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xml" ContentType="application/vnd.openxmlformats-officedocument.drawingml.chart+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rts/chart2.xml" ContentType="application/vnd.openxmlformats-officedocument.drawingml.chart+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charts/chart3.xml" ContentType="application/vnd.openxmlformats-officedocument.drawingml.chart+xml"/>
  <Override PartName="/ppt/notesSlides/notesSlide31.xml" ContentType="application/vnd.openxmlformats-officedocument.presentationml.notesSlide+xml"/>
  <Override PartName="/ppt/charts/chart4.xml" ContentType="application/vnd.openxmlformats-officedocument.drawingml.chart+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51"/>
  </p:notesMasterIdLst>
  <p:sldIdLst>
    <p:sldId id="483" r:id="rId5"/>
    <p:sldId id="257" r:id="rId6"/>
    <p:sldId id="258" r:id="rId7"/>
    <p:sldId id="259" r:id="rId8"/>
    <p:sldId id="260" r:id="rId9"/>
    <p:sldId id="261" r:id="rId10"/>
    <p:sldId id="479" r:id="rId11"/>
    <p:sldId id="262" r:id="rId12"/>
    <p:sldId id="263" r:id="rId13"/>
    <p:sldId id="264" r:id="rId14"/>
    <p:sldId id="265" r:id="rId15"/>
    <p:sldId id="266" r:id="rId16"/>
    <p:sldId id="267" r:id="rId17"/>
    <p:sldId id="268" r:id="rId18"/>
    <p:sldId id="480"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482" r:id="rId47"/>
    <p:sldId id="299" r:id="rId48"/>
    <p:sldId id="297" r:id="rId49"/>
    <p:sldId id="298" r:id="rId50"/>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ledning" id="{7410DF83-29EA-3FBA-A6FB-96476FDF729C}">
          <p14:sldIdLst>
            <p14:sldId id="483"/>
            <p14:sldId id="257"/>
            <p14:sldId id="258"/>
          </p14:sldIdLst>
        </p14:section>
        <p14:section name="Varför" id="{20EF0AAA-45AC-4DD9-1E9C-B88F1A64EAFD}">
          <p14:sldIdLst>
            <p14:sldId id="259"/>
            <p14:sldId id="260"/>
            <p14:sldId id="261"/>
            <p14:sldId id="479"/>
            <p14:sldId id="262"/>
            <p14:sldId id="263"/>
            <p14:sldId id="264"/>
            <p14:sldId id="265"/>
            <p14:sldId id="266"/>
          </p14:sldIdLst>
        </p14:section>
        <p14:section name="Läget" id="{6C1238FB-5215-DA56-5CA9-06B7B1520A52}">
          <p14:sldIdLst>
            <p14:sldId id="267"/>
            <p14:sldId id="268"/>
            <p14:sldId id="480"/>
            <p14:sldId id="270"/>
            <p14:sldId id="271"/>
            <p14:sldId id="272"/>
            <p14:sldId id="273"/>
            <p14:sldId id="274"/>
            <p14:sldId id="275"/>
          </p14:sldIdLst>
        </p14:section>
        <p14:section name="Miljön" id="{3DA4D3E1-120A-5C11-6C87-EA3D7058E1ED}">
          <p14:sldIdLst>
            <p14:sldId id="276"/>
            <p14:sldId id="277"/>
            <p14:sldId id="278"/>
            <p14:sldId id="279"/>
            <p14:sldId id="280"/>
            <p14:sldId id="281"/>
            <p14:sldId id="282"/>
            <p14:sldId id="283"/>
            <p14:sldId id="284"/>
            <p14:sldId id="285"/>
            <p14:sldId id="286"/>
            <p14:sldId id="287"/>
            <p14:sldId id="288"/>
          </p14:sldIdLst>
        </p14:section>
        <p14:section name="Gröna miljöer" id="{CF3EE478-9669-08AF-B604-973D30934580}">
          <p14:sldIdLst>
            <p14:sldId id="289"/>
            <p14:sldId id="290"/>
            <p14:sldId id="291"/>
            <p14:sldId id="292"/>
          </p14:sldIdLst>
        </p14:section>
        <p14:section name="Åtgärder" id="{0B752557-9FE4-593F-F025-158A8DC97E91}">
          <p14:sldIdLst>
            <p14:sldId id="293"/>
            <p14:sldId id="294"/>
            <p14:sldId id="295"/>
          </p14:sldIdLst>
        </p14:section>
        <p14:section name="Avslutning" id="{70768102-368F-B81C-60C8-AB8BC0BA3F8E}">
          <p14:sldIdLst>
            <p14:sldId id="296"/>
            <p14:sldId id="482"/>
            <p14:sldId id="299"/>
            <p14:sldId id="297"/>
            <p14:sldId id="298"/>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416A319-5723-A38F-34E1-88E78FFFF61E}" v="1" dt="2026-10-13T12:15:15.20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721"/>
    <p:restoredTop sz="94610"/>
  </p:normalViewPr>
  <p:slideViewPr>
    <p:cSldViewPr snapToGrid="0" snapToObjects="1">
      <p:cViewPr varScale="1">
        <p:scale>
          <a:sx n="74" d="100"/>
          <a:sy n="74" d="100"/>
        </p:scale>
        <p:origin x="236"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6/11/relationships/changesInfo" Target="changesInfos/changesInfo1.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microsoft.com/office/2015/10/relationships/revisionInfo" Target="revisionInfo.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ecilia Ljung" userId="S::cecilia.ljung@karlskoga.se::22ccd764-a398-4e6f-a284-b2dc301ffaf8" providerId="AD" clId="Web-{B416A319-5723-A38F-34E1-88E78FFFF61E}"/>
    <pc:docChg chg="sldOrd">
      <pc:chgData name="Cecilia Ljung" userId="S::cecilia.ljung@karlskoga.se::22ccd764-a398-4e6f-a284-b2dc301ffaf8" providerId="AD" clId="Web-{B416A319-5723-A38F-34E1-88E78FFFF61E}" dt="2026-10-13T12:15:15.202" v="0"/>
      <pc:docMkLst>
        <pc:docMk/>
      </pc:docMkLst>
      <pc:sldChg chg="ord">
        <pc:chgData name="Cecilia Ljung" userId="S::cecilia.ljung@karlskoga.se::22ccd764-a398-4e6f-a284-b2dc301ffaf8" providerId="AD" clId="Web-{B416A319-5723-A38F-34E1-88E78FFFF61E}" dt="2026-10-13T12:15:15.202" v="0"/>
        <pc:sldMkLst>
          <pc:docMk/>
          <pc:sldMk cId="0" sldId="274"/>
        </pc:sldMkLst>
      </pc:sldChg>
    </pc:docChg>
  </pc:docChgLst>
</pc:chgInfo>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1"/>
  <c:style val="2"/>
  <c:chart>
    <c:autoTitleDeleted val="1"/>
    <c:plotArea>
      <c:layout/>
      <c:barChart>
        <c:barDir val="bar"/>
        <c:grouping val="clustered"/>
        <c:varyColors val="0"/>
        <c:ser>
          <c:idx val="0"/>
          <c:order val="0"/>
          <c:tx>
            <c:strRef>
              <c:f>Sheet1!$B$1</c:f>
              <c:strCache>
                <c:ptCount val="1"/>
                <c:pt idx="0">
                  <c:v>Andel (%)</c:v>
                </c:pt>
              </c:strCache>
            </c:strRef>
          </c:tx>
          <c:spPr>
            <a:solidFill>
              <a:srgbClr val="2F6B55"/>
            </a:solidFill>
            <a:effectLst/>
          </c:spPr>
          <c:invertIfNegative val="0"/>
          <c:dLbls>
            <c:numFmt formatCode="0&quot;%&quot;" sourceLinked="0"/>
            <c:spPr>
              <a:noFill/>
              <a:ln>
                <a:noFill/>
              </a:ln>
              <a:effectLst/>
            </c:spPr>
            <c:txPr>
              <a:bodyPr/>
              <a:lstStyle/>
              <a:p>
                <a:pPr>
                  <a:defRPr sz="1100" b="0" i="0" u="none" strike="noStrike">
                    <a:solidFill>
                      <a:srgbClr val="1C2B27"/>
                    </a:solidFill>
                    <a:latin typeface="+mn-lt"/>
                  </a:defRPr>
                </a:pPr>
                <a:endParaRPr lang="sv-SE"/>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Sheet1!$A$2:$A$14</c:f>
              <c:strCache>
                <c:ptCount val="13"/>
                <c:pt idx="0">
                  <c:v>Hässelby-Vällingby</c:v>
                </c:pt>
                <c:pt idx="1">
                  <c:v>Enskede-Årsta-Vantör</c:v>
                </c:pt>
                <c:pt idx="2">
                  <c:v>Skarpnäck</c:v>
                </c:pt>
                <c:pt idx="3">
                  <c:v>Skärholmen</c:v>
                </c:pt>
                <c:pt idx="4">
                  <c:v>Farsta</c:v>
                </c:pt>
                <c:pt idx="5">
                  <c:v>Rinkeby-Kista</c:v>
                </c:pt>
                <c:pt idx="6">
                  <c:v>Bromma</c:v>
                </c:pt>
                <c:pt idx="7">
                  <c:v>Spånga-Tensta</c:v>
                </c:pt>
                <c:pt idx="8">
                  <c:v>Södermalm</c:v>
                </c:pt>
                <c:pt idx="9">
                  <c:v>Östermalm</c:v>
                </c:pt>
                <c:pt idx="10">
                  <c:v>Hägersten-Älvsjö</c:v>
                </c:pt>
                <c:pt idx="11">
                  <c:v>Norrmalm</c:v>
                </c:pt>
                <c:pt idx="12">
                  <c:v>Kungsholmen</c:v>
                </c:pt>
              </c:strCache>
            </c:strRef>
          </c:cat>
          <c:val>
            <c:numRef>
              <c:f>Sheet1!$B$2:$B$14</c:f>
              <c:numCache>
                <c:formatCode>General</c:formatCode>
                <c:ptCount val="13"/>
                <c:pt idx="0">
                  <c:v>30.8</c:v>
                </c:pt>
                <c:pt idx="1">
                  <c:v>33.1</c:v>
                </c:pt>
                <c:pt idx="2">
                  <c:v>38.700000000000003</c:v>
                </c:pt>
                <c:pt idx="3">
                  <c:v>39.299999999999997</c:v>
                </c:pt>
                <c:pt idx="4">
                  <c:v>40</c:v>
                </c:pt>
                <c:pt idx="5">
                  <c:v>40.700000000000003</c:v>
                </c:pt>
                <c:pt idx="6">
                  <c:v>42.7</c:v>
                </c:pt>
                <c:pt idx="7">
                  <c:v>43.6</c:v>
                </c:pt>
                <c:pt idx="8">
                  <c:v>43.7</c:v>
                </c:pt>
                <c:pt idx="9">
                  <c:v>46.9</c:v>
                </c:pt>
                <c:pt idx="10">
                  <c:v>48.3</c:v>
                </c:pt>
                <c:pt idx="11">
                  <c:v>50</c:v>
                </c:pt>
                <c:pt idx="12">
                  <c:v>52.9</c:v>
                </c:pt>
              </c:numCache>
            </c:numRef>
          </c:val>
          <c:extLst>
            <c:ext xmlns:c16="http://schemas.microsoft.com/office/drawing/2014/chart" uri="{C3380CC4-5D6E-409C-BE32-E72D297353CC}">
              <c16:uniqueId val="{00000000-CFC6-C742-B216-2C60BD8A257F}"/>
            </c:ext>
          </c:extLst>
        </c:ser>
        <c:dLbls>
          <c:showLegendKey val="0"/>
          <c:showVal val="1"/>
          <c:showCatName val="0"/>
          <c:showSerName val="0"/>
          <c:showPercent val="0"/>
          <c:showBubbleSize val="0"/>
        </c:dLbls>
        <c:gapWidth val="45"/>
        <c:axId val="2094734554"/>
        <c:axId val="2094734552"/>
      </c:barChart>
      <c:catAx>
        <c:axId val="2094734554"/>
        <c:scaling>
          <c:orientation val="minMax"/>
        </c:scaling>
        <c:delete val="0"/>
        <c:axPos val="l"/>
        <c:numFmt formatCode="General" sourceLinked="1"/>
        <c:majorTickMark val="out"/>
        <c:minorTickMark val="none"/>
        <c:tickLblPos val="nextTo"/>
        <c:spPr>
          <a:ln w="12700" cap="flat">
            <a:solidFill>
              <a:srgbClr val="888888"/>
            </a:solidFill>
            <a:prstDash val="solid"/>
            <a:round/>
          </a:ln>
        </c:spPr>
        <c:txPr>
          <a:bodyPr/>
          <a:lstStyle/>
          <a:p>
            <a:pPr>
              <a:defRPr sz="1100" b="0" i="0" u="none" strike="noStrike">
                <a:solidFill>
                  <a:srgbClr val="4A5A55"/>
                </a:solidFill>
                <a:latin typeface="+mn-lt"/>
              </a:defRPr>
            </a:pPr>
            <a:endParaRPr lang="en-US"/>
          </a:p>
        </c:txPr>
        <c:crossAx val="2094734552"/>
        <c:crosses val="autoZero"/>
        <c:auto val="1"/>
        <c:lblAlgn val="ctr"/>
        <c:lblOffset val="100"/>
        <c:noMultiLvlLbl val="1"/>
      </c:catAx>
      <c:valAx>
        <c:axId val="2094734552"/>
        <c:scaling>
          <c:orientation val="minMax"/>
          <c:max val="60"/>
          <c:min val="0"/>
        </c:scaling>
        <c:delete val="1"/>
        <c:axPos val="b"/>
        <c:numFmt formatCode="General" sourceLinked="0"/>
        <c:majorTickMark val="out"/>
        <c:minorTickMark val="none"/>
        <c:tickLblPos val="low"/>
        <c:crossAx val="2094734554"/>
        <c:crosses val="autoZero"/>
        <c:crossBetween val="between"/>
      </c:valAx>
      <c:spPr>
        <a:noFill/>
        <a:ln>
          <a:noFill/>
        </a:ln>
        <a:effectLst/>
      </c:spPr>
    </c:plotArea>
    <c:plotVisOnly val="1"/>
    <c:dispBlanksAs val="span"/>
    <c:showDLblsOverMax val="1"/>
  </c:chart>
  <c:spPr>
    <a:noFill/>
    <a:ln>
      <a:noFill/>
    </a:ln>
    <a:effectLst/>
  </c:sp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1"/>
  <c:style val="2"/>
  <c:chart>
    <c:title>
      <c:tx>
        <c:rich>
          <a:bodyPr/>
          <a:lstStyle/>
          <a:p>
            <a:pPr>
              <a:defRPr sz="1300" b="0" i="0" u="none" strike="noStrike">
                <a:solidFill>
                  <a:srgbClr val="1F4A3D"/>
                </a:solidFill>
                <a:latin typeface="+mn-lt"/>
              </a:defRPr>
            </a:pPr>
            <a:r>
              <a:rPr lang="sv-SE" sz="1300" b="0" i="0" u="none" strike="noStrike">
                <a:solidFill>
                  <a:srgbClr val="1F4A3D"/>
                </a:solidFill>
                <a:latin typeface="+mn-lt"/>
              </a:rPr>
              <a:t>Pulshöjande rörelse (min/dag) efter skärmtid (min/dag)</a:t>
            </a:r>
          </a:p>
        </c:rich>
      </c:tx>
      <c:overlay val="0"/>
    </c:title>
    <c:autoTitleDeleted val="0"/>
    <c:plotArea>
      <c:layout/>
      <c:barChart>
        <c:barDir val="col"/>
        <c:grouping val="clustered"/>
        <c:varyColors val="0"/>
        <c:ser>
          <c:idx val="0"/>
          <c:order val="0"/>
          <c:tx>
            <c:strRef>
              <c:f>Sheet1!$B$1</c:f>
              <c:strCache>
                <c:ptCount val="1"/>
                <c:pt idx="0">
                  <c:v>Pulshöjande rörelse (min/dag)</c:v>
                </c:pt>
              </c:strCache>
            </c:strRef>
          </c:tx>
          <c:spPr>
            <a:solidFill>
              <a:srgbClr val="2F6B55"/>
            </a:solidFill>
            <a:effectLst/>
          </c:spPr>
          <c:invertIfNegative val="0"/>
          <c:dLbls>
            <c:numFmt formatCode="0" sourceLinked="0"/>
            <c:spPr>
              <a:noFill/>
              <a:ln>
                <a:noFill/>
              </a:ln>
              <a:effectLst/>
            </c:spPr>
            <c:txPr>
              <a:bodyPr/>
              <a:lstStyle/>
              <a:p>
                <a:pPr>
                  <a:defRPr sz="1200" b="0" i="0" u="none" strike="noStrike">
                    <a:solidFill>
                      <a:srgbClr val="1C2B27"/>
                    </a:solidFill>
                    <a:latin typeface="+mn-lt"/>
                  </a:defRPr>
                </a:pPr>
                <a:endParaRPr lang="sv-SE"/>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Sheet1!$A$2:$A$7</c:f>
              <c:strCache>
                <c:ptCount val="6"/>
                <c:pt idx="0">
                  <c:v>0 min</c:v>
                </c:pt>
                <c:pt idx="1">
                  <c:v>1–29</c:v>
                </c:pt>
                <c:pt idx="2">
                  <c:v>30–59</c:v>
                </c:pt>
                <c:pt idx="3">
                  <c:v>60–89</c:v>
                </c:pt>
                <c:pt idx="4">
                  <c:v>90–119</c:v>
                </c:pt>
                <c:pt idx="5">
                  <c:v>≥ 120</c:v>
                </c:pt>
              </c:strCache>
            </c:strRef>
          </c:cat>
          <c:val>
            <c:numRef>
              <c:f>Sheet1!$B$2:$B$7</c:f>
              <c:numCache>
                <c:formatCode>General</c:formatCode>
                <c:ptCount val="6"/>
                <c:pt idx="0">
                  <c:v>63.6</c:v>
                </c:pt>
                <c:pt idx="1">
                  <c:v>62.4</c:v>
                </c:pt>
                <c:pt idx="2">
                  <c:v>60.3</c:v>
                </c:pt>
                <c:pt idx="3">
                  <c:v>57.9</c:v>
                </c:pt>
                <c:pt idx="4">
                  <c:v>56.3</c:v>
                </c:pt>
                <c:pt idx="5">
                  <c:v>52.5</c:v>
                </c:pt>
              </c:numCache>
            </c:numRef>
          </c:val>
          <c:extLst>
            <c:ext xmlns:c16="http://schemas.microsoft.com/office/drawing/2014/chart" uri="{C3380CC4-5D6E-409C-BE32-E72D297353CC}">
              <c16:uniqueId val="{00000000-182D-BD42-95BE-32583BD24A71}"/>
            </c:ext>
          </c:extLst>
        </c:ser>
        <c:dLbls>
          <c:showLegendKey val="0"/>
          <c:showVal val="1"/>
          <c:showCatName val="0"/>
          <c:showSerName val="0"/>
          <c:showPercent val="0"/>
          <c:showBubbleSize val="0"/>
        </c:dLbls>
        <c:gapWidth val="40"/>
        <c:axId val="2094734554"/>
        <c:axId val="2094734552"/>
      </c:barChart>
      <c:catAx>
        <c:axId val="2094734554"/>
        <c:scaling>
          <c:orientation val="minMax"/>
        </c:scaling>
        <c:delete val="0"/>
        <c:axPos val="b"/>
        <c:numFmt formatCode="General" sourceLinked="1"/>
        <c:majorTickMark val="out"/>
        <c:minorTickMark val="none"/>
        <c:tickLblPos val="low"/>
        <c:spPr>
          <a:ln w="12700" cap="flat">
            <a:solidFill>
              <a:srgbClr val="888888"/>
            </a:solidFill>
            <a:prstDash val="solid"/>
            <a:round/>
          </a:ln>
        </c:spPr>
        <c:txPr>
          <a:bodyPr/>
          <a:lstStyle/>
          <a:p>
            <a:pPr>
              <a:defRPr sz="1200" b="0" i="0" u="none" strike="noStrike">
                <a:solidFill>
                  <a:srgbClr val="4A5A55"/>
                </a:solidFill>
                <a:latin typeface="+mn-lt"/>
              </a:defRPr>
            </a:pPr>
            <a:endParaRPr lang="en-US"/>
          </a:p>
        </c:txPr>
        <c:crossAx val="2094734552"/>
        <c:crosses val="autoZero"/>
        <c:auto val="1"/>
        <c:lblAlgn val="ctr"/>
        <c:lblOffset val="100"/>
        <c:noMultiLvlLbl val="1"/>
      </c:catAx>
      <c:valAx>
        <c:axId val="2094734552"/>
        <c:scaling>
          <c:orientation val="minMax"/>
          <c:max val="70"/>
          <c:min val="40"/>
        </c:scaling>
        <c:delete val="0"/>
        <c:axPos val="l"/>
        <c:majorGridlines>
          <c:spPr>
            <a:ln w="9525" cap="flat">
              <a:solidFill>
                <a:srgbClr val="E3E9E5"/>
              </a:solidFill>
              <a:prstDash val="solid"/>
              <a:round/>
            </a:ln>
          </c:spPr>
        </c:majorGridlines>
        <c:numFmt formatCode="General" sourceLinked="0"/>
        <c:majorTickMark val="out"/>
        <c:minorTickMark val="none"/>
        <c:tickLblPos val="nextTo"/>
        <c:spPr>
          <a:ln w="12700" cap="flat">
            <a:solidFill>
              <a:srgbClr val="888888"/>
            </a:solidFill>
            <a:prstDash val="solid"/>
            <a:round/>
          </a:ln>
        </c:spPr>
        <c:txPr>
          <a:bodyPr/>
          <a:lstStyle/>
          <a:p>
            <a:pPr>
              <a:defRPr sz="1100" b="0" i="0" u="none" strike="noStrike">
                <a:solidFill>
                  <a:srgbClr val="4A5A55"/>
                </a:solidFill>
                <a:latin typeface="+mn-lt"/>
              </a:defRPr>
            </a:pPr>
            <a:endParaRPr lang="en-US"/>
          </a:p>
        </c:txPr>
        <c:crossAx val="2094734554"/>
        <c:crosses val="autoZero"/>
        <c:crossBetween val="between"/>
        <c:majorUnit val="10"/>
      </c:valAx>
      <c:spPr>
        <a:noFill/>
        <a:ln>
          <a:noFill/>
        </a:ln>
        <a:effectLst/>
      </c:spPr>
    </c:plotArea>
    <c:plotVisOnly val="1"/>
    <c:dispBlanksAs val="span"/>
    <c:showDLblsOverMax val="1"/>
  </c:chart>
  <c:spPr>
    <a:noFill/>
    <a:ln>
      <a:noFill/>
    </a:ln>
    <a:effectLst/>
  </c:sp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1"/>
  <c:style val="2"/>
  <c:chart>
    <c:title>
      <c:tx>
        <c:rich>
          <a:bodyPr/>
          <a:lstStyle/>
          <a:p>
            <a:pPr>
              <a:defRPr sz="1300" b="0" i="0" u="none" strike="noStrike">
                <a:solidFill>
                  <a:srgbClr val="1F4A3D"/>
                </a:solidFill>
                <a:latin typeface="+mn-lt"/>
              </a:defRPr>
            </a:pPr>
            <a:r>
              <a:rPr lang="sv-SE" sz="1300" b="0" i="0" u="none" strike="noStrike">
                <a:solidFill>
                  <a:srgbClr val="1F4A3D"/>
                </a:solidFill>
                <a:latin typeface="+mn-lt"/>
              </a:rPr>
              <a:t>Rörelse (min/dag) efter transportsätt till förskolan</a:t>
            </a:r>
          </a:p>
        </c:rich>
      </c:tx>
      <c:overlay val="0"/>
    </c:title>
    <c:autoTitleDeleted val="0"/>
    <c:plotArea>
      <c:layout/>
      <c:barChart>
        <c:barDir val="col"/>
        <c:grouping val="clustered"/>
        <c:varyColors val="0"/>
        <c:ser>
          <c:idx val="0"/>
          <c:order val="0"/>
          <c:tx>
            <c:strRef>
              <c:f>Sheet1!$B$1</c:f>
              <c:strCache>
                <c:ptCount val="1"/>
                <c:pt idx="0">
                  <c:v>Ingen aktiv transport</c:v>
                </c:pt>
              </c:strCache>
            </c:strRef>
          </c:tx>
          <c:spPr>
            <a:solidFill>
              <a:srgbClr val="A9CBB7"/>
            </a:solidFill>
            <a:effectLst/>
          </c:spPr>
          <c:invertIfNegative val="0"/>
          <c:dLbls>
            <c:numFmt formatCode="0" sourceLinked="0"/>
            <c:spPr>
              <a:noFill/>
              <a:ln>
                <a:noFill/>
              </a:ln>
              <a:effectLst/>
            </c:spPr>
            <c:txPr>
              <a:bodyPr/>
              <a:lstStyle/>
              <a:p>
                <a:pPr>
                  <a:defRPr sz="1200" b="0" i="0" u="none" strike="noStrike">
                    <a:solidFill>
                      <a:srgbClr val="1C2B27"/>
                    </a:solidFill>
                    <a:latin typeface="+mn-lt"/>
                  </a:defRPr>
                </a:pPr>
                <a:endParaRPr lang="sv-SE"/>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2"/>
                <c:pt idx="0">
                  <c:v>Pulshöjande rörelse</c:v>
                </c:pt>
                <c:pt idx="1">
                  <c:v>Lätt rörelse</c:v>
                </c:pt>
              </c:strCache>
            </c:strRef>
          </c:cat>
          <c:val>
            <c:numRef>
              <c:f>Sheet1!$B$2:$B$3</c:f>
              <c:numCache>
                <c:formatCode>General</c:formatCode>
                <c:ptCount val="2"/>
                <c:pt idx="0">
                  <c:v>40.299999999999997</c:v>
                </c:pt>
                <c:pt idx="1">
                  <c:v>258.10000000000002</c:v>
                </c:pt>
              </c:numCache>
            </c:numRef>
          </c:val>
          <c:extLst>
            <c:ext xmlns:c16="http://schemas.microsoft.com/office/drawing/2014/chart" uri="{C3380CC4-5D6E-409C-BE32-E72D297353CC}">
              <c16:uniqueId val="{00000000-2B93-4F4E-AB74-93FE65E12FC3}"/>
            </c:ext>
          </c:extLst>
        </c:ser>
        <c:ser>
          <c:idx val="1"/>
          <c:order val="1"/>
          <c:tx>
            <c:strRef>
              <c:f>Sheet1!$C$1</c:f>
              <c:strCache>
                <c:ptCount val="1"/>
                <c:pt idx="0">
                  <c:v>Går eller cyklar</c:v>
                </c:pt>
              </c:strCache>
            </c:strRef>
          </c:tx>
          <c:spPr>
            <a:solidFill>
              <a:srgbClr val="2F6B55"/>
            </a:solidFill>
            <a:effectLst/>
          </c:spPr>
          <c:invertIfNegative val="0"/>
          <c:dLbls>
            <c:numFmt formatCode="0" sourceLinked="0"/>
            <c:spPr>
              <a:noFill/>
              <a:ln>
                <a:noFill/>
              </a:ln>
              <a:effectLst/>
            </c:spPr>
            <c:txPr>
              <a:bodyPr/>
              <a:lstStyle/>
              <a:p>
                <a:pPr>
                  <a:defRPr sz="1200" b="0" i="0" u="none" strike="noStrike">
                    <a:solidFill>
                      <a:srgbClr val="1C2B27"/>
                    </a:solidFill>
                    <a:latin typeface="+mn-lt"/>
                  </a:defRPr>
                </a:pPr>
                <a:endParaRPr lang="sv-SE"/>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2"/>
                <c:pt idx="0">
                  <c:v>Pulshöjande rörelse</c:v>
                </c:pt>
                <c:pt idx="1">
                  <c:v>Lätt rörelse</c:v>
                </c:pt>
              </c:strCache>
            </c:strRef>
          </c:cat>
          <c:val>
            <c:numRef>
              <c:f>Sheet1!$C$2:$C$3</c:f>
              <c:numCache>
                <c:formatCode>General</c:formatCode>
                <c:ptCount val="2"/>
                <c:pt idx="0">
                  <c:v>64.400000000000006</c:v>
                </c:pt>
                <c:pt idx="1">
                  <c:v>369.8</c:v>
                </c:pt>
              </c:numCache>
            </c:numRef>
          </c:val>
          <c:extLst>
            <c:ext xmlns:c16="http://schemas.microsoft.com/office/drawing/2014/chart" uri="{C3380CC4-5D6E-409C-BE32-E72D297353CC}">
              <c16:uniqueId val="{00000001-2B93-4F4E-AB74-93FE65E12FC3}"/>
            </c:ext>
          </c:extLst>
        </c:ser>
        <c:dLbls>
          <c:showLegendKey val="0"/>
          <c:showVal val="1"/>
          <c:showCatName val="0"/>
          <c:showSerName val="0"/>
          <c:showPercent val="0"/>
          <c:showBubbleSize val="0"/>
        </c:dLbls>
        <c:gapWidth val="60"/>
        <c:axId val="2094734554"/>
        <c:axId val="2094734552"/>
      </c:barChart>
      <c:catAx>
        <c:axId val="2094734554"/>
        <c:scaling>
          <c:orientation val="minMax"/>
        </c:scaling>
        <c:delete val="0"/>
        <c:axPos val="b"/>
        <c:numFmt formatCode="General" sourceLinked="1"/>
        <c:majorTickMark val="out"/>
        <c:minorTickMark val="none"/>
        <c:tickLblPos val="low"/>
        <c:spPr>
          <a:ln w="12700" cap="flat">
            <a:solidFill>
              <a:srgbClr val="888888"/>
            </a:solidFill>
            <a:prstDash val="solid"/>
            <a:round/>
          </a:ln>
        </c:spPr>
        <c:txPr>
          <a:bodyPr/>
          <a:lstStyle/>
          <a:p>
            <a:pPr>
              <a:defRPr sz="1200" b="0" i="0" u="none" strike="noStrike">
                <a:solidFill>
                  <a:srgbClr val="4A5A55"/>
                </a:solidFill>
                <a:latin typeface="+mn-lt"/>
              </a:defRPr>
            </a:pPr>
            <a:endParaRPr lang="en-US"/>
          </a:p>
        </c:txPr>
        <c:crossAx val="2094734552"/>
        <c:crosses val="autoZero"/>
        <c:auto val="1"/>
        <c:lblAlgn val="ctr"/>
        <c:lblOffset val="100"/>
        <c:noMultiLvlLbl val="1"/>
      </c:catAx>
      <c:valAx>
        <c:axId val="2094734552"/>
        <c:scaling>
          <c:orientation val="minMax"/>
        </c:scaling>
        <c:delete val="0"/>
        <c:axPos val="l"/>
        <c:majorGridlines>
          <c:spPr>
            <a:ln w="9525" cap="flat">
              <a:solidFill>
                <a:srgbClr val="E3E9E5"/>
              </a:solidFill>
              <a:prstDash val="solid"/>
              <a:round/>
            </a:ln>
          </c:spPr>
        </c:majorGridlines>
        <c:numFmt formatCode="General" sourceLinked="0"/>
        <c:majorTickMark val="out"/>
        <c:minorTickMark val="none"/>
        <c:tickLblPos val="nextTo"/>
        <c:spPr>
          <a:ln w="12700" cap="flat">
            <a:solidFill>
              <a:srgbClr val="888888"/>
            </a:solidFill>
            <a:prstDash val="solid"/>
            <a:round/>
          </a:ln>
        </c:spPr>
        <c:txPr>
          <a:bodyPr/>
          <a:lstStyle/>
          <a:p>
            <a:pPr>
              <a:defRPr sz="1100" b="0" i="0" u="none" strike="noStrike">
                <a:solidFill>
                  <a:srgbClr val="4A5A55"/>
                </a:solidFill>
                <a:latin typeface="+mn-lt"/>
              </a:defRPr>
            </a:pPr>
            <a:endParaRPr lang="en-US"/>
          </a:p>
        </c:txPr>
        <c:crossAx val="2094734554"/>
        <c:crosses val="autoZero"/>
        <c:crossBetween val="between"/>
      </c:valAx>
      <c:spPr>
        <a:noFill/>
        <a:ln>
          <a:noFill/>
        </a:ln>
        <a:effectLst/>
      </c:spPr>
    </c:plotArea>
    <c:legend>
      <c:legendPos val="b"/>
      <c:overlay val="0"/>
      <c:txPr>
        <a:bodyPr/>
        <a:lstStyle/>
        <a:p>
          <a:pPr>
            <a:defRPr sz="1200">
              <a:solidFill>
                <a:srgbClr val="1C2B27"/>
              </a:solidFill>
              <a:latin typeface="+mn-lt"/>
              <a:cs typeface="+mn-lt"/>
            </a:defRPr>
          </a:pPr>
          <a:endParaRPr lang="en-US"/>
        </a:p>
      </c:txPr>
    </c:legend>
    <c:plotVisOnly val="1"/>
    <c:dispBlanksAs val="span"/>
    <c:showDLblsOverMax val="1"/>
  </c:chart>
  <c:spPr>
    <a:noFill/>
    <a:ln>
      <a:noFill/>
    </a:ln>
    <a:effectLst/>
  </c:sp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1"/>
  <c:style val="2"/>
  <c:chart>
    <c:title>
      <c:tx>
        <c:rich>
          <a:bodyPr/>
          <a:lstStyle/>
          <a:p>
            <a:pPr>
              <a:defRPr sz="1300" b="0" i="0" u="none" strike="noStrike">
                <a:solidFill>
                  <a:srgbClr val="1F4A3D"/>
                </a:solidFill>
                <a:latin typeface="+mn-lt"/>
              </a:defRPr>
            </a:pPr>
            <a:r>
              <a:rPr lang="sv-SE" sz="1300" b="0" i="0" u="none" strike="noStrike">
                <a:solidFill>
                  <a:srgbClr val="1F4A3D"/>
                </a:solidFill>
                <a:latin typeface="+mn-lt"/>
              </a:rPr>
              <a:t>Pulshöjande rörelse (min/dag) efter timmar organiserad idrott per vecka</a:t>
            </a:r>
          </a:p>
        </c:rich>
      </c:tx>
      <c:overlay val="0"/>
    </c:title>
    <c:autoTitleDeleted val="0"/>
    <c:plotArea>
      <c:layout/>
      <c:barChart>
        <c:barDir val="col"/>
        <c:grouping val="clustered"/>
        <c:varyColors val="0"/>
        <c:ser>
          <c:idx val="0"/>
          <c:order val="0"/>
          <c:tx>
            <c:strRef>
              <c:f>Sheet1!$B$1</c:f>
              <c:strCache>
                <c:ptCount val="1"/>
                <c:pt idx="0">
                  <c:v>Pulshöjande rörelse (min/dag)</c:v>
                </c:pt>
              </c:strCache>
            </c:strRef>
          </c:tx>
          <c:spPr>
            <a:solidFill>
              <a:srgbClr val="E07B39"/>
            </a:solidFill>
            <a:effectLst/>
          </c:spPr>
          <c:invertIfNegative val="0"/>
          <c:dLbls>
            <c:numFmt formatCode="0" sourceLinked="0"/>
            <c:spPr>
              <a:noFill/>
              <a:ln>
                <a:noFill/>
              </a:ln>
              <a:effectLst/>
            </c:spPr>
            <c:txPr>
              <a:bodyPr/>
              <a:lstStyle/>
              <a:p>
                <a:pPr>
                  <a:defRPr sz="1200" b="0" i="0" u="none" strike="noStrike">
                    <a:solidFill>
                      <a:srgbClr val="1C2B27"/>
                    </a:solidFill>
                    <a:latin typeface="+mn-lt"/>
                  </a:defRPr>
                </a:pPr>
                <a:endParaRPr lang="sv-SE"/>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Sheet1!$A$2:$A$6</c:f>
              <c:strCache>
                <c:ptCount val="5"/>
                <c:pt idx="0">
                  <c:v>0 h</c:v>
                </c:pt>
                <c:pt idx="1">
                  <c:v>1–2 h</c:v>
                </c:pt>
                <c:pt idx="2">
                  <c:v>2–3 h</c:v>
                </c:pt>
                <c:pt idx="3">
                  <c:v>3–4 h</c:v>
                </c:pt>
                <c:pt idx="4">
                  <c:v>≥ 5 h</c:v>
                </c:pt>
              </c:strCache>
            </c:strRef>
          </c:cat>
          <c:val>
            <c:numRef>
              <c:f>Sheet1!$B$2:$B$6</c:f>
              <c:numCache>
                <c:formatCode>General</c:formatCode>
                <c:ptCount val="5"/>
                <c:pt idx="0">
                  <c:v>38</c:v>
                </c:pt>
                <c:pt idx="1">
                  <c:v>45</c:v>
                </c:pt>
                <c:pt idx="2">
                  <c:v>47</c:v>
                </c:pt>
                <c:pt idx="3">
                  <c:v>55</c:v>
                </c:pt>
                <c:pt idx="4">
                  <c:v>58</c:v>
                </c:pt>
              </c:numCache>
            </c:numRef>
          </c:val>
          <c:extLst>
            <c:ext xmlns:c16="http://schemas.microsoft.com/office/drawing/2014/chart" uri="{C3380CC4-5D6E-409C-BE32-E72D297353CC}">
              <c16:uniqueId val="{00000000-C921-084B-B7B7-ECC907FEF625}"/>
            </c:ext>
          </c:extLst>
        </c:ser>
        <c:dLbls>
          <c:showLegendKey val="0"/>
          <c:showVal val="1"/>
          <c:showCatName val="0"/>
          <c:showSerName val="0"/>
          <c:showPercent val="0"/>
          <c:showBubbleSize val="0"/>
        </c:dLbls>
        <c:gapWidth val="40"/>
        <c:axId val="2094734554"/>
        <c:axId val="2094734552"/>
      </c:barChart>
      <c:catAx>
        <c:axId val="2094734554"/>
        <c:scaling>
          <c:orientation val="minMax"/>
        </c:scaling>
        <c:delete val="0"/>
        <c:axPos val="b"/>
        <c:numFmt formatCode="General" sourceLinked="1"/>
        <c:majorTickMark val="out"/>
        <c:minorTickMark val="none"/>
        <c:tickLblPos val="low"/>
        <c:spPr>
          <a:ln w="12700" cap="flat">
            <a:solidFill>
              <a:srgbClr val="888888"/>
            </a:solidFill>
            <a:prstDash val="solid"/>
            <a:round/>
          </a:ln>
        </c:spPr>
        <c:txPr>
          <a:bodyPr/>
          <a:lstStyle/>
          <a:p>
            <a:pPr>
              <a:defRPr sz="1200" b="0" i="0" u="none" strike="noStrike">
                <a:solidFill>
                  <a:srgbClr val="4A5A55"/>
                </a:solidFill>
                <a:latin typeface="+mn-lt"/>
              </a:defRPr>
            </a:pPr>
            <a:endParaRPr lang="en-US"/>
          </a:p>
        </c:txPr>
        <c:crossAx val="2094734552"/>
        <c:crosses val="autoZero"/>
        <c:auto val="1"/>
        <c:lblAlgn val="ctr"/>
        <c:lblOffset val="100"/>
        <c:noMultiLvlLbl val="1"/>
      </c:catAx>
      <c:valAx>
        <c:axId val="2094734552"/>
        <c:scaling>
          <c:orientation val="minMax"/>
          <c:max val="70"/>
          <c:min val="0"/>
        </c:scaling>
        <c:delete val="0"/>
        <c:axPos val="l"/>
        <c:majorGridlines>
          <c:spPr>
            <a:ln w="9525" cap="flat">
              <a:solidFill>
                <a:srgbClr val="E3E9E5"/>
              </a:solidFill>
              <a:prstDash val="solid"/>
              <a:round/>
            </a:ln>
          </c:spPr>
        </c:majorGridlines>
        <c:numFmt formatCode="General" sourceLinked="0"/>
        <c:majorTickMark val="out"/>
        <c:minorTickMark val="none"/>
        <c:tickLblPos val="nextTo"/>
        <c:spPr>
          <a:ln w="12700" cap="flat">
            <a:solidFill>
              <a:srgbClr val="888888"/>
            </a:solidFill>
            <a:prstDash val="solid"/>
            <a:round/>
          </a:ln>
        </c:spPr>
        <c:txPr>
          <a:bodyPr/>
          <a:lstStyle/>
          <a:p>
            <a:pPr>
              <a:defRPr sz="1100" b="0" i="0" u="none" strike="noStrike">
                <a:solidFill>
                  <a:srgbClr val="4A5A55"/>
                </a:solidFill>
                <a:latin typeface="+mn-lt"/>
              </a:defRPr>
            </a:pPr>
            <a:endParaRPr lang="en-US"/>
          </a:p>
        </c:txPr>
        <c:crossAx val="2094734554"/>
        <c:crosses val="autoZero"/>
        <c:crossBetween val="between"/>
        <c:majorUnit val="10"/>
      </c:valAx>
      <c:spPr>
        <a:noFill/>
        <a:ln>
          <a:noFill/>
        </a:ln>
        <a:effectLst/>
      </c:spPr>
    </c:plotArea>
    <c:plotVisOnly val="1"/>
    <c:dispBlanksAs val="span"/>
    <c:showDLblsOverMax val="1"/>
  </c:chart>
  <c:spPr>
    <a:noFill/>
    <a:ln>
      <a:noFill/>
    </a:ln>
    <a:effectLst/>
  </c:sp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1251672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Välkomna. Den här föreläsningen handlar om varför barns rörelse inte bara är en fråga för familjen eller idrottsföreningen, utan för hela samhället – och särskilt för kommunen, som äger och planerar de miljöer där barn tillbringar sina dagar.</a:t>
            </a:r>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Det här är hela föreläsningen i en bild. Allt som följer är underlag för de här tre påståendena.</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Röd tråd: vi går från varför, till hur läget ser ut, till vad som styr barns rörelse – och slutar i konkreta åtgärder för kommunen.</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WHO:s riktlinjer är de som Folkhälsomyndigheten också använder. För de minsta handlar det om total rörelse under dagen; från fem år om pulshöjande aktivitet. Folkhälsomyndigheten kom 2024 med råd om skärmtid.</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Motorik är förmågan att styra och samordna kroppens rörelser. Barn med god motorik tycker oftare att det är roligt att röra sig, och därför rör de sig mer. Det blir en positiv spiral – eller en negativ.</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Den stora poängen: vinsten är störst för dem som rör sig minst. Fem extra minuter rask rörelse per dag i hela befolkningen skulle enligt en stor metaanalys i Lancet 2026 kunna förebygga omkring sex procent av dödsfallen. För steg ligger brytpunkten för vuxna ungefär kring 8 000 per dag.</a:t>
            </a: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Svensk studie: 8 930 män som mönstrade som tonåringar följdes upp i SCAPIS i medelåldern. Bättre kondition i tonåren hängde ihop med bättre hjärthälsa (Life’s Essential 8). Övervikt och fetma i tonåren gav kraftigt ökad risk.</a:t>
            </a: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Två exempel på effekter utanför hälsan. Kanadensisk kohort: barn som idrottade organiserat i mellanstadieåldern hade 9–23 procent lägre risk för svaga skolresultat i sena tonåren. Metaanalys: idrottsprogram minskar brottslighet, antisocialt beteende och aggressivitet. Observera att den första är en observationsstudie.</a:t>
            </a:r>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Rörelsevanor följer med från barndom till vuxenliv, även om sambandet är måttligt. Figuren visar att lagidrott och tävling faller bort efter tonåren, medan träning man gör på egen hand – löpning, cykling, gym, promenader – består genom livet.</a:t>
            </a:r>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Räkneexempel. Hafner och kollegor (RAND) uppskattade att BNP ökar med 0,15⁠–⁠0,24 procent per år om de otillräckligt aktiva når rekommendationerna. Vi applicerar det på en kommun med 100 000 invånare. Det är en grov skattning som visar storleksordningen – vinsten hamnar främst i samhällsekonomin, inte direkt i kommunens budget.</a:t>
            </a:r>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Klassiskt exempel från USA: drygt 60 procent av vuxna säger att de når rekommendationen. När man mäter med accelerometer är det under tio procent. Därför använder vi rörelsemätare och GPS i våra studier.</a:t>
            </a:r>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Två stora genomgångar. I Sverige har konditionen hos yrkesverksamma minskat med omkring 11 procent mellan 1995 och 2017. Bland barn och unga i 19 länder har konditionen sjunkit sedan 1980-talet.</a:t>
            </a:r>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Nationell studie med accelerometer. Ungefär hälften av 11–12-åriga pojkar når 60 minuter per dag, men bara runt var tredje flicka i samma ålder. Bland 14–15-åriga flickor är det färre än var femte.</a:t>
            </a:r>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Data från Rörelseprojektet, cirka 4 000 förskolebarn i Stockholms stad med rörelsemätare. 44 procent når rekommendationen. Skillnaden mellan stadsdelar är stor: från 31 procent i Hässelby-Vällingby till 53 procent på Kungsholmen.</a:t>
            </a:r>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Figuren delar upp dagen i före, under och efter förskolan. Före och efter är skillnaden mellan pojkar och flickor liten. Under förskoletiden är den störst: 29 mot 24 minuter. Det betyder att förskolans miljö och upplägg spelar roll – och kan förändras.</a:t>
            </a:r>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Data från förskolebarn i CAP-studien. Ju mer skärmtid, desto mindre pulshöjande rörelse – från 64 minuter vid ingen skärmtid till 53 minuter vid mer än två timmar. Mer skärmtid hängde också ihop med kortare sömn och högre poäng på SDQ, ett mått på känslomässiga och beteendemässiga svårigheter. Tvärsnittsdata – samband, inte bevisat orsakssamband.</a:t>
            </a:r>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Skärmtiden är som högst på helgerna, när förskolans struktur saknas, och under höst och vinter. Det pekar på när och var insatser behövs: helger, mörka månader och tillgång till aktiviteter utanför förskolan.</a:t>
            </a:r>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Amerikansk studie med drygt 10 000 barn. De som hade en egen smartphone vid tolv års ålder hade högre risk för depressiva symtom, fetma och för lite sömn. Ju tidigare första mobilen, desto högre risk för fetma och dålig sömn. Observationsstudie.</a:t>
            </a:r>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Hadza i Tanzania är jägare och samlare. För dem är rörelse en naturlig del av dagen, inte något man schemalägger. I våra städer är det bekväma valet oftast det stillasittande. Lösningen är inte att uppmana människor att skärpa sig, utan att ändra miljön så att det aktiva valet blir det enkla valet.</a:t>
            </a:r>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Under pandemin sjönk stockholmarnas genomsnittliga stegantal med ungefär 500 steg per dag, och återhämtade sig först när restriktionerna släppte. Det visar hur starkt yttre ramar styr vår rörelse – åt båda hållen.</a:t>
            </a:r>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Var rör sig barn? Asfalt och containrar inbjuder inte till lek. Inomhuslekland ger rörelse men kostar pengar och når inte alla. Naturen ger rörelse och dessutom återhämtning: en metaanalys visar att fysisk aktivitet i natur ofta ger större förbättring av måendet än samma aktivitet i stadsmiljö.</a:t>
            </a:r>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Data från drygt 3 300 svenska förskolebarn. Fina dagar rör sig barnen 15 minuter mer pulshöjande och 32 minuter mer lätt rörelse, och sitter still 47 minuter mindre, jämfört med kalla och regniga dagar. Effekten är störst på helger. På vardagar dämpar förskolans rutiner vädrets påverkan.</a:t>
            </a:r>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Förskolan är den enda arena där vi når nästan alla barn, varje dag. Det här är policyn vi testade i CAP-studien: sju konkreta rutiner. Allt finns beskrivet i boken Fysisk aktivitet i förskolan.</a:t>
            </a:r>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CAP är en av världens största randomiserade studier om rörelse i förskolan. Sett över alla förskolor blev det ingen skillnad mellan interventions- och kontrollgrupp. Men där förskolorna faktiskt formaliserade policyn rörde sig barnen mer och tog fler steg. Lärdomen: ett beslut räcker inte – genomförandet avgör.</a:t>
            </a:r>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Barn på större förskolegårdar rör sig mer, och mer lekutrustning ger mer rörelse. Förskolor med små gårdar har mest att vinna på bra utrustning. Boverkets allmänna råd säger att friytan ska vara så stor att den rymmer varierad terräng och växtlighet utan att slitas ut.</a:t>
            </a:r>
          </a:p>
        </p:txBody>
      </p:sp>
      <p:sp>
        <p:nvSpPr>
          <p:cNvPr id="4" name="Slide Number Placeholder 3"/>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Barnen rörde sig mer på förskolor där personalen tog fler steg och var mer i lätt rörelse. För den pulshöjande rörelsen syntes inget samband. Vi vet inte vem som påverkar vem, men vuxna som är med i leken verkar spela roll.</a:t>
            </a:r>
          </a:p>
        </p:txBody>
      </p:sp>
      <p:sp>
        <p:nvSpPr>
          <p:cNvPr id="4" name="Slide Number Placeholder 3"/>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Södermalmsstudien. Barn som tog sig till och från förskolan till fots eller på cykel hade i genomsnitt 64 minuter pulshöjande rörelse per dag, mot 40 minuter för dem som åkte bil. Även den lätta rörelsen var betydligt högre.</a:t>
            </a:r>
          </a:p>
        </p:txBody>
      </p:sp>
      <p:sp>
        <p:nvSpPr>
          <p:cNvPr id="4" name="Slide Number Placeholder 3"/>
          <p:cNvSpPr>
            <a:spLocks noGrp="1"/>
          </p:cNvSpPr>
          <p:nvPr>
            <p:ph type="sldNum" sz="quarter" idx="10"/>
          </p:nvPr>
        </p:nvSpPr>
        <p:spPr/>
        <p:txBody>
          <a:bodyPr/>
          <a:lstStyle/>
          <a:p>
            <a:fld id="{F7021451-1387-4CA6-816F-3879F97B5CBC}" type="slidenum">
              <a:rPr lang="en-US"/>
              <a:t>31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Bland drygt 400 förskolebarn på Södermalm ökade den pulshöjande rörelsen stegvis med antalet timmar organiserad idrott: från 38 minuter per dag utan idrott till 58 minuter vid fem timmar eller mer i veckan. Kartan visar att deltagandet skiljer sig kraftigt mellan stadsdelarna.</a:t>
            </a:r>
          </a:p>
        </p:txBody>
      </p:sp>
      <p:sp>
        <p:nvSpPr>
          <p:cNvPr id="4" name="Slide Number Placeholder 3"/>
          <p:cNvSpPr>
            <a:spLocks noGrp="1"/>
          </p:cNvSpPr>
          <p:nvPr>
            <p:ph type="sldNum" sz="quarter" idx="10"/>
          </p:nvPr>
        </p:nvSpPr>
        <p:spPr/>
        <p:txBody>
          <a:bodyPr/>
          <a:lstStyle/>
          <a:p>
            <a:fld id="{F7021451-1387-4CA6-816F-3879F97B5CBC}" type="slidenum">
              <a:rPr lang="en-US"/>
              <a:t>32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Det här är kanske den viktigaste bilden för beslutsfattare. Att bara bygga ut organiserad idrott gynnar främst barn som redan har resurser, och skillnaderna växer. Att öka rörelsen i förskolan når alla barn och minskar skillnaderna. Ett rimligt mål är cirka 40 minuter pulshöjande rörelse under förskoledagen.</a:t>
            </a:r>
          </a:p>
        </p:txBody>
      </p:sp>
      <p:sp>
        <p:nvSpPr>
          <p:cNvPr id="4" name="Slide Number Placeholder 3"/>
          <p:cNvSpPr>
            <a:spLocks noGrp="1"/>
          </p:cNvSpPr>
          <p:nvPr>
            <p:ph type="sldNum" sz="quarter" idx="10"/>
          </p:nvPr>
        </p:nvSpPr>
        <p:spPr/>
        <p:txBody>
          <a:bodyPr/>
          <a:lstStyle/>
          <a:p>
            <a:fld id="{F7021451-1387-4CA6-816F-3879F97B5CBC}" type="slidenum">
              <a:rPr lang="en-US"/>
              <a:t>33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En stor genomgång visar att framgångsrika juniorer och framgångsrika seniorer till stor del är olika personer. Svensk ishockey: tidig fysisk mognad ökade chansen till juniorlandslaget, men var inte kopplad till att nå NHL – snarare tvärtom. Att sortera tidigt slår ut barn som hade blivit bra.</a:t>
            </a:r>
          </a:p>
        </p:txBody>
      </p:sp>
      <p:sp>
        <p:nvSpPr>
          <p:cNvPr id="4" name="Slide Number Placeholder 3"/>
          <p:cNvSpPr>
            <a:spLocks noGrp="1"/>
          </p:cNvSpPr>
          <p:nvPr>
            <p:ph type="sldNum" sz="quarter" idx="10"/>
          </p:nvPr>
        </p:nvSpPr>
        <p:spPr/>
        <p:txBody>
          <a:bodyPr/>
          <a:lstStyle/>
          <a:p>
            <a:fld id="{F7021451-1387-4CA6-816F-3879F97B5CBC}" type="slidenum">
              <a:rPr lang="en-US"/>
              <a:t>34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3–30–300 är en tumregel från stadsskogsforskningen. Tre träd synliga från varje bostad, skola och arbetsplats. 30 procents krontäckning i varje kvarter. Högst 300 meter till närmaste grönområde. Den är lätt att kommunicera och lätt att mäta.</a:t>
            </a:r>
          </a:p>
        </p:txBody>
      </p:sp>
      <p:sp>
        <p:nvSpPr>
          <p:cNvPr id="4" name="Slide Number Placeholder 3"/>
          <p:cNvSpPr>
            <a:spLocks noGrp="1"/>
          </p:cNvSpPr>
          <p:nvPr>
            <p:ph type="sldNum" sz="quarter" idx="10"/>
          </p:nvPr>
        </p:nvSpPr>
        <p:spPr/>
        <p:txBody>
          <a:bodyPr/>
          <a:lstStyle/>
          <a:p>
            <a:fld id="{F7021451-1387-4CA6-816F-3879F97B5CBC}" type="slidenum">
              <a:rPr lang="en-US"/>
              <a:t>36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Internationellt finns lovande men svag evidens för att grönare skolgårdar ger mer rörelse och bättre mående. Därför följer vi ombyggnader av skolgårdar i Stockholm med accelerometer och GPS före och efter. Vi tittar också på vilka delar av gården som används, om skillnader mellan grupper minskar, och på miljön: temperatur, skugga, luftkvalitet och kolinbindning.</a:t>
            </a:r>
          </a:p>
        </p:txBody>
      </p:sp>
      <p:sp>
        <p:nvSpPr>
          <p:cNvPr id="4" name="Slide Number Placeholder 3"/>
          <p:cNvSpPr>
            <a:spLocks noGrp="1"/>
          </p:cNvSpPr>
          <p:nvPr>
            <p:ph type="sldNum" sz="quarter" idx="10"/>
          </p:nvPr>
        </p:nvSpPr>
        <p:spPr/>
        <p:txBody>
          <a:bodyPr/>
          <a:lstStyle/>
          <a:p>
            <a:fld id="{F7021451-1387-4CA6-816F-3879F97B5CBC}" type="slidenum">
              <a:rPr lang="en-US"/>
              <a:t>37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Preliminära resultat från de första skolorna. Barnen rörde sig ungefär fyra minuter mer pulshöjande per dag och var mer positiva till skolgården efter ombyggnaden. Konfidensintervallen är breda, så vi ska vara försiktiga – fler skolor och fler barn tillkommer.</a:t>
            </a:r>
          </a:p>
        </p:txBody>
      </p:sp>
      <p:sp>
        <p:nvSpPr>
          <p:cNvPr id="4" name="Slide Number Placeholder 3"/>
          <p:cNvSpPr>
            <a:spLocks noGrp="1"/>
          </p:cNvSpPr>
          <p:nvPr>
            <p:ph type="sldNum" sz="quarter" idx="10"/>
          </p:nvPr>
        </p:nvSpPr>
        <p:spPr/>
        <p:txBody>
          <a:bodyPr/>
          <a:lstStyle/>
          <a:p>
            <a:fld id="{F7021451-1387-4CA6-816F-3879F97B5CBC}" type="slidenum">
              <a:rPr lang="en-US"/>
              <a:t>38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Här samlar jag allt till konkreta åtgärder. Alla bygger på forskningen vi gått igenom. De fyra första handlar om förskolans och skolans miljöer, de fyra sista om staden, idrotten, personalen och uppföljningen.</a:t>
            </a:r>
          </a:p>
        </p:txBody>
      </p:sp>
      <p:sp>
        <p:nvSpPr>
          <p:cNvPr id="4" name="Slide Number Placeholder 3"/>
          <p:cNvSpPr>
            <a:spLocks noGrp="1"/>
          </p:cNvSpPr>
          <p:nvPr>
            <p:ph type="sldNum" sz="quarter" idx="10"/>
          </p:nvPr>
        </p:nvSpPr>
        <p:spPr/>
        <p:txBody>
          <a:bodyPr/>
          <a:lstStyle/>
          <a:p>
            <a:fld id="{F7021451-1387-4CA6-816F-3879F97B5CBC}" type="slidenum">
              <a:rPr lang="en-US"/>
              <a:t>40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Åtgärderna fördelade på de som kan genomföra dem. Poängen är att ingen enskild aktör kan lösa det själv – men alla kan göra något redan i nästa budget, plan eller verksamhetsplan.</a:t>
            </a:r>
          </a:p>
        </p:txBody>
      </p:sp>
      <p:sp>
        <p:nvSpPr>
          <p:cNvPr id="4" name="Slide Number Placeholder 3"/>
          <p:cNvSpPr>
            <a:spLocks noGrp="1"/>
          </p:cNvSpPr>
          <p:nvPr>
            <p:ph type="sldNum" sz="quarter" idx="10"/>
          </p:nvPr>
        </p:nvSpPr>
        <p:spPr/>
        <p:txBody>
          <a:bodyPr/>
          <a:lstStyle/>
          <a:p>
            <a:fld id="{F7021451-1387-4CA6-816F-3879F97B5CBC}" type="slidenum">
              <a:rPr lang="en-US"/>
              <a:t>41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Fyra punkter att komma ihåg, och en mening som sammanfattar allt: gör det aktiva valet till det enkla valet.</a:t>
            </a:r>
          </a:p>
        </p:txBody>
      </p:sp>
      <p:sp>
        <p:nvSpPr>
          <p:cNvPr id="4" name="Slide Number Placeholder 3"/>
          <p:cNvSpPr>
            <a:spLocks noGrp="1"/>
          </p:cNvSpPr>
          <p:nvPr>
            <p:ph type="sldNum" sz="quarter" idx="10"/>
          </p:nvPr>
        </p:nvSpPr>
        <p:spPr/>
        <p:txBody>
          <a:bodyPr/>
          <a:lstStyle/>
          <a:p>
            <a:fld id="{F7021451-1387-4CA6-816F-3879F97B5CBC}" type="slidenum">
              <a:rPr lang="en-US"/>
              <a:t>42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Fyra punkter att komma ihåg, och en mening som sammanfattar allt: gör det aktiva valet till det enkla valet.</a:t>
            </a:r>
          </a:p>
        </p:txBody>
      </p:sp>
      <p:sp>
        <p:nvSpPr>
          <p:cNvPr id="4" name="Slide Number Placeholder 3"/>
          <p:cNvSpPr>
            <a:spLocks noGrp="1"/>
          </p:cNvSpPr>
          <p:nvPr>
            <p:ph type="sldNum" sz="quarter" idx="10"/>
          </p:nvPr>
        </p:nvSpPr>
        <p:spPr/>
        <p:txBody>
          <a:bodyPr/>
          <a:lstStyle/>
          <a:p>
            <a:fld id="{F7021451-1387-4CA6-816F-3879F97B5CBC}" type="slidenum">
              <a:rPr lang="en-US"/>
              <a:t>43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46</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EL">
    <p:bg>
      <p:bgPr>
        <a:solidFill>
          <a:schemeClr val="tx2"/>
        </a:solidFill>
        <a:effectLst/>
      </p:bgPr>
    </p:bg>
    <p:spTree>
      <p:nvGrpSpPr>
        <p:cNvPr id="1" name=""/>
        <p:cNvGrpSpPr/>
        <p:nvPr/>
      </p:nvGrpSpPr>
      <p:grpSpPr>
        <a:xfrm>
          <a:off x="0" y="0"/>
          <a:ext cx="0" cy="0"/>
          <a:chOff x="0" y="0"/>
          <a:chExt cx="0" cy="0"/>
        </a:xfrm>
      </p:grpSpPr>
      <p:sp>
        <p:nvSpPr>
          <p:cNvPr id="2" name="Text 0"/>
          <p:cNvSpPr>
            <a:spLocks noGrp="1"/>
          </p:cNvSpPr>
          <p:nvPr>
            <p:ph type="title" idx="100" hasCustomPrompt="1"/>
          </p:nvPr>
        </p:nvSpPr>
        <p:spPr>
          <a:xfrm>
            <a:off x="640080" y="1554480"/>
            <a:ext cx="5669280" cy="2103120"/>
          </a:xfrm>
          <a:prstGeom prst="rect">
            <a:avLst/>
          </a:prstGeom>
          <a:noFill/>
          <a:ln/>
        </p:spPr>
        <p:txBody>
          <a:bodyPr wrap="square" rtlCol="0"/>
          <a:lstStyle>
            <a:lvl1pPr marL="0" indent="0" algn="l">
              <a:buNone/>
              <a:defRPr lang="en-US" sz="4400" b="1" dirty="0">
                <a:solidFill>
                  <a:schemeClr val="bg1"/>
                </a:solidFill>
              </a:defRPr>
            </a:lvl1pPr>
          </a:lstStyle>
          <a:p>
            <a:pPr marL="0" indent="0" algn="l">
              <a:buNone/>
            </a:pPr>
            <a:endParaRPr lang="en-US" sz="4400" dirty="0"/>
          </a:p>
        </p:txBody>
      </p:sp>
      <p:sp>
        <p:nvSpPr>
          <p:cNvPr id="3" name="Text 0"/>
          <p:cNvSpPr>
            <a:spLocks noGrp="1"/>
          </p:cNvSpPr>
          <p:nvPr>
            <p:ph type="body" idx="101" hasCustomPrompt="1"/>
          </p:nvPr>
        </p:nvSpPr>
        <p:spPr>
          <a:xfrm>
            <a:off x="640080" y="3840480"/>
            <a:ext cx="5669280" cy="1005840"/>
          </a:xfrm>
          <a:prstGeom prst="rect">
            <a:avLst/>
          </a:prstGeom>
          <a:noFill/>
          <a:ln/>
        </p:spPr>
        <p:txBody>
          <a:bodyPr wrap="square" rtlCol="0"/>
          <a:lstStyle>
            <a:lvl1pPr marL="0" indent="0" algn="l">
              <a:buNone/>
              <a:defRPr lang="en-US" sz="2200" dirty="0">
                <a:solidFill>
                  <a:schemeClr val="accent3"/>
                </a:solidFill>
              </a:defRPr>
            </a:lvl1pPr>
          </a:lstStyle>
          <a:p>
            <a:pPr marL="0" indent="0" algn="l">
              <a:buNone/>
            </a:pPr>
            <a:endParaRPr lang="en-US" sz="2200" dirty="0"/>
          </a:p>
        </p:txBody>
      </p:sp>
      <p:sp>
        <p:nvSpPr>
          <p:cNvPr id="4" name="Text 0"/>
          <p:cNvSpPr>
            <a:spLocks noGrp="1"/>
          </p:cNvSpPr>
          <p:nvPr>
            <p:ph type="body" idx="102" hasCustomPrompt="1"/>
          </p:nvPr>
        </p:nvSpPr>
        <p:spPr>
          <a:xfrm>
            <a:off x="640080" y="5394960"/>
            <a:ext cx="5669280" cy="822960"/>
          </a:xfrm>
          <a:prstGeom prst="rect">
            <a:avLst/>
          </a:prstGeom>
          <a:noFill/>
          <a:ln/>
        </p:spPr>
        <p:txBody>
          <a:bodyPr wrap="square" rtlCol="0"/>
          <a:lstStyle>
            <a:lvl1pPr marL="0" indent="0" algn="l">
              <a:buNone/>
              <a:defRPr lang="en-US" sz="1500" dirty="0">
                <a:solidFill>
                  <a:schemeClr val="bg1"/>
                </a:solidFill>
              </a:defRPr>
            </a:lvl1pPr>
          </a:lstStyle>
          <a:p>
            <a:pPr marL="0" indent="0" algn="l">
              <a:buNone/>
            </a:pPr>
            <a:endParaRPr lang="en-US" sz="1500"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AVSNITT">
    <p:bg>
      <p:bgPr>
        <a:solidFill>
          <a:schemeClr val="tx2"/>
        </a:solidFill>
        <a:effectLst/>
      </p:bgPr>
    </p:bg>
    <p:spTree>
      <p:nvGrpSpPr>
        <p:cNvPr id="1" name=""/>
        <p:cNvGrpSpPr/>
        <p:nvPr/>
      </p:nvGrpSpPr>
      <p:grpSpPr>
        <a:xfrm>
          <a:off x="0" y="0"/>
          <a:ext cx="0" cy="0"/>
          <a:chOff x="0" y="0"/>
          <a:chExt cx="0" cy="0"/>
        </a:xfrm>
      </p:grpSpPr>
      <p:sp>
        <p:nvSpPr>
          <p:cNvPr id="2" name="Text 0"/>
          <p:cNvSpPr>
            <a:spLocks noGrp="1"/>
          </p:cNvSpPr>
          <p:nvPr>
            <p:ph type="body" idx="100" hasCustomPrompt="1"/>
          </p:nvPr>
        </p:nvSpPr>
        <p:spPr>
          <a:xfrm>
            <a:off x="640080" y="1371600"/>
            <a:ext cx="2743200" cy="1005840"/>
          </a:xfrm>
          <a:prstGeom prst="rect">
            <a:avLst/>
          </a:prstGeom>
          <a:noFill/>
          <a:ln/>
        </p:spPr>
        <p:txBody>
          <a:bodyPr wrap="square" rtlCol="0"/>
          <a:lstStyle>
            <a:lvl1pPr marL="0" indent="0" algn="l">
              <a:buNone/>
              <a:defRPr lang="en-US" sz="6000" b="1" dirty="0">
                <a:solidFill>
                  <a:schemeClr val="accent2"/>
                </a:solidFill>
              </a:defRPr>
            </a:lvl1pPr>
          </a:lstStyle>
          <a:p>
            <a:pPr marL="0" indent="0" algn="l">
              <a:buNone/>
            </a:pPr>
            <a:endParaRPr lang="en-US" sz="6000" dirty="0"/>
          </a:p>
        </p:txBody>
      </p:sp>
      <p:sp>
        <p:nvSpPr>
          <p:cNvPr id="3" name="Text 0"/>
          <p:cNvSpPr>
            <a:spLocks noGrp="1"/>
          </p:cNvSpPr>
          <p:nvPr>
            <p:ph type="title" idx="101" hasCustomPrompt="1"/>
          </p:nvPr>
        </p:nvSpPr>
        <p:spPr>
          <a:xfrm>
            <a:off x="640080" y="2560320"/>
            <a:ext cx="5486400" cy="1554480"/>
          </a:xfrm>
          <a:prstGeom prst="rect">
            <a:avLst/>
          </a:prstGeom>
          <a:noFill/>
          <a:ln/>
        </p:spPr>
        <p:txBody>
          <a:bodyPr wrap="square" rtlCol="0"/>
          <a:lstStyle>
            <a:lvl1pPr marL="0" indent="0" algn="l">
              <a:buNone/>
              <a:defRPr lang="en-US" sz="3800" b="1" dirty="0">
                <a:solidFill>
                  <a:schemeClr val="bg1"/>
                </a:solidFill>
              </a:defRPr>
            </a:lvl1pPr>
          </a:lstStyle>
          <a:p>
            <a:pPr marL="0" indent="0" algn="l">
              <a:buNone/>
            </a:pPr>
            <a:endParaRPr lang="en-US" sz="3800" dirty="0"/>
          </a:p>
        </p:txBody>
      </p:sp>
      <p:sp>
        <p:nvSpPr>
          <p:cNvPr id="4" name="Text 0"/>
          <p:cNvSpPr>
            <a:spLocks noGrp="1"/>
          </p:cNvSpPr>
          <p:nvPr>
            <p:ph type="body" idx="102" hasCustomPrompt="1"/>
          </p:nvPr>
        </p:nvSpPr>
        <p:spPr>
          <a:xfrm>
            <a:off x="640080" y="4297680"/>
            <a:ext cx="5486400" cy="1280160"/>
          </a:xfrm>
          <a:prstGeom prst="rect">
            <a:avLst/>
          </a:prstGeom>
          <a:noFill/>
          <a:ln/>
        </p:spPr>
        <p:txBody>
          <a:bodyPr wrap="square" rtlCol="0"/>
          <a:lstStyle>
            <a:lvl1pPr marL="0" indent="0" algn="l">
              <a:buNone/>
              <a:defRPr lang="en-US" sz="2000" dirty="0">
                <a:solidFill>
                  <a:schemeClr val="accent3"/>
                </a:solidFill>
              </a:defRPr>
            </a:lvl1pPr>
          </a:lstStyle>
          <a:p>
            <a:pPr marL="0" indent="0" algn="l">
              <a:buNone/>
            </a:pPr>
            <a:endParaRPr lang="en-US" sz="2000" dirty="0"/>
          </a:p>
        </p:txBody>
      </p:sp>
      <p:sp>
        <p:nvSpPr>
          <p:cNvPr id="25" name="Slide Number Placeholder 0"/>
          <p:cNvSpPr>
            <a:spLocks noGrp="1"/>
          </p:cNvSpPr>
          <p:nvPr>
            <p:ph type="sldNum" sz="quarter" idx="4294967295"/>
          </p:nvPr>
        </p:nvSpPr>
        <p:spPr>
          <a:xfrm>
            <a:off x="640080" y="6309360"/>
            <a:ext cx="914400" cy="274320"/>
          </a:xfrm>
          <a:prstGeom prst="rect">
            <a:avLst/>
          </a:prstGeom>
          <a:extLst>
            <a:ext uri="{C572A759-6A51-4108-AA02-DFA0A04FC94B}">
              <ma14:wrappingTextBoxFlag xmlns:ma14="http://schemas.microsoft.com/office/mac/drawingml/2011/main" xmlns="" val="0"/>
            </a:ext>
          </a:extLst>
        </p:spPr>
        <p:txBody>
          <a:bodyPr/>
          <a:lstStyle>
            <a:lvl1pPr>
              <a:defRPr sz="1000">
                <a:solidFill>
                  <a:schemeClr val="accent3"/>
                </a:solidFill>
              </a:defRPr>
            </a:lvl1pPr>
          </a:lstStyle>
          <a:p>
            <a:pPr algn="l"/>
            <a:fld id="{F7021451-1387-4CA6-816F-3879F97B5CBC}" type="slidenum">
              <a:rPr lang="en-US" b="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INNEHALL">
    <p:bg>
      <p:bgPr>
        <a:solidFill>
          <a:schemeClr val="bg1"/>
        </a:solidFill>
        <a:effectLst/>
      </p:bgPr>
    </p:bg>
    <p:spTree>
      <p:nvGrpSpPr>
        <p:cNvPr id="1" name=""/>
        <p:cNvGrpSpPr/>
        <p:nvPr/>
      </p:nvGrpSpPr>
      <p:grpSpPr>
        <a:xfrm>
          <a:off x="0" y="0"/>
          <a:ext cx="0" cy="0"/>
          <a:chOff x="0" y="0"/>
          <a:chExt cx="0" cy="0"/>
        </a:xfrm>
      </p:grpSpPr>
      <p:sp>
        <p:nvSpPr>
          <p:cNvPr id="2" name="Text 0"/>
          <p:cNvSpPr>
            <a:spLocks noGrp="1"/>
          </p:cNvSpPr>
          <p:nvPr>
            <p:ph type="body" idx="100" hasCustomPrompt="1"/>
          </p:nvPr>
        </p:nvSpPr>
        <p:spPr>
          <a:xfrm>
            <a:off x="548640" y="292608"/>
            <a:ext cx="9144000" cy="274320"/>
          </a:xfrm>
          <a:prstGeom prst="rect">
            <a:avLst/>
          </a:prstGeom>
          <a:noFill/>
          <a:ln/>
        </p:spPr>
        <p:txBody>
          <a:bodyPr wrap="square" rtlCol="0"/>
          <a:lstStyle>
            <a:lvl1pPr marL="0" indent="0" algn="l">
              <a:buNone/>
              <a:defRPr lang="en-US" sz="1100" b="1" kern="0" spc="150" dirty="0">
                <a:solidFill>
                  <a:schemeClr val="accent2"/>
                </a:solidFill>
              </a:defRPr>
            </a:lvl1pPr>
          </a:lstStyle>
          <a:p>
            <a:pPr marL="0" indent="0" algn="l">
              <a:buNone/>
            </a:pPr>
            <a:endParaRPr lang="en-US" sz="1100" dirty="0"/>
          </a:p>
        </p:txBody>
      </p:sp>
      <p:sp>
        <p:nvSpPr>
          <p:cNvPr id="3" name="Text 0"/>
          <p:cNvSpPr>
            <a:spLocks noGrp="1"/>
          </p:cNvSpPr>
          <p:nvPr>
            <p:ph type="title" idx="101" hasCustomPrompt="1"/>
          </p:nvPr>
        </p:nvSpPr>
        <p:spPr>
          <a:xfrm>
            <a:off x="548640" y="585216"/>
            <a:ext cx="11064240" cy="868680"/>
          </a:xfrm>
          <a:prstGeom prst="rect">
            <a:avLst/>
          </a:prstGeom>
          <a:noFill/>
          <a:ln/>
        </p:spPr>
        <p:txBody>
          <a:bodyPr wrap="square" rtlCol="0"/>
          <a:lstStyle>
            <a:lvl1pPr marL="0" indent="0" algn="l">
              <a:buNone/>
              <a:defRPr lang="en-US" sz="2600" b="1" dirty="0">
                <a:solidFill>
                  <a:schemeClr val="tx2"/>
                </a:solidFill>
              </a:defRPr>
            </a:lvl1pPr>
          </a:lstStyle>
          <a:p>
            <a:pPr marL="0" indent="0" algn="l">
              <a:buNone/>
            </a:pPr>
            <a:endParaRPr lang="en-US" sz="2600" dirty="0"/>
          </a:p>
        </p:txBody>
      </p:sp>
      <p:sp>
        <p:nvSpPr>
          <p:cNvPr id="25" name="Slide Number Placeholder 0"/>
          <p:cNvSpPr>
            <a:spLocks noGrp="1"/>
          </p:cNvSpPr>
          <p:nvPr>
            <p:ph type="sldNum" sz="quarter" idx="4294967295"/>
          </p:nvPr>
        </p:nvSpPr>
        <p:spPr>
          <a:xfrm>
            <a:off x="11155680" y="6355080"/>
            <a:ext cx="502920" cy="274320"/>
          </a:xfrm>
          <a:prstGeom prst="rect">
            <a:avLst/>
          </a:prstGeom>
          <a:extLst>
            <a:ext uri="{C572A759-6A51-4108-AA02-DFA0A04FC94B}">
              <ma14:wrappingTextBoxFlag xmlns:ma14="http://schemas.microsoft.com/office/mac/drawingml/2011/main" xmlns="" val="0"/>
            </a:ext>
          </a:extLst>
        </p:spPr>
        <p:txBody>
          <a:bodyPr/>
          <a:lstStyle>
            <a:lvl1pPr>
              <a:defRPr sz="1000">
                <a:solidFill>
                  <a:schemeClr val="accent5"/>
                </a:solidFill>
              </a:defRPr>
            </a:lvl1pPr>
          </a:lstStyle>
          <a:p>
            <a:pPr algn="r"/>
            <a:fld id="{F7021451-1387-4CA6-816F-3879F97B5CBC}" type="slidenum">
              <a:rPr lang="en-US" b="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MORK">
    <p:bg>
      <p:bgPr>
        <a:solidFill>
          <a:schemeClr val="tx2"/>
        </a:solidFill>
        <a:effectLst/>
      </p:bgPr>
    </p:bg>
    <p:spTree>
      <p:nvGrpSpPr>
        <p:cNvPr id="1" name=""/>
        <p:cNvGrpSpPr/>
        <p:nvPr/>
      </p:nvGrpSpPr>
      <p:grpSpPr>
        <a:xfrm>
          <a:off x="0" y="0"/>
          <a:ext cx="0" cy="0"/>
          <a:chOff x="0" y="0"/>
          <a:chExt cx="0" cy="0"/>
        </a:xfrm>
      </p:grpSpPr>
      <p:sp>
        <p:nvSpPr>
          <p:cNvPr id="2" name="Text 0"/>
          <p:cNvSpPr>
            <a:spLocks noGrp="1"/>
          </p:cNvSpPr>
          <p:nvPr>
            <p:ph type="body" idx="100" hasCustomPrompt="1"/>
          </p:nvPr>
        </p:nvSpPr>
        <p:spPr>
          <a:xfrm>
            <a:off x="548640" y="292608"/>
            <a:ext cx="9144000" cy="274320"/>
          </a:xfrm>
          <a:prstGeom prst="rect">
            <a:avLst/>
          </a:prstGeom>
          <a:noFill/>
          <a:ln/>
        </p:spPr>
        <p:txBody>
          <a:bodyPr wrap="square" rtlCol="0"/>
          <a:lstStyle>
            <a:lvl1pPr marL="0" indent="0" algn="l">
              <a:buNone/>
              <a:defRPr lang="en-US" sz="1100" b="1" kern="0" spc="150" dirty="0">
                <a:solidFill>
                  <a:schemeClr val="accent2"/>
                </a:solidFill>
              </a:defRPr>
            </a:lvl1pPr>
          </a:lstStyle>
          <a:p>
            <a:pPr marL="0" indent="0" algn="l">
              <a:buNone/>
            </a:pPr>
            <a:endParaRPr lang="en-US" sz="1100" dirty="0"/>
          </a:p>
        </p:txBody>
      </p:sp>
      <p:sp>
        <p:nvSpPr>
          <p:cNvPr id="3" name="Text 0"/>
          <p:cNvSpPr>
            <a:spLocks noGrp="1"/>
          </p:cNvSpPr>
          <p:nvPr>
            <p:ph type="title" idx="101" hasCustomPrompt="1"/>
          </p:nvPr>
        </p:nvSpPr>
        <p:spPr>
          <a:xfrm>
            <a:off x="548640" y="585216"/>
            <a:ext cx="11064240" cy="868680"/>
          </a:xfrm>
          <a:prstGeom prst="rect">
            <a:avLst/>
          </a:prstGeom>
          <a:noFill/>
          <a:ln/>
        </p:spPr>
        <p:txBody>
          <a:bodyPr wrap="square" rtlCol="0"/>
          <a:lstStyle>
            <a:lvl1pPr marL="0" indent="0" algn="l">
              <a:buNone/>
              <a:defRPr lang="en-US" sz="3000" b="1" dirty="0">
                <a:solidFill>
                  <a:schemeClr val="bg1"/>
                </a:solidFill>
              </a:defRPr>
            </a:lvl1pPr>
          </a:lstStyle>
          <a:p>
            <a:pPr marL="0" indent="0" algn="l">
              <a:buNone/>
            </a:pPr>
            <a:endParaRPr lang="en-US" sz="3000" dirty="0"/>
          </a:p>
        </p:txBody>
      </p:sp>
      <p:sp>
        <p:nvSpPr>
          <p:cNvPr id="25" name="Slide Number Placeholder 0"/>
          <p:cNvSpPr>
            <a:spLocks noGrp="1"/>
          </p:cNvSpPr>
          <p:nvPr>
            <p:ph type="sldNum" sz="quarter" idx="4294967295"/>
          </p:nvPr>
        </p:nvSpPr>
        <p:spPr>
          <a:xfrm>
            <a:off x="11155680" y="6355080"/>
            <a:ext cx="502920" cy="274320"/>
          </a:xfrm>
          <a:prstGeom prst="rect">
            <a:avLst/>
          </a:prstGeom>
          <a:extLst>
            <a:ext uri="{C572A759-6A51-4108-AA02-DFA0A04FC94B}">
              <ma14:wrappingTextBoxFlag xmlns:ma14="http://schemas.microsoft.com/office/mac/drawingml/2011/main" xmlns="" val="0"/>
            </a:ext>
          </a:extLst>
        </p:spPr>
        <p:txBody>
          <a:bodyPr/>
          <a:lstStyle>
            <a:lvl1pPr>
              <a:defRPr sz="1000">
                <a:solidFill>
                  <a:schemeClr val="accent3"/>
                </a:solidFill>
              </a:defRPr>
            </a:lvl1pPr>
          </a:lstStyle>
          <a:p>
            <a:pPr algn="r"/>
            <a:fld id="{F7021451-1387-4CA6-816F-3879F97B5CBC}" type="slidenum">
              <a:rPr lang="en-US" b="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8" name="Title 1"/>
          <p:cNvSpPr>
            <a:spLocks noGrp="1"/>
          </p:cNvSpPr>
          <p:nvPr>
            <p:ph type="title"/>
          </p:nvPr>
        </p:nvSpPr>
        <p:spPr>
          <a:xfrm>
            <a:off x="575894" y="729658"/>
            <a:ext cx="11029616" cy="988332"/>
          </a:xfrm>
        </p:spPr>
        <p:txBody>
          <a:bodyPr/>
          <a:lstStyle/>
          <a:p>
            <a:r>
              <a:rPr lang="sv"/>
              <a:t>Klicka här om du vill redigera mallrubrikens format</a:t>
            </a:r>
          </a:p>
        </p:txBody>
      </p:sp>
      <p:sp>
        <p:nvSpPr>
          <p:cNvPr id="3" name="Date Placeholder 2"/>
          <p:cNvSpPr>
            <a:spLocks noGrp="1"/>
          </p:cNvSpPr>
          <p:nvPr>
            <p:ph type="dt" sz="half" idx="10"/>
          </p:nvPr>
        </p:nvSpPr>
        <p:spPr/>
        <p:txBody>
          <a:bodyPr/>
          <a:lstStyle/>
          <a:p>
            <a:fld id="{5DB4ED54-5B5E-4A04-93D3-5772E3CE3818}" type="datetime1">
              <a:rPr lang="en-US" smtClean="0"/>
              <a:t>10/13/2026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6724974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5" name="Slide Number Placeholder 0"/>
          <p:cNvSpPr>
            <a:spLocks noGrp="1"/>
          </p:cNvSpPr>
          <p:nvPr>
            <p:ph type="sldNum" sz="quarter" idx="4294967295"/>
          </p:nvPr>
        </p:nvSpPr>
        <p:spPr>
          <a:xfrm>
            <a:off x="640080" y="6309360"/>
            <a:ext cx="914400" cy="274320"/>
          </a:xfrm>
          <a:prstGeom prst="rect">
            <a:avLst/>
          </a:prstGeom>
          <a:extLst>
            <a:ext uri="{C572A759-6A51-4108-AA02-DFA0A04FC94B}">
              <ma14:wrappingTextBoxFlag xmlns:ma14="http://schemas.microsoft.com/office/mac/drawingml/2011/main" xmlns="" val="0"/>
            </a:ext>
          </a:extLst>
        </p:spPr>
        <p:txBody>
          <a:bodyPr/>
          <a:lstStyle>
            <a:lvl1pPr>
              <a:defRPr sz="1000">
                <a:solidFill>
                  <a:schemeClr val="accent3"/>
                </a:solidFill>
              </a:defRPr>
            </a:lvl1pPr>
          </a:lstStyle>
          <a:p>
            <a:pPr algn="l"/>
            <a:fld id="{F7021451-1387-4CA6-816F-3879F97B5CBC}" type="slidenum">
              <a:rPr lang="en-US" b="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4.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7.xml"/><Relationship Id="rId1" Type="http://schemas.openxmlformats.org/officeDocument/2006/relationships/slideLayout" Target="../slideLayouts/slideLayout4.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8.xml"/><Relationship Id="rId1" Type="http://schemas.openxmlformats.org/officeDocument/2006/relationships/slideLayout" Target="../slideLayouts/slideLayout4.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4.xml"/><Relationship Id="rId5" Type="http://schemas.openxmlformats.org/officeDocument/2006/relationships/image" Target="../media/image9.png"/><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0.xml"/><Relationship Id="rId1" Type="http://schemas.openxmlformats.org/officeDocument/2006/relationships/slideLayout" Target="../slideLayouts/slideLayout4.xml"/><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13.xml"/><Relationship Id="rId1" Type="http://schemas.openxmlformats.org/officeDocument/2006/relationships/slideLayout" Target="../slideLayouts/slideLayout4.xml"/><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14.xml"/><Relationship Id="rId1" Type="http://schemas.openxmlformats.org/officeDocument/2006/relationships/slideLayout" Target="../slideLayouts/slideLayout4.xml"/><Relationship Id="rId6" Type="http://schemas.openxmlformats.org/officeDocument/2006/relationships/image" Target="../media/image9.png"/><Relationship Id="rId5" Type="http://schemas.openxmlformats.org/officeDocument/2006/relationships/image" Target="../media/image23.png"/><Relationship Id="rId4" Type="http://schemas.openxmlformats.org/officeDocument/2006/relationships/image" Target="../media/image22.jpg"/></Relationships>
</file>

<file path=ppt/slides/_rels/slide16.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15.xml"/><Relationship Id="rId1" Type="http://schemas.openxmlformats.org/officeDocument/2006/relationships/slideLayout" Target="../slideLayouts/slideLayout4.xml"/><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6.xml"/><Relationship Id="rId1" Type="http://schemas.openxmlformats.org/officeDocument/2006/relationships/slideLayout" Target="../slideLayouts/slideLayout4.xml"/><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17.xml"/><Relationship Id="rId1" Type="http://schemas.openxmlformats.org/officeDocument/2006/relationships/slideLayout" Target="../slideLayouts/slideLayout4.xml"/><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3" Type="http://schemas.openxmlformats.org/officeDocument/2006/relationships/chart" Target="../charts/chart2.xml"/><Relationship Id="rId7" Type="http://schemas.openxmlformats.org/officeDocument/2006/relationships/image" Target="../media/image9.png"/><Relationship Id="rId2" Type="http://schemas.openxmlformats.org/officeDocument/2006/relationships/notesSlide" Target="../notesSlides/notesSlide18.xml"/><Relationship Id="rId1" Type="http://schemas.openxmlformats.org/officeDocument/2006/relationships/slideLayout" Target="../slideLayouts/slideLayout4.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19.xml"/><Relationship Id="rId1" Type="http://schemas.openxmlformats.org/officeDocument/2006/relationships/slideLayout" Target="../slideLayouts/slideLayout4.xml"/><Relationship Id="rId5" Type="http://schemas.openxmlformats.org/officeDocument/2006/relationships/image" Target="../media/image9.png"/><Relationship Id="rId4" Type="http://schemas.openxmlformats.org/officeDocument/2006/relationships/image" Target="../media/image29.jpg"/></Relationships>
</file>

<file path=ppt/slides/_rels/slide21.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20.xml"/><Relationship Id="rId1" Type="http://schemas.openxmlformats.org/officeDocument/2006/relationships/slideLayout" Target="../slideLayouts/slideLayout4.xml"/><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22.xml"/><Relationship Id="rId1" Type="http://schemas.openxmlformats.org/officeDocument/2006/relationships/slideLayout" Target="../slideLayouts/slideLayout4.xml"/><Relationship Id="rId5" Type="http://schemas.openxmlformats.org/officeDocument/2006/relationships/image" Target="../media/image9.png"/><Relationship Id="rId4" Type="http://schemas.openxmlformats.org/officeDocument/2006/relationships/image" Target="../media/image33.jpg"/></Relationships>
</file>

<file path=ppt/slides/_rels/slide24.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notesSlide" Target="../notesSlides/notesSlide23.xml"/><Relationship Id="rId1" Type="http://schemas.openxmlformats.org/officeDocument/2006/relationships/slideLayout" Target="../slideLayouts/slideLayout4.xml"/><Relationship Id="rId4" Type="http://schemas.openxmlformats.org/officeDocument/2006/relationships/image" Target="../media/image9.png"/></Relationships>
</file>

<file path=ppt/slides/_rels/slide25.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notesSlide" Target="../notesSlides/notesSlide24.xml"/><Relationship Id="rId1" Type="http://schemas.openxmlformats.org/officeDocument/2006/relationships/slideLayout" Target="../slideLayouts/slideLayout4.xml"/><Relationship Id="rId6" Type="http://schemas.openxmlformats.org/officeDocument/2006/relationships/image" Target="../media/image9.png"/><Relationship Id="rId5" Type="http://schemas.openxmlformats.org/officeDocument/2006/relationships/image" Target="../media/image37.jpg"/><Relationship Id="rId4" Type="http://schemas.openxmlformats.org/officeDocument/2006/relationships/image" Target="../media/image36.jpg"/></Relationships>
</file>

<file path=ppt/slides/_rels/slide26.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notesSlide" Target="../notesSlides/notesSlide25.xml"/><Relationship Id="rId1" Type="http://schemas.openxmlformats.org/officeDocument/2006/relationships/slideLayout" Target="../slideLayouts/slideLayout4.xml"/><Relationship Id="rId4" Type="http://schemas.openxmlformats.org/officeDocument/2006/relationships/image" Target="../media/image9.png"/></Relationships>
</file>

<file path=ppt/slides/_rels/slide27.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notesSlide" Target="../notesSlides/notesSlide26.xml"/><Relationship Id="rId1" Type="http://schemas.openxmlformats.org/officeDocument/2006/relationships/slideLayout" Target="../slideLayouts/slideLayout4.xml"/><Relationship Id="rId4" Type="http://schemas.openxmlformats.org/officeDocument/2006/relationships/image" Target="../media/image9.png"/></Relationships>
</file>

<file path=ppt/slides/_rels/slide28.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notesSlide" Target="../notesSlides/notesSlide27.xml"/><Relationship Id="rId1" Type="http://schemas.openxmlformats.org/officeDocument/2006/relationships/slideLayout" Target="../slideLayouts/slideLayout4.xml"/><Relationship Id="rId5" Type="http://schemas.openxmlformats.org/officeDocument/2006/relationships/image" Target="../media/image9.png"/><Relationship Id="rId4" Type="http://schemas.openxmlformats.org/officeDocument/2006/relationships/image" Target="../media/image41.jpg"/></Relationships>
</file>

<file path=ppt/slides/_rels/slide29.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notesSlide" Target="../notesSlides/notesSlide28.xml"/><Relationship Id="rId1" Type="http://schemas.openxmlformats.org/officeDocument/2006/relationships/slideLayout" Target="../slideLayouts/slideLayout4.xml"/><Relationship Id="rId4" Type="http://schemas.openxmlformats.org/officeDocument/2006/relationships/image" Target="../media/image9.png"/></Relationships>
</file>

<file path=ppt/slides/_rels/slide30.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notesSlide" Target="../notesSlides/notesSlide29.xml"/><Relationship Id="rId1" Type="http://schemas.openxmlformats.org/officeDocument/2006/relationships/slideLayout" Target="../slideLayouts/slideLayout4.xml"/><Relationship Id="rId4" Type="http://schemas.openxmlformats.org/officeDocument/2006/relationships/image" Target="../media/image9.png"/></Relationships>
</file>

<file path=ppt/slides/_rels/slide31.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30.xml"/><Relationship Id="rId1" Type="http://schemas.openxmlformats.org/officeDocument/2006/relationships/slideLayout" Target="../slideLayouts/slideLayout4.xml"/><Relationship Id="rId5" Type="http://schemas.openxmlformats.org/officeDocument/2006/relationships/image" Target="../media/image9.png"/><Relationship Id="rId4" Type="http://schemas.openxmlformats.org/officeDocument/2006/relationships/image" Target="../media/image44.jpg"/></Relationships>
</file>

<file path=ppt/slides/_rels/slide32.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31.xml"/><Relationship Id="rId1" Type="http://schemas.openxmlformats.org/officeDocument/2006/relationships/slideLayout" Target="../slideLayouts/slideLayout4.xml"/><Relationship Id="rId5" Type="http://schemas.openxmlformats.org/officeDocument/2006/relationships/image" Target="../media/image9.png"/><Relationship Id="rId4" Type="http://schemas.openxmlformats.org/officeDocument/2006/relationships/image" Target="../media/image45.jpg"/></Relationships>
</file>

<file path=ppt/slides/_rels/slide3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32.xml"/><Relationship Id="rId1" Type="http://schemas.openxmlformats.org/officeDocument/2006/relationships/slideLayout" Target="../slideLayouts/slideLayout4.xml"/><Relationship Id="rId5" Type="http://schemas.openxmlformats.org/officeDocument/2006/relationships/image" Target="../media/image9.png"/><Relationship Id="rId4" Type="http://schemas.openxmlformats.org/officeDocument/2006/relationships/image" Target="../media/image47.png"/></Relationships>
</file>

<file path=ppt/slides/_rels/slide34.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notesSlide" Target="../notesSlides/notesSlide33.xml"/><Relationship Id="rId1" Type="http://schemas.openxmlformats.org/officeDocument/2006/relationships/slideLayout" Target="../slideLayouts/slideLayout4.xml"/><Relationship Id="rId4" Type="http://schemas.openxmlformats.org/officeDocument/2006/relationships/image" Target="../media/image9.png"/></Relationships>
</file>

<file path=ppt/slides/_rels/slide35.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notesSlide" Target="../notesSlides/notesSlide35.xml"/><Relationship Id="rId1" Type="http://schemas.openxmlformats.org/officeDocument/2006/relationships/slideLayout" Target="../slideLayouts/slideLayout4.xml"/><Relationship Id="rId4" Type="http://schemas.openxmlformats.org/officeDocument/2006/relationships/image" Target="../media/image9.png"/></Relationships>
</file>

<file path=ppt/slides/_rels/slide37.xml.rels><?xml version="1.0" encoding="UTF-8" standalone="yes"?>
<Relationships xmlns="http://schemas.openxmlformats.org/package/2006/relationships"><Relationship Id="rId8" Type="http://schemas.openxmlformats.org/officeDocument/2006/relationships/image" Target="../media/image55.jpg"/><Relationship Id="rId3" Type="http://schemas.openxmlformats.org/officeDocument/2006/relationships/image" Target="../media/image7.png"/><Relationship Id="rId7" Type="http://schemas.openxmlformats.org/officeDocument/2006/relationships/image" Target="../media/image54.png"/><Relationship Id="rId2" Type="http://schemas.openxmlformats.org/officeDocument/2006/relationships/notesSlide" Target="../notesSlides/notesSlide36.xml"/><Relationship Id="rId1" Type="http://schemas.openxmlformats.org/officeDocument/2006/relationships/slideLayout" Target="../slideLayouts/slideLayout4.xml"/><Relationship Id="rId6" Type="http://schemas.openxmlformats.org/officeDocument/2006/relationships/image" Target="../media/image53.png"/><Relationship Id="rId5" Type="http://schemas.openxmlformats.org/officeDocument/2006/relationships/image" Target="../media/image52.png"/><Relationship Id="rId4" Type="http://schemas.openxmlformats.org/officeDocument/2006/relationships/image" Target="../media/image51.png"/><Relationship Id="rId9" Type="http://schemas.openxmlformats.org/officeDocument/2006/relationships/image" Target="../media/image9.png"/></Relationships>
</file>

<file path=ppt/slides/_rels/slide38.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notesSlide" Target="../notesSlides/notesSlide37.xml"/><Relationship Id="rId1" Type="http://schemas.openxmlformats.org/officeDocument/2006/relationships/slideLayout" Target="../slideLayouts/slideLayout4.xml"/><Relationship Id="rId5" Type="http://schemas.openxmlformats.org/officeDocument/2006/relationships/image" Target="../media/image9.png"/><Relationship Id="rId4" Type="http://schemas.openxmlformats.org/officeDocument/2006/relationships/image" Target="../media/image57.jpg"/></Relationships>
</file>

<file path=ppt/slides/_rels/slide39.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notesSlide" Target="../notesSlides/notesSlide38.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8" Type="http://schemas.openxmlformats.org/officeDocument/2006/relationships/image" Target="../media/image62.png"/><Relationship Id="rId3" Type="http://schemas.openxmlformats.org/officeDocument/2006/relationships/image" Target="../media/image54.png"/><Relationship Id="rId7" Type="http://schemas.openxmlformats.org/officeDocument/2006/relationships/image" Target="../media/image5.png"/><Relationship Id="rId2" Type="http://schemas.openxmlformats.org/officeDocument/2006/relationships/notesSlide" Target="../notesSlides/notesSlide39.xml"/><Relationship Id="rId1" Type="http://schemas.openxmlformats.org/officeDocument/2006/relationships/slideLayout" Target="../slideLayouts/slideLayout4.xml"/><Relationship Id="rId6" Type="http://schemas.openxmlformats.org/officeDocument/2006/relationships/image" Target="../media/image61.png"/><Relationship Id="rId5" Type="http://schemas.openxmlformats.org/officeDocument/2006/relationships/image" Target="../media/image60.png"/><Relationship Id="rId10" Type="http://schemas.openxmlformats.org/officeDocument/2006/relationships/image" Target="../media/image4.png"/><Relationship Id="rId4" Type="http://schemas.openxmlformats.org/officeDocument/2006/relationships/image" Target="../media/image59.png"/><Relationship Id="rId9" Type="http://schemas.openxmlformats.org/officeDocument/2006/relationships/image" Target="../media/image63.png"/></Relationships>
</file>

<file path=ppt/slides/_rels/slide41.xml.rels><?xml version="1.0" encoding="UTF-8" standalone="yes"?>
<Relationships xmlns="http://schemas.openxmlformats.org/package/2006/relationships"><Relationship Id="rId3" Type="http://schemas.openxmlformats.org/officeDocument/2006/relationships/image" Target="../media/image64.png"/><Relationship Id="rId7" Type="http://schemas.openxmlformats.org/officeDocument/2006/relationships/image" Target="../media/image9.png"/><Relationship Id="rId2" Type="http://schemas.openxmlformats.org/officeDocument/2006/relationships/notesSlide" Target="../notesSlides/notesSlide40.xml"/><Relationship Id="rId1" Type="http://schemas.openxmlformats.org/officeDocument/2006/relationships/slideLayout" Target="../slideLayouts/slideLayout4.xml"/><Relationship Id="rId6" Type="http://schemas.openxmlformats.org/officeDocument/2006/relationships/image" Target="../media/image46.png"/><Relationship Id="rId5" Type="http://schemas.openxmlformats.org/officeDocument/2006/relationships/image" Target="../media/image47.png"/><Relationship Id="rId4" Type="http://schemas.openxmlformats.org/officeDocument/2006/relationships/image" Target="../media/image65.png"/></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2" name="Text 0"/>
          <p:cNvSpPr>
            <a:spLocks noGrp="1"/>
          </p:cNvSpPr>
          <p:nvPr>
            <p:ph type="title" idx="100" hasCustomPrompt="1"/>
          </p:nvPr>
        </p:nvSpPr>
        <p:spPr>
          <a:xfrm>
            <a:off x="640080" y="1554480"/>
            <a:ext cx="5669280" cy="2103120"/>
          </a:xfrm>
          <a:prstGeom prst="rect">
            <a:avLst/>
          </a:prstGeom>
          <a:noFill/>
          <a:ln/>
        </p:spPr>
        <p:txBody>
          <a:bodyPr wrap="square" lIns="0" tIns="0" rIns="0" bIns="0" rtlCol="0" anchor="b"/>
          <a:lstStyle/>
          <a:p>
            <a:pPr marL="0" indent="0" algn="l">
              <a:buNone/>
            </a:pPr>
            <a:r>
              <a:rPr lang="sv-SE" sz="4400" b="1" dirty="0">
                <a:solidFill>
                  <a:schemeClr val="bg1"/>
                </a:solidFill>
              </a:rPr>
              <a:t>Barns rörelse är en samhällsfråga</a:t>
            </a:r>
            <a:endParaRPr lang="sv-SE" sz="4400" dirty="0"/>
          </a:p>
        </p:txBody>
      </p:sp>
      <p:sp>
        <p:nvSpPr>
          <p:cNvPr id="3" name="Text 0"/>
          <p:cNvSpPr>
            <a:spLocks noGrp="1"/>
          </p:cNvSpPr>
          <p:nvPr>
            <p:ph type="body" idx="101" hasCustomPrompt="1"/>
          </p:nvPr>
        </p:nvSpPr>
        <p:spPr>
          <a:xfrm>
            <a:off x="640080" y="3840480"/>
            <a:ext cx="5669280" cy="1005840"/>
          </a:xfrm>
          <a:prstGeom prst="rect">
            <a:avLst/>
          </a:prstGeom>
          <a:noFill/>
          <a:ln/>
        </p:spPr>
        <p:txBody>
          <a:bodyPr wrap="square" lIns="0" tIns="0" rIns="0" bIns="0" rtlCol="0" anchor="t"/>
          <a:lstStyle/>
          <a:p>
            <a:pPr marL="0" indent="0" algn="l">
              <a:buNone/>
            </a:pPr>
            <a:r>
              <a:rPr lang="sv-SE" sz="2200" dirty="0">
                <a:solidFill>
                  <a:schemeClr val="accent3"/>
                </a:solidFill>
              </a:rPr>
              <a:t>Vad forskningen visar – och vad kommunen kan göra</a:t>
            </a:r>
            <a:endParaRPr lang="sv-SE" sz="2200" dirty="0"/>
          </a:p>
        </p:txBody>
      </p:sp>
      <p:sp>
        <p:nvSpPr>
          <p:cNvPr id="4" name="Text 0"/>
          <p:cNvSpPr>
            <a:spLocks noGrp="1"/>
          </p:cNvSpPr>
          <p:nvPr>
            <p:ph type="body" idx="102" hasCustomPrompt="1"/>
          </p:nvPr>
        </p:nvSpPr>
        <p:spPr>
          <a:xfrm>
            <a:off x="640080" y="5394960"/>
            <a:ext cx="5669280" cy="822960"/>
          </a:xfrm>
          <a:prstGeom prst="rect">
            <a:avLst/>
          </a:prstGeom>
          <a:noFill/>
          <a:ln/>
        </p:spPr>
        <p:txBody>
          <a:bodyPr wrap="square" lIns="0" tIns="0" rIns="0" bIns="0" rtlCol="0" anchor="t"/>
          <a:lstStyle/>
          <a:p>
            <a:pPr marL="0" indent="0" algn="l">
              <a:buNone/>
            </a:pPr>
            <a:r>
              <a:rPr lang="sv-SE" sz="1500" b="1" dirty="0">
                <a:solidFill>
                  <a:schemeClr val="bg1"/>
                </a:solidFill>
              </a:rPr>
              <a:t>Daniel Berglind</a:t>
            </a:r>
            <a:endParaRPr lang="sv-SE" sz="1500" dirty="0"/>
          </a:p>
          <a:p>
            <a:pPr marL="0" indent="0" algn="l">
              <a:buNone/>
            </a:pPr>
            <a:r>
              <a:rPr lang="sv-SE" sz="1500" dirty="0">
                <a:solidFill>
                  <a:schemeClr val="bg1"/>
                </a:solidFill>
              </a:rPr>
              <a:t>Docent, Karolinska Institutet, Handelshögskolan Stockholm</a:t>
            </a:r>
            <a:endParaRPr lang="sv-SE" sz="1500" dirty="0"/>
          </a:p>
        </p:txBody>
      </p:sp>
      <p:pic>
        <p:nvPicPr>
          <p:cNvPr id="5" name="Titelbild" descr="/home/claude/work/use/hero.jpg"/>
          <p:cNvPicPr>
            <a:picLocks noChangeAspect="1"/>
          </p:cNvPicPr>
          <p:nvPr/>
        </p:nvPicPr>
        <p:blipFill>
          <a:blip r:embed="rId3"/>
          <a:srcRect t="20000" b="30400"/>
          <a:stretch>
            <a:fillRect/>
          </a:stretch>
        </p:blipFill>
        <p:spPr>
          <a:xfrm>
            <a:off x="6705600" y="3454400"/>
            <a:ext cx="5486400" cy="3403600"/>
          </a:xfrm>
          <a:prstGeom prst="rect">
            <a:avLst/>
          </a:prstGeom>
        </p:spPr>
      </p:pic>
      <p:pic>
        <p:nvPicPr>
          <p:cNvPr id="6" name="Bildobjekt 5" descr="En bild som visar person, klädsel, Människoansikte, vägg&#10;&#10;AI-genererat innehåll kan vara felaktigt.">
            <a:extLst>
              <a:ext uri="{FF2B5EF4-FFF2-40B4-BE49-F238E27FC236}">
                <a16:creationId xmlns:a16="http://schemas.microsoft.com/office/drawing/2014/main" id="{7D969F0F-396B-DF80-8C13-3A60787FCCC6}"/>
              </a:ext>
            </a:extLst>
          </p:cNvPr>
          <p:cNvPicPr>
            <a:picLocks noChangeAspect="1"/>
          </p:cNvPicPr>
          <p:nvPr/>
        </p:nvPicPr>
        <p:blipFill>
          <a:blip r:embed="rId4"/>
          <a:srcRect t="18000" b="35400"/>
          <a:stretch>
            <a:fillRect/>
          </a:stretch>
        </p:blipFill>
        <p:spPr>
          <a:xfrm>
            <a:off x="6705600" y="0"/>
            <a:ext cx="5486400" cy="3403600"/>
          </a:xfrm>
          <a:prstGeom prst="rect">
            <a:avLst/>
          </a:prstGeom>
        </p:spPr>
      </p:pic>
    </p:spTree>
    <p:extLst>
      <p:ext uri="{BB962C8B-B14F-4D97-AF65-F5344CB8AC3E}">
        <p14:creationId xmlns:p14="http://schemas.microsoft.com/office/powerpoint/2010/main" val="19286033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a:spLocks noGrp="1"/>
          </p:cNvSpPr>
          <p:nvPr>
            <p:ph type="body" idx="100" hasCustomPrompt="1"/>
          </p:nvPr>
        </p:nvSpPr>
        <p:spPr>
          <a:xfrm>
            <a:off x="548640" y="292608"/>
            <a:ext cx="9144000" cy="274320"/>
          </a:xfrm>
          <a:prstGeom prst="rect">
            <a:avLst/>
          </a:prstGeom>
          <a:noFill/>
          <a:ln/>
        </p:spPr>
        <p:txBody>
          <a:bodyPr wrap="square" lIns="0" tIns="0" rIns="0" bIns="0" rtlCol="0" anchor="t"/>
          <a:lstStyle/>
          <a:p>
            <a:pPr marL="0" indent="0" algn="l">
              <a:buNone/>
            </a:pPr>
            <a:r>
              <a:rPr lang="en-US" sz="1100" b="1" kern="0" spc="150" dirty="0">
                <a:solidFill>
                  <a:schemeClr val="accent2"/>
                </a:solidFill>
              </a:rPr>
              <a:t>INLEDNING</a:t>
            </a:r>
            <a:endParaRPr lang="en-US" sz="1100" dirty="0"/>
          </a:p>
        </p:txBody>
      </p:sp>
      <p:sp>
        <p:nvSpPr>
          <p:cNvPr id="3" name="Text 0"/>
          <p:cNvSpPr>
            <a:spLocks noGrp="1"/>
          </p:cNvSpPr>
          <p:nvPr>
            <p:ph type="title" idx="101" hasCustomPrompt="1"/>
          </p:nvPr>
        </p:nvSpPr>
        <p:spPr>
          <a:xfrm>
            <a:off x="548640" y="585216"/>
            <a:ext cx="11064240" cy="868680"/>
          </a:xfrm>
          <a:prstGeom prst="rect">
            <a:avLst/>
          </a:prstGeom>
          <a:noFill/>
          <a:ln/>
        </p:spPr>
        <p:txBody>
          <a:bodyPr wrap="square" lIns="0" tIns="0" rIns="0" bIns="0" rtlCol="0" anchor="t"/>
          <a:lstStyle/>
          <a:p>
            <a:pPr marL="0" indent="0" algn="l">
              <a:buNone/>
            </a:pPr>
            <a:r>
              <a:rPr lang="en-US" sz="2600" b="1" dirty="0">
                <a:solidFill>
                  <a:schemeClr val="tx2"/>
                </a:solidFill>
              </a:rPr>
              <a:t>Tre saker att ta med sig härifrån</a:t>
            </a:r>
            <a:endParaRPr lang="en-US" sz="2600" dirty="0"/>
          </a:p>
        </p:txBody>
      </p:sp>
      <p:sp>
        <p:nvSpPr>
          <p:cNvPr id="5" name="Kort"/>
          <p:cNvSpPr/>
          <p:nvPr/>
        </p:nvSpPr>
        <p:spPr>
          <a:xfrm>
            <a:off x="548640" y="1691640"/>
            <a:ext cx="3514344" cy="3337560"/>
          </a:xfrm>
          <a:prstGeom prst="roundRect">
            <a:avLst>
              <a:gd name="adj" fmla="val 2192"/>
            </a:avLst>
          </a:prstGeom>
          <a:solidFill>
            <a:schemeClr val="bg2"/>
          </a:solidFill>
          <a:ln/>
        </p:spPr>
        <p:txBody>
          <a:bodyPr/>
          <a:lstStyle/>
          <a:p>
            <a:endParaRPr lang="sv-SE"/>
          </a:p>
        </p:txBody>
      </p:sp>
      <p:sp>
        <p:nvSpPr>
          <p:cNvPr id="6" name="Ikoncirkel"/>
          <p:cNvSpPr/>
          <p:nvPr/>
        </p:nvSpPr>
        <p:spPr>
          <a:xfrm>
            <a:off x="868680" y="2011680"/>
            <a:ext cx="685800" cy="685800"/>
          </a:xfrm>
          <a:prstGeom prst="ellipse">
            <a:avLst/>
          </a:prstGeom>
          <a:solidFill>
            <a:schemeClr val="accent1"/>
          </a:solidFill>
          <a:ln/>
        </p:spPr>
        <p:txBody>
          <a:bodyPr/>
          <a:lstStyle/>
          <a:p>
            <a:endParaRPr lang="sv-SE"/>
          </a:p>
        </p:txBody>
      </p:sp>
      <p:pic>
        <p:nvPicPr>
          <p:cNvPr id="7" name="Ikon FaChild" descr="preencoded.png"/>
          <p:cNvPicPr>
            <a:picLocks noChangeAspect="1"/>
          </p:cNvPicPr>
          <p:nvPr/>
        </p:nvPicPr>
        <p:blipFill>
          <a:blip r:embed="rId3"/>
          <a:stretch>
            <a:fillRect/>
          </a:stretch>
        </p:blipFill>
        <p:spPr>
          <a:xfrm>
            <a:off x="1040130" y="2183130"/>
            <a:ext cx="342900" cy="342900"/>
          </a:xfrm>
          <a:prstGeom prst="rect">
            <a:avLst/>
          </a:prstGeom>
        </p:spPr>
      </p:pic>
      <p:sp>
        <p:nvSpPr>
          <p:cNvPr id="8" name="Text 4"/>
          <p:cNvSpPr txBox="1"/>
          <p:nvPr/>
        </p:nvSpPr>
        <p:spPr>
          <a:xfrm>
            <a:off x="3148584" y="1965960"/>
            <a:ext cx="640080" cy="731520"/>
          </a:xfrm>
          <a:prstGeom prst="rect">
            <a:avLst/>
          </a:prstGeom>
          <a:noFill/>
          <a:ln/>
        </p:spPr>
        <p:txBody>
          <a:bodyPr wrap="square" lIns="0" tIns="0" rIns="0" bIns="0" rtlCol="0" anchor="ctr"/>
          <a:lstStyle/>
          <a:p>
            <a:pPr marL="0" indent="0" algn="r">
              <a:buNone/>
            </a:pPr>
            <a:r>
              <a:rPr lang="en-US" sz="4000" b="1" dirty="0">
                <a:solidFill>
                  <a:schemeClr val="accent2"/>
                </a:solidFill>
              </a:rPr>
              <a:t>1</a:t>
            </a:r>
            <a:endParaRPr lang="en-US" sz="4000" dirty="0"/>
          </a:p>
        </p:txBody>
      </p:sp>
      <p:sp>
        <p:nvSpPr>
          <p:cNvPr id="9" name="Text"/>
          <p:cNvSpPr txBox="1"/>
          <p:nvPr/>
        </p:nvSpPr>
        <p:spPr>
          <a:xfrm>
            <a:off x="868680" y="2880360"/>
            <a:ext cx="2874264" cy="457200"/>
          </a:xfrm>
          <a:prstGeom prst="rect">
            <a:avLst/>
          </a:prstGeom>
          <a:noFill/>
          <a:ln/>
        </p:spPr>
        <p:txBody>
          <a:bodyPr wrap="square" lIns="0" tIns="0" rIns="0" bIns="0" rtlCol="0" anchor="t"/>
          <a:lstStyle/>
          <a:p>
            <a:pPr marL="0" indent="0">
              <a:spcAft>
                <a:spcPts val="800"/>
              </a:spcAft>
              <a:buNone/>
            </a:pPr>
            <a:r>
              <a:rPr lang="en-US" sz="2100" b="1" dirty="0">
                <a:solidFill>
                  <a:schemeClr val="tx2"/>
                </a:solidFill>
              </a:rPr>
              <a:t>Rörelse lägger grunden</a:t>
            </a:r>
            <a:endParaRPr lang="en-US" sz="2100" dirty="0"/>
          </a:p>
        </p:txBody>
      </p:sp>
      <p:sp>
        <p:nvSpPr>
          <p:cNvPr id="10" name="Text"/>
          <p:cNvSpPr txBox="1"/>
          <p:nvPr/>
        </p:nvSpPr>
        <p:spPr>
          <a:xfrm>
            <a:off x="868680" y="3429000"/>
            <a:ext cx="2874264" cy="1463040"/>
          </a:xfrm>
          <a:prstGeom prst="rect">
            <a:avLst/>
          </a:prstGeom>
          <a:noFill/>
          <a:ln/>
        </p:spPr>
        <p:txBody>
          <a:bodyPr wrap="square" lIns="0" tIns="0" rIns="0" bIns="0" rtlCol="0" anchor="t"/>
          <a:lstStyle/>
          <a:p>
            <a:pPr marL="0" indent="0">
              <a:spcAft>
                <a:spcPts val="800"/>
              </a:spcAft>
              <a:buNone/>
            </a:pPr>
            <a:r>
              <a:rPr lang="en-US" sz="1600" dirty="0">
                <a:solidFill>
                  <a:schemeClr val="tx1"/>
                </a:solidFill>
              </a:rPr>
              <a:t>Barn som rör sig mycket får bättre motorik, hälsa och skolresultat – och tar med sig vanorna in i vuxenlivet.</a:t>
            </a:r>
            <a:endParaRPr lang="en-US" sz="1600" dirty="0"/>
          </a:p>
        </p:txBody>
      </p:sp>
      <p:sp>
        <p:nvSpPr>
          <p:cNvPr id="11" name="Kort"/>
          <p:cNvSpPr/>
          <p:nvPr/>
        </p:nvSpPr>
        <p:spPr>
          <a:xfrm>
            <a:off x="4337304" y="1691640"/>
            <a:ext cx="3514344" cy="3337560"/>
          </a:xfrm>
          <a:prstGeom prst="roundRect">
            <a:avLst>
              <a:gd name="adj" fmla="val 2192"/>
            </a:avLst>
          </a:prstGeom>
          <a:solidFill>
            <a:schemeClr val="bg2"/>
          </a:solidFill>
          <a:ln/>
        </p:spPr>
        <p:txBody>
          <a:bodyPr/>
          <a:lstStyle/>
          <a:p>
            <a:endParaRPr lang="sv-SE"/>
          </a:p>
        </p:txBody>
      </p:sp>
      <p:sp>
        <p:nvSpPr>
          <p:cNvPr id="12" name="Ikoncirkel"/>
          <p:cNvSpPr/>
          <p:nvPr/>
        </p:nvSpPr>
        <p:spPr>
          <a:xfrm>
            <a:off x="4657344" y="2011680"/>
            <a:ext cx="685800" cy="685800"/>
          </a:xfrm>
          <a:prstGeom prst="ellipse">
            <a:avLst/>
          </a:prstGeom>
          <a:solidFill>
            <a:schemeClr val="accent1"/>
          </a:solidFill>
          <a:ln/>
        </p:spPr>
        <p:txBody>
          <a:bodyPr/>
          <a:lstStyle/>
          <a:p>
            <a:endParaRPr lang="sv-SE"/>
          </a:p>
        </p:txBody>
      </p:sp>
      <p:pic>
        <p:nvPicPr>
          <p:cNvPr id="13" name="Ikon FaChartLine" descr="preencoded.png"/>
          <p:cNvPicPr>
            <a:picLocks noChangeAspect="1"/>
          </p:cNvPicPr>
          <p:nvPr/>
        </p:nvPicPr>
        <p:blipFill>
          <a:blip r:embed="rId4"/>
          <a:stretch>
            <a:fillRect/>
          </a:stretch>
        </p:blipFill>
        <p:spPr>
          <a:xfrm>
            <a:off x="4828794" y="2183130"/>
            <a:ext cx="342900" cy="342900"/>
          </a:xfrm>
          <a:prstGeom prst="rect">
            <a:avLst/>
          </a:prstGeom>
        </p:spPr>
      </p:pic>
      <p:sp>
        <p:nvSpPr>
          <p:cNvPr id="14" name="Text 9"/>
          <p:cNvSpPr txBox="1"/>
          <p:nvPr/>
        </p:nvSpPr>
        <p:spPr>
          <a:xfrm>
            <a:off x="6937248" y="1965960"/>
            <a:ext cx="640080" cy="731520"/>
          </a:xfrm>
          <a:prstGeom prst="rect">
            <a:avLst/>
          </a:prstGeom>
          <a:noFill/>
          <a:ln/>
        </p:spPr>
        <p:txBody>
          <a:bodyPr wrap="square" lIns="0" tIns="0" rIns="0" bIns="0" rtlCol="0" anchor="ctr"/>
          <a:lstStyle/>
          <a:p>
            <a:pPr marL="0" indent="0" algn="r">
              <a:buNone/>
            </a:pPr>
            <a:r>
              <a:rPr lang="en-US" sz="4000" b="1" dirty="0">
                <a:solidFill>
                  <a:schemeClr val="accent2"/>
                </a:solidFill>
              </a:rPr>
              <a:t>2</a:t>
            </a:r>
            <a:endParaRPr lang="en-US" sz="4000" dirty="0"/>
          </a:p>
        </p:txBody>
      </p:sp>
      <p:sp>
        <p:nvSpPr>
          <p:cNvPr id="15" name="Text"/>
          <p:cNvSpPr txBox="1"/>
          <p:nvPr/>
        </p:nvSpPr>
        <p:spPr>
          <a:xfrm>
            <a:off x="4657344" y="2880360"/>
            <a:ext cx="2874264" cy="457200"/>
          </a:xfrm>
          <a:prstGeom prst="rect">
            <a:avLst/>
          </a:prstGeom>
          <a:noFill/>
          <a:ln/>
        </p:spPr>
        <p:txBody>
          <a:bodyPr wrap="square" lIns="0" tIns="0" rIns="0" bIns="0" rtlCol="0" anchor="t"/>
          <a:lstStyle/>
          <a:p>
            <a:pPr marL="0" indent="0">
              <a:spcAft>
                <a:spcPts val="800"/>
              </a:spcAft>
              <a:buNone/>
            </a:pPr>
            <a:r>
              <a:rPr lang="en-US" sz="2100" b="1" dirty="0">
                <a:solidFill>
                  <a:schemeClr val="tx2"/>
                </a:solidFill>
              </a:rPr>
              <a:t>De flesta rör sig för lite</a:t>
            </a:r>
            <a:endParaRPr lang="en-US" sz="2100" dirty="0"/>
          </a:p>
        </p:txBody>
      </p:sp>
      <p:sp>
        <p:nvSpPr>
          <p:cNvPr id="16" name="Text"/>
          <p:cNvSpPr txBox="1"/>
          <p:nvPr/>
        </p:nvSpPr>
        <p:spPr>
          <a:xfrm>
            <a:off x="4657344" y="3429000"/>
            <a:ext cx="2874264" cy="1463040"/>
          </a:xfrm>
          <a:prstGeom prst="rect">
            <a:avLst/>
          </a:prstGeom>
          <a:noFill/>
          <a:ln/>
        </p:spPr>
        <p:txBody>
          <a:bodyPr wrap="square" lIns="0" tIns="0" rIns="0" bIns="0" rtlCol="0" anchor="t"/>
          <a:lstStyle/>
          <a:p>
            <a:pPr marL="0" indent="0">
              <a:spcAft>
                <a:spcPts val="800"/>
              </a:spcAft>
              <a:buNone/>
            </a:pPr>
            <a:r>
              <a:rPr lang="en-US" sz="1600" dirty="0">
                <a:solidFill>
                  <a:schemeClr val="tx1"/>
                </a:solidFill>
              </a:rPr>
              <a:t>Färre än hälften av förskolebarnen i Stockholm når rekommendationen. Flickor och barn i utsatta områden halkar efter.</a:t>
            </a:r>
            <a:endParaRPr lang="en-US" sz="1600" dirty="0"/>
          </a:p>
        </p:txBody>
      </p:sp>
      <p:sp>
        <p:nvSpPr>
          <p:cNvPr id="17" name="Kort"/>
          <p:cNvSpPr/>
          <p:nvPr/>
        </p:nvSpPr>
        <p:spPr>
          <a:xfrm>
            <a:off x="8125968" y="1691640"/>
            <a:ext cx="3514344" cy="3337560"/>
          </a:xfrm>
          <a:prstGeom prst="roundRect">
            <a:avLst>
              <a:gd name="adj" fmla="val 2192"/>
            </a:avLst>
          </a:prstGeom>
          <a:solidFill>
            <a:schemeClr val="bg2"/>
          </a:solidFill>
          <a:ln/>
        </p:spPr>
        <p:txBody>
          <a:bodyPr/>
          <a:lstStyle/>
          <a:p>
            <a:endParaRPr lang="sv-SE"/>
          </a:p>
        </p:txBody>
      </p:sp>
      <p:sp>
        <p:nvSpPr>
          <p:cNvPr id="18" name="Ikoncirkel"/>
          <p:cNvSpPr/>
          <p:nvPr/>
        </p:nvSpPr>
        <p:spPr>
          <a:xfrm>
            <a:off x="8446008" y="2011680"/>
            <a:ext cx="685800" cy="685800"/>
          </a:xfrm>
          <a:prstGeom prst="ellipse">
            <a:avLst/>
          </a:prstGeom>
          <a:solidFill>
            <a:schemeClr val="accent1"/>
          </a:solidFill>
          <a:ln/>
        </p:spPr>
        <p:txBody>
          <a:bodyPr/>
          <a:lstStyle/>
          <a:p>
            <a:endParaRPr lang="sv-SE"/>
          </a:p>
        </p:txBody>
      </p:sp>
      <p:pic>
        <p:nvPicPr>
          <p:cNvPr id="19" name="Ikon FaTree" descr="preencoded.png"/>
          <p:cNvPicPr>
            <a:picLocks noChangeAspect="1"/>
          </p:cNvPicPr>
          <p:nvPr/>
        </p:nvPicPr>
        <p:blipFill>
          <a:blip r:embed="rId5"/>
          <a:stretch>
            <a:fillRect/>
          </a:stretch>
        </p:blipFill>
        <p:spPr>
          <a:xfrm>
            <a:off x="8617458" y="2183130"/>
            <a:ext cx="342900" cy="342900"/>
          </a:xfrm>
          <a:prstGeom prst="rect">
            <a:avLst/>
          </a:prstGeom>
        </p:spPr>
      </p:pic>
      <p:sp>
        <p:nvSpPr>
          <p:cNvPr id="20" name="Text 14"/>
          <p:cNvSpPr txBox="1"/>
          <p:nvPr/>
        </p:nvSpPr>
        <p:spPr>
          <a:xfrm>
            <a:off x="10725912" y="1965960"/>
            <a:ext cx="640080" cy="731520"/>
          </a:xfrm>
          <a:prstGeom prst="rect">
            <a:avLst/>
          </a:prstGeom>
          <a:noFill/>
          <a:ln/>
        </p:spPr>
        <p:txBody>
          <a:bodyPr wrap="square" lIns="0" tIns="0" rIns="0" bIns="0" rtlCol="0" anchor="ctr"/>
          <a:lstStyle/>
          <a:p>
            <a:pPr marL="0" indent="0" algn="r">
              <a:buNone/>
            </a:pPr>
            <a:r>
              <a:rPr lang="en-US" sz="4000" b="1" dirty="0">
                <a:solidFill>
                  <a:schemeClr val="accent2"/>
                </a:solidFill>
              </a:rPr>
              <a:t>3</a:t>
            </a:r>
            <a:endParaRPr lang="en-US" sz="4000" dirty="0"/>
          </a:p>
        </p:txBody>
      </p:sp>
      <p:sp>
        <p:nvSpPr>
          <p:cNvPr id="21" name="Text"/>
          <p:cNvSpPr txBox="1"/>
          <p:nvPr/>
        </p:nvSpPr>
        <p:spPr>
          <a:xfrm>
            <a:off x="8446008" y="2880360"/>
            <a:ext cx="2874264" cy="457200"/>
          </a:xfrm>
          <a:prstGeom prst="rect">
            <a:avLst/>
          </a:prstGeom>
          <a:noFill/>
          <a:ln/>
        </p:spPr>
        <p:txBody>
          <a:bodyPr wrap="square" lIns="0" tIns="0" rIns="0" bIns="0" rtlCol="0" anchor="t"/>
          <a:lstStyle/>
          <a:p>
            <a:pPr marL="0" indent="0">
              <a:spcAft>
                <a:spcPts val="800"/>
              </a:spcAft>
              <a:buNone/>
            </a:pPr>
            <a:r>
              <a:rPr lang="en-US" sz="2100" b="1" dirty="0">
                <a:solidFill>
                  <a:schemeClr val="tx2"/>
                </a:solidFill>
              </a:rPr>
              <a:t>Miljön styr</a:t>
            </a:r>
            <a:endParaRPr lang="en-US" sz="2100" dirty="0"/>
          </a:p>
        </p:txBody>
      </p:sp>
      <p:sp>
        <p:nvSpPr>
          <p:cNvPr id="22" name="Text"/>
          <p:cNvSpPr txBox="1"/>
          <p:nvPr/>
        </p:nvSpPr>
        <p:spPr>
          <a:xfrm>
            <a:off x="8446008" y="3429000"/>
            <a:ext cx="2874264" cy="1463040"/>
          </a:xfrm>
          <a:prstGeom prst="rect">
            <a:avLst/>
          </a:prstGeom>
          <a:noFill/>
          <a:ln/>
        </p:spPr>
        <p:txBody>
          <a:bodyPr wrap="square" lIns="0" tIns="0" rIns="0" bIns="0" rtlCol="0" anchor="t"/>
          <a:lstStyle/>
          <a:p>
            <a:pPr marL="0" indent="0">
              <a:spcAft>
                <a:spcPts val="800"/>
              </a:spcAft>
              <a:buNone/>
            </a:pPr>
            <a:r>
              <a:rPr lang="en-US" sz="1600" dirty="0">
                <a:solidFill>
                  <a:schemeClr val="tx1"/>
                </a:solidFill>
              </a:rPr>
              <a:t>Förskolegården, skolvägen och grönskan avgör hur mycket barn rör sig. Det är miljöer som kommunen äger och planerar.</a:t>
            </a:r>
            <a:endParaRPr lang="en-US" sz="1600" dirty="0"/>
          </a:p>
        </p:txBody>
      </p:sp>
      <p:sp>
        <p:nvSpPr>
          <p:cNvPr id="23" name="Shape 17"/>
          <p:cNvSpPr/>
          <p:nvPr/>
        </p:nvSpPr>
        <p:spPr>
          <a:xfrm>
            <a:off x="548640" y="5349240"/>
            <a:ext cx="11091672" cy="822960"/>
          </a:xfrm>
          <a:prstGeom prst="roundRect">
            <a:avLst>
              <a:gd name="adj" fmla="val 8889"/>
            </a:avLst>
          </a:prstGeom>
          <a:solidFill>
            <a:schemeClr val="tx2"/>
          </a:solidFill>
          <a:ln/>
        </p:spPr>
        <p:txBody>
          <a:bodyPr/>
          <a:lstStyle/>
          <a:p>
            <a:endParaRPr lang="sv-SE"/>
          </a:p>
        </p:txBody>
      </p:sp>
      <p:sp>
        <p:nvSpPr>
          <p:cNvPr id="24" name="Text 18"/>
          <p:cNvSpPr txBox="1"/>
          <p:nvPr/>
        </p:nvSpPr>
        <p:spPr>
          <a:xfrm>
            <a:off x="868680" y="5349240"/>
            <a:ext cx="10515600" cy="822960"/>
          </a:xfrm>
          <a:prstGeom prst="rect">
            <a:avLst/>
          </a:prstGeom>
          <a:noFill/>
          <a:ln/>
        </p:spPr>
        <p:txBody>
          <a:bodyPr wrap="square" lIns="0" tIns="0" rIns="0" bIns="0" rtlCol="0" anchor="ctr"/>
          <a:lstStyle/>
          <a:p>
            <a:pPr marL="0" indent="0">
              <a:buNone/>
            </a:pPr>
            <a:r>
              <a:rPr lang="en-US" sz="1900" b="1" dirty="0">
                <a:solidFill>
                  <a:schemeClr val="bg1"/>
                </a:solidFill>
              </a:rPr>
              <a:t>Förskolan och skolan är de enda arenor där vi når alla barn – oavsett bakgrund.</a:t>
            </a:r>
            <a:endParaRPr lang="en-US" sz="1900" dirty="0"/>
          </a:p>
        </p:txBody>
      </p:sp>
      <p:sp>
        <p:nvSpPr>
          <p:cNvPr id="25" name="Slide Number Placeholder 0"/>
          <p:cNvSpPr>
            <a:spLocks noGrp="1"/>
          </p:cNvSpPr>
          <p:nvPr>
            <p:ph type="sldNum" sz="quarter" idx="4294967295"/>
          </p:nvPr>
        </p:nvSpPr>
        <p:spPr>
          <a:xfrm>
            <a:off x="11155680" y="6355080"/>
            <a:ext cx="502920" cy="274320"/>
          </a:xfrm>
          <a:prstGeom prst="rect">
            <a:avLst/>
          </a:prstGeom>
          <a:extLst>
            <a:ext uri="{C572A759-6A51-4108-AA02-DFA0A04FC94B}">
              <ma14:wrappingTextBoxFlag xmlns:ma14="http://schemas.microsoft.com/office/mac/drawingml/2011/main" xmlns="" val="0"/>
            </a:ext>
          </a:extLst>
        </p:spPr>
        <p:txBody>
          <a:bodyPr/>
          <a:lstStyle>
            <a:lvl1pPr>
              <a:defRPr sz="1000">
                <a:solidFill>
                  <a:schemeClr val="accent5"/>
                </a:solidFill>
              </a:defRPr>
            </a:lvl1pPr>
          </a:lstStyle>
          <a:p>
            <a:pPr algn="r"/>
            <a:fld id="{F7021451-1387-4CA6-816F-3879F97B5CBC}" type="slidenum">
              <a:rPr lang="en-US" b="0"/>
              <a:t>2</a:t>
            </a:fld>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0"/>
          <p:cNvSpPr>
            <a:spLocks noGrp="1"/>
          </p:cNvSpPr>
          <p:nvPr>
            <p:ph type="body" idx="100" hasCustomPrompt="1"/>
          </p:nvPr>
        </p:nvSpPr>
        <p:spPr>
          <a:xfrm>
            <a:off x="548640" y="292608"/>
            <a:ext cx="9144000" cy="274320"/>
          </a:xfrm>
          <a:prstGeom prst="rect">
            <a:avLst/>
          </a:prstGeom>
          <a:noFill/>
          <a:ln/>
        </p:spPr>
        <p:txBody>
          <a:bodyPr wrap="square" lIns="0" tIns="0" rIns="0" bIns="0" rtlCol="0" anchor="t"/>
          <a:lstStyle/>
          <a:p>
            <a:pPr marL="0" indent="0" algn="l">
              <a:buNone/>
            </a:pPr>
            <a:r>
              <a:rPr lang="en-US" sz="1100" b="1" kern="0" spc="150" dirty="0">
                <a:solidFill>
                  <a:schemeClr val="accent2"/>
                </a:solidFill>
              </a:rPr>
              <a:t>INLEDNING</a:t>
            </a:r>
            <a:endParaRPr lang="en-US" sz="1100" dirty="0"/>
          </a:p>
        </p:txBody>
      </p:sp>
      <p:sp>
        <p:nvSpPr>
          <p:cNvPr id="3" name="Text 0"/>
          <p:cNvSpPr>
            <a:spLocks noGrp="1"/>
          </p:cNvSpPr>
          <p:nvPr>
            <p:ph type="title" idx="101" hasCustomPrompt="1"/>
          </p:nvPr>
        </p:nvSpPr>
        <p:spPr>
          <a:xfrm>
            <a:off x="548640" y="585216"/>
            <a:ext cx="11064240" cy="868680"/>
          </a:xfrm>
          <a:prstGeom prst="rect">
            <a:avLst/>
          </a:prstGeom>
          <a:noFill/>
          <a:ln/>
        </p:spPr>
        <p:txBody>
          <a:bodyPr wrap="square" lIns="0" tIns="0" rIns="0" bIns="0" rtlCol="0" anchor="t"/>
          <a:lstStyle/>
          <a:p>
            <a:pPr marL="0" indent="0" algn="l">
              <a:buNone/>
            </a:pPr>
            <a:r>
              <a:rPr lang="en-US" sz="2600" b="1" dirty="0">
                <a:solidFill>
                  <a:schemeClr val="tx2"/>
                </a:solidFill>
              </a:rPr>
              <a:t>Föreläsningen i fem steg</a:t>
            </a:r>
            <a:endParaRPr lang="en-US" sz="2600" dirty="0"/>
          </a:p>
        </p:txBody>
      </p:sp>
      <p:sp>
        <p:nvSpPr>
          <p:cNvPr id="5" name="Shape 2"/>
          <p:cNvSpPr/>
          <p:nvPr/>
        </p:nvSpPr>
        <p:spPr>
          <a:xfrm>
            <a:off x="1657807" y="2948940"/>
            <a:ext cx="8873338" cy="0"/>
          </a:xfrm>
          <a:prstGeom prst="line">
            <a:avLst/>
          </a:prstGeom>
          <a:noFill/>
          <a:ln w="25400">
            <a:solidFill>
              <a:schemeClr val="accent3"/>
            </a:solidFill>
            <a:prstDash val="solid"/>
          </a:ln>
        </p:spPr>
        <p:txBody>
          <a:bodyPr/>
          <a:lstStyle/>
          <a:p>
            <a:endParaRPr lang="sv-SE"/>
          </a:p>
        </p:txBody>
      </p:sp>
      <p:sp>
        <p:nvSpPr>
          <p:cNvPr id="6" name="Shape 3"/>
          <p:cNvSpPr/>
          <p:nvPr/>
        </p:nvSpPr>
        <p:spPr>
          <a:xfrm>
            <a:off x="1223467" y="2514600"/>
            <a:ext cx="868680" cy="868680"/>
          </a:xfrm>
          <a:prstGeom prst="ellipse">
            <a:avLst/>
          </a:prstGeom>
          <a:solidFill>
            <a:schemeClr val="tx2"/>
          </a:solidFill>
          <a:ln w="38100">
            <a:solidFill>
              <a:schemeClr val="bg1"/>
            </a:solidFill>
            <a:prstDash val="solid"/>
          </a:ln>
        </p:spPr>
        <p:txBody>
          <a:bodyPr/>
          <a:lstStyle/>
          <a:p>
            <a:endParaRPr lang="sv-SE"/>
          </a:p>
        </p:txBody>
      </p:sp>
      <p:sp>
        <p:nvSpPr>
          <p:cNvPr id="7" name="Text 4"/>
          <p:cNvSpPr txBox="1"/>
          <p:nvPr/>
        </p:nvSpPr>
        <p:spPr>
          <a:xfrm>
            <a:off x="1223467" y="2514600"/>
            <a:ext cx="868680" cy="868680"/>
          </a:xfrm>
          <a:prstGeom prst="rect">
            <a:avLst/>
          </a:prstGeom>
          <a:noFill/>
          <a:ln/>
        </p:spPr>
        <p:txBody>
          <a:bodyPr wrap="square" lIns="0" tIns="0" rIns="0" bIns="0" rtlCol="0" anchor="ctr"/>
          <a:lstStyle/>
          <a:p>
            <a:pPr marL="0" indent="0" algn="ctr">
              <a:buNone/>
            </a:pPr>
            <a:r>
              <a:rPr lang="en-US" sz="2200" b="1" dirty="0">
                <a:solidFill>
                  <a:schemeClr val="bg1"/>
                </a:solidFill>
              </a:rPr>
              <a:t>01</a:t>
            </a:r>
            <a:endParaRPr lang="en-US" sz="2200" dirty="0"/>
          </a:p>
        </p:txBody>
      </p:sp>
      <p:sp>
        <p:nvSpPr>
          <p:cNvPr id="8" name="Text 5"/>
          <p:cNvSpPr txBox="1"/>
          <p:nvPr/>
        </p:nvSpPr>
        <p:spPr>
          <a:xfrm>
            <a:off x="658368" y="3657600"/>
            <a:ext cx="1998878" cy="731520"/>
          </a:xfrm>
          <a:prstGeom prst="rect">
            <a:avLst/>
          </a:prstGeom>
          <a:noFill/>
          <a:ln/>
        </p:spPr>
        <p:txBody>
          <a:bodyPr wrap="square" lIns="0" tIns="0" rIns="0" bIns="0" rtlCol="0" anchor="t"/>
          <a:lstStyle/>
          <a:p>
            <a:pPr marL="0" indent="0" algn="ctr">
              <a:buNone/>
            </a:pPr>
            <a:r>
              <a:rPr lang="en-US" sz="1800" b="1" dirty="0">
                <a:solidFill>
                  <a:schemeClr val="tx2"/>
                </a:solidFill>
              </a:rPr>
              <a:t>Varför spelar det roll?</a:t>
            </a:r>
            <a:endParaRPr lang="en-US" sz="1800" dirty="0"/>
          </a:p>
        </p:txBody>
      </p:sp>
      <p:sp>
        <p:nvSpPr>
          <p:cNvPr id="9" name="Text 6"/>
          <p:cNvSpPr txBox="1"/>
          <p:nvPr/>
        </p:nvSpPr>
        <p:spPr>
          <a:xfrm>
            <a:off x="658368" y="4434840"/>
            <a:ext cx="1998878" cy="731520"/>
          </a:xfrm>
          <a:prstGeom prst="rect">
            <a:avLst/>
          </a:prstGeom>
          <a:noFill/>
          <a:ln/>
        </p:spPr>
        <p:txBody>
          <a:bodyPr wrap="square" lIns="0" tIns="0" rIns="0" bIns="0" rtlCol="0" anchor="t"/>
          <a:lstStyle/>
          <a:p>
            <a:pPr marL="0" indent="0" algn="ctr">
              <a:buNone/>
            </a:pPr>
            <a:r>
              <a:rPr lang="en-US" sz="1500" dirty="0">
                <a:solidFill>
                  <a:schemeClr val="accent5"/>
                </a:solidFill>
              </a:rPr>
              <a:t>Hälsa, lärande och livslånga vanor</a:t>
            </a:r>
            <a:endParaRPr lang="en-US" sz="1500" dirty="0"/>
          </a:p>
        </p:txBody>
      </p:sp>
      <p:sp>
        <p:nvSpPr>
          <p:cNvPr id="10" name="Shape 7"/>
          <p:cNvSpPr/>
          <p:nvPr/>
        </p:nvSpPr>
        <p:spPr>
          <a:xfrm>
            <a:off x="3441802" y="2514600"/>
            <a:ext cx="868680" cy="868680"/>
          </a:xfrm>
          <a:prstGeom prst="ellipse">
            <a:avLst/>
          </a:prstGeom>
          <a:solidFill>
            <a:schemeClr val="tx2"/>
          </a:solidFill>
          <a:ln w="38100">
            <a:solidFill>
              <a:schemeClr val="bg1"/>
            </a:solidFill>
            <a:prstDash val="solid"/>
          </a:ln>
        </p:spPr>
        <p:txBody>
          <a:bodyPr/>
          <a:lstStyle/>
          <a:p>
            <a:endParaRPr lang="sv-SE"/>
          </a:p>
        </p:txBody>
      </p:sp>
      <p:sp>
        <p:nvSpPr>
          <p:cNvPr id="11" name="Text 8"/>
          <p:cNvSpPr txBox="1"/>
          <p:nvPr/>
        </p:nvSpPr>
        <p:spPr>
          <a:xfrm>
            <a:off x="3441802" y="2514600"/>
            <a:ext cx="868680" cy="868680"/>
          </a:xfrm>
          <a:prstGeom prst="rect">
            <a:avLst/>
          </a:prstGeom>
          <a:noFill/>
          <a:ln/>
        </p:spPr>
        <p:txBody>
          <a:bodyPr wrap="square" lIns="0" tIns="0" rIns="0" bIns="0" rtlCol="0" anchor="ctr"/>
          <a:lstStyle/>
          <a:p>
            <a:pPr marL="0" indent="0" algn="ctr">
              <a:buNone/>
            </a:pPr>
            <a:r>
              <a:rPr lang="en-US" sz="2200" b="1" dirty="0">
                <a:solidFill>
                  <a:schemeClr val="bg1"/>
                </a:solidFill>
              </a:rPr>
              <a:t>02</a:t>
            </a:r>
            <a:endParaRPr lang="en-US" sz="2200" dirty="0"/>
          </a:p>
        </p:txBody>
      </p:sp>
      <p:sp>
        <p:nvSpPr>
          <p:cNvPr id="12" name="Text 9"/>
          <p:cNvSpPr txBox="1"/>
          <p:nvPr/>
        </p:nvSpPr>
        <p:spPr>
          <a:xfrm>
            <a:off x="2876702" y="3657600"/>
            <a:ext cx="1998878" cy="731520"/>
          </a:xfrm>
          <a:prstGeom prst="rect">
            <a:avLst/>
          </a:prstGeom>
          <a:noFill/>
          <a:ln/>
        </p:spPr>
        <p:txBody>
          <a:bodyPr wrap="square" lIns="0" tIns="0" rIns="0" bIns="0" rtlCol="0" anchor="t"/>
          <a:lstStyle/>
          <a:p>
            <a:pPr marL="0" indent="0" algn="ctr">
              <a:buNone/>
            </a:pPr>
            <a:r>
              <a:rPr lang="en-US" sz="1800" b="1" dirty="0">
                <a:solidFill>
                  <a:schemeClr val="tx2"/>
                </a:solidFill>
              </a:rPr>
              <a:t>Hur rör sig barnen idag?</a:t>
            </a:r>
            <a:endParaRPr lang="en-US" sz="1800" dirty="0"/>
          </a:p>
        </p:txBody>
      </p:sp>
      <p:sp>
        <p:nvSpPr>
          <p:cNvPr id="13" name="Text 10"/>
          <p:cNvSpPr txBox="1"/>
          <p:nvPr/>
        </p:nvSpPr>
        <p:spPr>
          <a:xfrm>
            <a:off x="2876702" y="4434840"/>
            <a:ext cx="1998878" cy="731520"/>
          </a:xfrm>
          <a:prstGeom prst="rect">
            <a:avLst/>
          </a:prstGeom>
          <a:noFill/>
          <a:ln/>
        </p:spPr>
        <p:txBody>
          <a:bodyPr wrap="square" lIns="0" tIns="0" rIns="0" bIns="0" rtlCol="0" anchor="t"/>
          <a:lstStyle/>
          <a:p>
            <a:pPr marL="0" indent="0" algn="ctr">
              <a:buNone/>
            </a:pPr>
            <a:r>
              <a:rPr lang="en-US" sz="1500" dirty="0">
                <a:solidFill>
                  <a:schemeClr val="accent5"/>
                </a:solidFill>
              </a:rPr>
              <a:t>Mätdata från Stockholm och Sverige</a:t>
            </a:r>
            <a:endParaRPr lang="en-US" sz="1500" dirty="0"/>
          </a:p>
        </p:txBody>
      </p:sp>
      <p:sp>
        <p:nvSpPr>
          <p:cNvPr id="14" name="Shape 11"/>
          <p:cNvSpPr/>
          <p:nvPr/>
        </p:nvSpPr>
        <p:spPr>
          <a:xfrm>
            <a:off x="5660136" y="2514600"/>
            <a:ext cx="868680" cy="868680"/>
          </a:xfrm>
          <a:prstGeom prst="ellipse">
            <a:avLst/>
          </a:prstGeom>
          <a:solidFill>
            <a:schemeClr val="tx2"/>
          </a:solidFill>
          <a:ln w="38100">
            <a:solidFill>
              <a:schemeClr val="bg1"/>
            </a:solidFill>
            <a:prstDash val="solid"/>
          </a:ln>
        </p:spPr>
        <p:txBody>
          <a:bodyPr/>
          <a:lstStyle/>
          <a:p>
            <a:endParaRPr lang="sv-SE"/>
          </a:p>
        </p:txBody>
      </p:sp>
      <p:sp>
        <p:nvSpPr>
          <p:cNvPr id="15" name="Text 12"/>
          <p:cNvSpPr txBox="1"/>
          <p:nvPr/>
        </p:nvSpPr>
        <p:spPr>
          <a:xfrm>
            <a:off x="5660136" y="2514600"/>
            <a:ext cx="868680" cy="868680"/>
          </a:xfrm>
          <a:prstGeom prst="rect">
            <a:avLst/>
          </a:prstGeom>
          <a:noFill/>
          <a:ln/>
        </p:spPr>
        <p:txBody>
          <a:bodyPr wrap="square" lIns="0" tIns="0" rIns="0" bIns="0" rtlCol="0" anchor="ctr"/>
          <a:lstStyle/>
          <a:p>
            <a:pPr marL="0" indent="0" algn="ctr">
              <a:buNone/>
            </a:pPr>
            <a:r>
              <a:rPr lang="en-US" sz="2200" b="1" dirty="0">
                <a:solidFill>
                  <a:schemeClr val="bg1"/>
                </a:solidFill>
              </a:rPr>
              <a:t>03</a:t>
            </a:r>
            <a:endParaRPr lang="en-US" sz="2200" dirty="0"/>
          </a:p>
        </p:txBody>
      </p:sp>
      <p:sp>
        <p:nvSpPr>
          <p:cNvPr id="16" name="Text 13"/>
          <p:cNvSpPr txBox="1"/>
          <p:nvPr/>
        </p:nvSpPr>
        <p:spPr>
          <a:xfrm>
            <a:off x="5095037" y="3657600"/>
            <a:ext cx="1998878" cy="731520"/>
          </a:xfrm>
          <a:prstGeom prst="rect">
            <a:avLst/>
          </a:prstGeom>
          <a:noFill/>
          <a:ln/>
        </p:spPr>
        <p:txBody>
          <a:bodyPr wrap="square" lIns="0" tIns="0" rIns="0" bIns="0" rtlCol="0" anchor="t"/>
          <a:lstStyle/>
          <a:p>
            <a:pPr marL="0" indent="0" algn="ctr">
              <a:buNone/>
            </a:pPr>
            <a:r>
              <a:rPr lang="en-US" sz="1800" b="1" dirty="0">
                <a:solidFill>
                  <a:schemeClr val="tx2"/>
                </a:solidFill>
              </a:rPr>
              <a:t>Miljön styr beteendet</a:t>
            </a:r>
            <a:endParaRPr lang="en-US" sz="1800" dirty="0"/>
          </a:p>
        </p:txBody>
      </p:sp>
      <p:sp>
        <p:nvSpPr>
          <p:cNvPr id="17" name="Text 14"/>
          <p:cNvSpPr txBox="1"/>
          <p:nvPr/>
        </p:nvSpPr>
        <p:spPr>
          <a:xfrm>
            <a:off x="5095037" y="4434840"/>
            <a:ext cx="1998878" cy="731520"/>
          </a:xfrm>
          <a:prstGeom prst="rect">
            <a:avLst/>
          </a:prstGeom>
          <a:noFill/>
          <a:ln/>
        </p:spPr>
        <p:txBody>
          <a:bodyPr wrap="square" lIns="0" tIns="0" rIns="0" bIns="0" rtlCol="0" anchor="t"/>
          <a:lstStyle/>
          <a:p>
            <a:pPr marL="0" indent="0" algn="ctr">
              <a:buNone/>
            </a:pPr>
            <a:r>
              <a:rPr lang="en-US" sz="1500" dirty="0">
                <a:solidFill>
                  <a:schemeClr val="accent5"/>
                </a:solidFill>
              </a:rPr>
              <a:t>Förskola, skolväg och idrott</a:t>
            </a:r>
            <a:endParaRPr lang="en-US" sz="1500" dirty="0"/>
          </a:p>
        </p:txBody>
      </p:sp>
      <p:sp>
        <p:nvSpPr>
          <p:cNvPr id="18" name="Shape 15"/>
          <p:cNvSpPr/>
          <p:nvPr/>
        </p:nvSpPr>
        <p:spPr>
          <a:xfrm>
            <a:off x="7878470" y="2514600"/>
            <a:ext cx="868680" cy="868680"/>
          </a:xfrm>
          <a:prstGeom prst="ellipse">
            <a:avLst/>
          </a:prstGeom>
          <a:solidFill>
            <a:schemeClr val="tx2"/>
          </a:solidFill>
          <a:ln w="38100">
            <a:solidFill>
              <a:schemeClr val="bg1"/>
            </a:solidFill>
            <a:prstDash val="solid"/>
          </a:ln>
        </p:spPr>
        <p:txBody>
          <a:bodyPr/>
          <a:lstStyle/>
          <a:p>
            <a:endParaRPr lang="sv-SE"/>
          </a:p>
        </p:txBody>
      </p:sp>
      <p:sp>
        <p:nvSpPr>
          <p:cNvPr id="19" name="Text 16"/>
          <p:cNvSpPr txBox="1"/>
          <p:nvPr/>
        </p:nvSpPr>
        <p:spPr>
          <a:xfrm>
            <a:off x="7878470" y="2514600"/>
            <a:ext cx="868680" cy="868680"/>
          </a:xfrm>
          <a:prstGeom prst="rect">
            <a:avLst/>
          </a:prstGeom>
          <a:noFill/>
          <a:ln/>
        </p:spPr>
        <p:txBody>
          <a:bodyPr wrap="square" lIns="0" tIns="0" rIns="0" bIns="0" rtlCol="0" anchor="ctr"/>
          <a:lstStyle/>
          <a:p>
            <a:pPr marL="0" indent="0" algn="ctr">
              <a:buNone/>
            </a:pPr>
            <a:r>
              <a:rPr lang="en-US" sz="2200" b="1" dirty="0">
                <a:solidFill>
                  <a:schemeClr val="bg1"/>
                </a:solidFill>
              </a:rPr>
              <a:t>04</a:t>
            </a:r>
            <a:endParaRPr lang="en-US" sz="2200" dirty="0"/>
          </a:p>
        </p:txBody>
      </p:sp>
      <p:sp>
        <p:nvSpPr>
          <p:cNvPr id="20" name="Text 17"/>
          <p:cNvSpPr txBox="1"/>
          <p:nvPr/>
        </p:nvSpPr>
        <p:spPr>
          <a:xfrm>
            <a:off x="7313371" y="3657600"/>
            <a:ext cx="1998878" cy="731520"/>
          </a:xfrm>
          <a:prstGeom prst="rect">
            <a:avLst/>
          </a:prstGeom>
          <a:noFill/>
          <a:ln/>
        </p:spPr>
        <p:txBody>
          <a:bodyPr wrap="square" lIns="0" tIns="0" rIns="0" bIns="0" rtlCol="0" anchor="t"/>
          <a:lstStyle/>
          <a:p>
            <a:pPr marL="0" indent="0" algn="ctr">
              <a:buNone/>
            </a:pPr>
            <a:r>
              <a:rPr lang="en-US" sz="1800" b="1" dirty="0">
                <a:solidFill>
                  <a:schemeClr val="tx2"/>
                </a:solidFill>
              </a:rPr>
              <a:t>Gröna skolgårdar och städer</a:t>
            </a:r>
            <a:endParaRPr lang="en-US" sz="1800" dirty="0"/>
          </a:p>
        </p:txBody>
      </p:sp>
      <p:sp>
        <p:nvSpPr>
          <p:cNvPr id="21" name="Text 18"/>
          <p:cNvSpPr txBox="1"/>
          <p:nvPr/>
        </p:nvSpPr>
        <p:spPr>
          <a:xfrm>
            <a:off x="7313371" y="4434840"/>
            <a:ext cx="1998878" cy="731520"/>
          </a:xfrm>
          <a:prstGeom prst="rect">
            <a:avLst/>
          </a:prstGeom>
          <a:noFill/>
          <a:ln/>
        </p:spPr>
        <p:txBody>
          <a:bodyPr wrap="square" lIns="0" tIns="0" rIns="0" bIns="0" rtlCol="0" anchor="t"/>
          <a:lstStyle/>
          <a:p>
            <a:pPr marL="0" indent="0" algn="ctr">
              <a:buNone/>
            </a:pPr>
            <a:r>
              <a:rPr lang="en-US" sz="1500" dirty="0">
                <a:solidFill>
                  <a:schemeClr val="accent5"/>
                </a:solidFill>
              </a:rPr>
              <a:t>Från forskning till stadsplanering</a:t>
            </a:r>
            <a:endParaRPr lang="en-US" sz="1500" dirty="0"/>
          </a:p>
        </p:txBody>
      </p:sp>
      <p:sp>
        <p:nvSpPr>
          <p:cNvPr id="22" name="Shape 19"/>
          <p:cNvSpPr/>
          <p:nvPr/>
        </p:nvSpPr>
        <p:spPr>
          <a:xfrm>
            <a:off x="10096805" y="2514600"/>
            <a:ext cx="868680" cy="868680"/>
          </a:xfrm>
          <a:prstGeom prst="ellipse">
            <a:avLst/>
          </a:prstGeom>
          <a:solidFill>
            <a:schemeClr val="accent2"/>
          </a:solidFill>
          <a:ln w="38100">
            <a:solidFill>
              <a:schemeClr val="bg1"/>
            </a:solidFill>
            <a:prstDash val="solid"/>
          </a:ln>
        </p:spPr>
        <p:txBody>
          <a:bodyPr/>
          <a:lstStyle/>
          <a:p>
            <a:endParaRPr lang="sv-SE"/>
          </a:p>
        </p:txBody>
      </p:sp>
      <p:sp>
        <p:nvSpPr>
          <p:cNvPr id="23" name="Text 20"/>
          <p:cNvSpPr txBox="1"/>
          <p:nvPr/>
        </p:nvSpPr>
        <p:spPr>
          <a:xfrm>
            <a:off x="10096805" y="2514600"/>
            <a:ext cx="868680" cy="868680"/>
          </a:xfrm>
          <a:prstGeom prst="rect">
            <a:avLst/>
          </a:prstGeom>
          <a:noFill/>
          <a:ln/>
        </p:spPr>
        <p:txBody>
          <a:bodyPr wrap="square" lIns="0" tIns="0" rIns="0" bIns="0" rtlCol="0" anchor="ctr"/>
          <a:lstStyle/>
          <a:p>
            <a:pPr marL="0" indent="0" algn="ctr">
              <a:buNone/>
            </a:pPr>
            <a:r>
              <a:rPr lang="en-US" sz="2200" b="1" dirty="0">
                <a:solidFill>
                  <a:schemeClr val="bg1"/>
                </a:solidFill>
              </a:rPr>
              <a:t>05</a:t>
            </a:r>
            <a:endParaRPr lang="en-US" sz="2200" dirty="0"/>
          </a:p>
        </p:txBody>
      </p:sp>
      <p:sp>
        <p:nvSpPr>
          <p:cNvPr id="24" name="Text 21"/>
          <p:cNvSpPr txBox="1"/>
          <p:nvPr/>
        </p:nvSpPr>
        <p:spPr>
          <a:xfrm>
            <a:off x="9531706" y="3657600"/>
            <a:ext cx="1998878" cy="731520"/>
          </a:xfrm>
          <a:prstGeom prst="rect">
            <a:avLst/>
          </a:prstGeom>
          <a:noFill/>
          <a:ln/>
        </p:spPr>
        <p:txBody>
          <a:bodyPr wrap="square" lIns="0" tIns="0" rIns="0" bIns="0" rtlCol="0" anchor="t"/>
          <a:lstStyle/>
          <a:p>
            <a:pPr marL="0" indent="0" algn="ctr">
              <a:buNone/>
            </a:pPr>
            <a:r>
              <a:rPr lang="en-US" sz="1800" b="1" dirty="0">
                <a:solidFill>
                  <a:schemeClr val="tx2"/>
                </a:solidFill>
              </a:rPr>
              <a:t>Vad kan kommunen göra?</a:t>
            </a:r>
            <a:endParaRPr lang="en-US" sz="1800" dirty="0"/>
          </a:p>
        </p:txBody>
      </p:sp>
      <p:sp>
        <p:nvSpPr>
          <p:cNvPr id="25" name="Text 22"/>
          <p:cNvSpPr txBox="1"/>
          <p:nvPr/>
        </p:nvSpPr>
        <p:spPr>
          <a:xfrm>
            <a:off x="9531706" y="4434840"/>
            <a:ext cx="1998878" cy="731520"/>
          </a:xfrm>
          <a:prstGeom prst="rect">
            <a:avLst/>
          </a:prstGeom>
          <a:noFill/>
          <a:ln/>
        </p:spPr>
        <p:txBody>
          <a:bodyPr wrap="square" lIns="0" tIns="0" rIns="0" bIns="0" rtlCol="0" anchor="t"/>
          <a:lstStyle/>
          <a:p>
            <a:pPr marL="0" indent="0" algn="ctr">
              <a:buNone/>
            </a:pPr>
            <a:r>
              <a:rPr lang="en-US" sz="1500" dirty="0">
                <a:solidFill>
                  <a:schemeClr val="accent5"/>
                </a:solidFill>
              </a:rPr>
              <a:t>Åtta konkreta åtgärder</a:t>
            </a:r>
            <a:endParaRPr lang="en-US" sz="1500" dirty="0"/>
          </a:p>
        </p:txBody>
      </p:sp>
      <p:sp>
        <p:nvSpPr>
          <p:cNvPr id="4" name="Slide Number Placeholder 0"/>
          <p:cNvSpPr>
            <a:spLocks noGrp="1"/>
          </p:cNvSpPr>
          <p:nvPr>
            <p:ph type="sldNum" sz="quarter" idx="4294967295"/>
          </p:nvPr>
        </p:nvSpPr>
        <p:spPr>
          <a:xfrm>
            <a:off x="11155680" y="6355080"/>
            <a:ext cx="502920" cy="274320"/>
          </a:xfrm>
          <a:prstGeom prst="rect">
            <a:avLst/>
          </a:prstGeom>
          <a:extLst>
            <a:ext uri="{C572A759-6A51-4108-AA02-DFA0A04FC94B}">
              <ma14:wrappingTextBoxFlag xmlns:ma14="http://schemas.microsoft.com/office/mac/drawingml/2011/main" xmlns="" val="0"/>
            </a:ext>
          </a:extLst>
        </p:spPr>
        <p:txBody>
          <a:bodyPr/>
          <a:lstStyle>
            <a:lvl1pPr>
              <a:defRPr sz="1000">
                <a:solidFill>
                  <a:schemeClr val="accent5"/>
                </a:solidFill>
              </a:defRPr>
            </a:lvl1pPr>
          </a:lstStyle>
          <a:p>
            <a:pPr algn="r"/>
            <a:fld id="{F7021451-1387-4CA6-816F-3879F97B5CBC}" type="slidenum">
              <a:rPr lang="en-US" b="0"/>
              <a:t>3</a:t>
            </a:fld>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a:spLocks noGrp="1"/>
          </p:cNvSpPr>
          <p:nvPr>
            <p:ph type="body" idx="100" hasCustomPrompt="1"/>
          </p:nvPr>
        </p:nvSpPr>
        <p:spPr>
          <a:xfrm>
            <a:off x="640080" y="1371600"/>
            <a:ext cx="2743200" cy="1005840"/>
          </a:xfrm>
          <a:prstGeom prst="rect">
            <a:avLst/>
          </a:prstGeom>
          <a:noFill/>
          <a:ln/>
        </p:spPr>
        <p:txBody>
          <a:bodyPr wrap="square" lIns="0" tIns="0" rIns="0" bIns="0" rtlCol="0" anchor="b"/>
          <a:lstStyle/>
          <a:p>
            <a:pPr marL="0" indent="0" algn="l">
              <a:buNone/>
            </a:pPr>
            <a:r>
              <a:rPr lang="en-US" sz="6000" b="1" dirty="0">
                <a:solidFill>
                  <a:schemeClr val="accent2"/>
                </a:solidFill>
              </a:rPr>
              <a:t>01</a:t>
            </a:r>
            <a:endParaRPr lang="en-US" sz="6000" dirty="0"/>
          </a:p>
        </p:txBody>
      </p:sp>
      <p:sp>
        <p:nvSpPr>
          <p:cNvPr id="3" name="Text 0"/>
          <p:cNvSpPr>
            <a:spLocks noGrp="1"/>
          </p:cNvSpPr>
          <p:nvPr>
            <p:ph type="title" idx="101" hasCustomPrompt="1"/>
          </p:nvPr>
        </p:nvSpPr>
        <p:spPr>
          <a:xfrm>
            <a:off x="640080" y="2560320"/>
            <a:ext cx="5486400" cy="1554480"/>
          </a:xfrm>
          <a:prstGeom prst="rect">
            <a:avLst/>
          </a:prstGeom>
          <a:noFill/>
          <a:ln/>
        </p:spPr>
        <p:txBody>
          <a:bodyPr wrap="square" lIns="0" tIns="0" rIns="0" bIns="0" rtlCol="0" anchor="t"/>
          <a:lstStyle/>
          <a:p>
            <a:pPr marL="0" indent="0" algn="l">
              <a:buNone/>
            </a:pPr>
            <a:r>
              <a:rPr lang="en-US" sz="3800" b="1" dirty="0">
                <a:solidFill>
                  <a:schemeClr val="bg1"/>
                </a:solidFill>
              </a:rPr>
              <a:t>Varför spelar barns rörelse roll?</a:t>
            </a:r>
            <a:endParaRPr lang="en-US" sz="3800" dirty="0"/>
          </a:p>
        </p:txBody>
      </p:sp>
      <p:sp>
        <p:nvSpPr>
          <p:cNvPr id="4" name="Text 0"/>
          <p:cNvSpPr>
            <a:spLocks noGrp="1"/>
          </p:cNvSpPr>
          <p:nvPr>
            <p:ph type="body" idx="102" hasCustomPrompt="1"/>
          </p:nvPr>
        </p:nvSpPr>
        <p:spPr>
          <a:xfrm>
            <a:off x="640080" y="4297680"/>
            <a:ext cx="5486400" cy="1280160"/>
          </a:xfrm>
          <a:prstGeom prst="rect">
            <a:avLst/>
          </a:prstGeom>
          <a:noFill/>
          <a:ln/>
        </p:spPr>
        <p:txBody>
          <a:bodyPr wrap="square" lIns="0" tIns="0" rIns="0" bIns="0" rtlCol="0" anchor="t"/>
          <a:lstStyle/>
          <a:p>
            <a:pPr marL="0" indent="0" algn="l">
              <a:buNone/>
            </a:pPr>
            <a:r>
              <a:rPr lang="en-US" sz="2000" dirty="0">
                <a:solidFill>
                  <a:schemeClr val="accent3"/>
                </a:solidFill>
              </a:rPr>
              <a:t>Rörelse i barndomen påverkar hälsa, lärande och vanor – hela livet.</a:t>
            </a:r>
            <a:endParaRPr lang="en-US" sz="2000" dirty="0"/>
          </a:p>
        </p:txBody>
      </p:sp>
      <p:pic>
        <p:nvPicPr>
          <p:cNvPr id="5" name="Avsnittsbild" descr="/home/claude/work/use/sec1.jpg"/>
          <p:cNvPicPr>
            <a:picLocks noChangeAspect="1"/>
          </p:cNvPicPr>
          <p:nvPr/>
        </p:nvPicPr>
        <p:blipFill>
          <a:blip r:embed="rId3"/>
          <a:srcRect/>
          <a:stretch/>
        </p:blipFill>
        <p:spPr>
          <a:xfrm>
            <a:off x="6705295" y="0"/>
            <a:ext cx="5486400" cy="6858000"/>
          </a:xfrm>
          <a:prstGeom prst="rect">
            <a:avLst/>
          </a:prstGeom>
        </p:spPr>
      </p:pic>
      <p:sp>
        <p:nvSpPr>
          <p:cNvPr id="25" name="Slide Number Placeholder 0"/>
          <p:cNvSpPr>
            <a:spLocks noGrp="1"/>
          </p:cNvSpPr>
          <p:nvPr>
            <p:ph type="sldNum" sz="quarter" idx="4294967295"/>
          </p:nvPr>
        </p:nvSpPr>
        <p:spPr>
          <a:xfrm>
            <a:off x="640080" y="6309360"/>
            <a:ext cx="914400" cy="274320"/>
          </a:xfrm>
          <a:prstGeom prst="rect">
            <a:avLst/>
          </a:prstGeom>
          <a:extLst>
            <a:ext uri="{C572A759-6A51-4108-AA02-DFA0A04FC94B}">
              <ma14:wrappingTextBoxFlag xmlns:ma14="http://schemas.microsoft.com/office/mac/drawingml/2011/main" xmlns="" val="0"/>
            </a:ext>
          </a:extLst>
        </p:spPr>
        <p:txBody>
          <a:bodyPr/>
          <a:lstStyle>
            <a:lvl1pPr>
              <a:defRPr sz="1000">
                <a:solidFill>
                  <a:schemeClr val="accent3"/>
                </a:solidFill>
              </a:defRPr>
            </a:lvl1pPr>
          </a:lstStyle>
          <a:p>
            <a:pPr algn="l"/>
            <a:fld id="{F7021451-1387-4CA6-816F-3879F97B5CBC}" type="slidenum">
              <a:rPr lang="en-US" b="0"/>
              <a:t>4</a:t>
            </a:fld>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a:spLocks noGrp="1"/>
          </p:cNvSpPr>
          <p:nvPr>
            <p:ph type="body" idx="100" hasCustomPrompt="1"/>
          </p:nvPr>
        </p:nvSpPr>
        <p:spPr>
          <a:xfrm>
            <a:off x="548640" y="292608"/>
            <a:ext cx="9144000" cy="274320"/>
          </a:xfrm>
          <a:prstGeom prst="rect">
            <a:avLst/>
          </a:prstGeom>
          <a:noFill/>
          <a:ln/>
        </p:spPr>
        <p:txBody>
          <a:bodyPr wrap="square" lIns="0" tIns="0" rIns="0" bIns="0" rtlCol="0" anchor="t"/>
          <a:lstStyle/>
          <a:p>
            <a:pPr marL="0" indent="0" algn="l">
              <a:buNone/>
            </a:pPr>
            <a:r>
              <a:rPr lang="en-US" sz="1100" b="1" kern="0" spc="150" dirty="0">
                <a:solidFill>
                  <a:schemeClr val="accent2"/>
                </a:solidFill>
              </a:rPr>
              <a:t>01 · VARFÖR SPELAR DET ROLL?</a:t>
            </a:r>
            <a:endParaRPr lang="en-US" sz="1100" dirty="0"/>
          </a:p>
        </p:txBody>
      </p:sp>
      <p:sp>
        <p:nvSpPr>
          <p:cNvPr id="3" name="Text 0"/>
          <p:cNvSpPr>
            <a:spLocks noGrp="1"/>
          </p:cNvSpPr>
          <p:nvPr>
            <p:ph type="title" idx="101" hasCustomPrompt="1"/>
          </p:nvPr>
        </p:nvSpPr>
        <p:spPr>
          <a:xfrm>
            <a:off x="548640" y="585216"/>
            <a:ext cx="11064240" cy="868680"/>
          </a:xfrm>
          <a:prstGeom prst="rect">
            <a:avLst/>
          </a:prstGeom>
          <a:noFill/>
          <a:ln/>
        </p:spPr>
        <p:txBody>
          <a:bodyPr wrap="square" lIns="0" tIns="0" rIns="0" bIns="0" rtlCol="0" anchor="t"/>
          <a:lstStyle/>
          <a:p>
            <a:pPr marL="0" indent="0" algn="l">
              <a:buNone/>
            </a:pPr>
            <a:r>
              <a:rPr lang="en-US" sz="2600" b="1" dirty="0">
                <a:solidFill>
                  <a:schemeClr val="tx2"/>
                </a:solidFill>
              </a:rPr>
              <a:t>Så mycket rörelse behöver barn enligt WHO</a:t>
            </a:r>
            <a:endParaRPr lang="en-US" sz="2600" dirty="0"/>
          </a:p>
        </p:txBody>
      </p:sp>
      <p:sp>
        <p:nvSpPr>
          <p:cNvPr id="5" name="Kort"/>
          <p:cNvSpPr/>
          <p:nvPr/>
        </p:nvSpPr>
        <p:spPr>
          <a:xfrm>
            <a:off x="548640" y="1645920"/>
            <a:ext cx="3514344" cy="2971800"/>
          </a:xfrm>
          <a:prstGeom prst="roundRect">
            <a:avLst>
              <a:gd name="adj" fmla="val 2462"/>
            </a:avLst>
          </a:prstGeom>
          <a:solidFill>
            <a:schemeClr val="bg2"/>
          </a:solidFill>
          <a:ln/>
        </p:spPr>
        <p:txBody>
          <a:bodyPr/>
          <a:lstStyle/>
          <a:p>
            <a:endParaRPr lang="sv-SE"/>
          </a:p>
        </p:txBody>
      </p:sp>
      <p:sp>
        <p:nvSpPr>
          <p:cNvPr id="6" name="Ikoncirkel"/>
          <p:cNvSpPr/>
          <p:nvPr/>
        </p:nvSpPr>
        <p:spPr>
          <a:xfrm>
            <a:off x="868680" y="1965960"/>
            <a:ext cx="594360" cy="594360"/>
          </a:xfrm>
          <a:prstGeom prst="ellipse">
            <a:avLst/>
          </a:prstGeom>
          <a:solidFill>
            <a:schemeClr val="accent1"/>
          </a:solidFill>
          <a:ln/>
        </p:spPr>
        <p:txBody>
          <a:bodyPr/>
          <a:lstStyle/>
          <a:p>
            <a:endParaRPr lang="sv-SE"/>
          </a:p>
        </p:txBody>
      </p:sp>
      <p:pic>
        <p:nvPicPr>
          <p:cNvPr id="7" name="Ikon FaChild" descr="preencoded.png"/>
          <p:cNvPicPr>
            <a:picLocks noChangeAspect="1"/>
          </p:cNvPicPr>
          <p:nvPr/>
        </p:nvPicPr>
        <p:blipFill>
          <a:blip r:embed="rId3"/>
          <a:stretch>
            <a:fillRect/>
          </a:stretch>
        </p:blipFill>
        <p:spPr>
          <a:xfrm>
            <a:off x="1017270" y="2114550"/>
            <a:ext cx="297180" cy="297180"/>
          </a:xfrm>
          <a:prstGeom prst="rect">
            <a:avLst/>
          </a:prstGeom>
        </p:spPr>
      </p:pic>
      <p:sp>
        <p:nvSpPr>
          <p:cNvPr id="8" name="Text"/>
          <p:cNvSpPr txBox="1"/>
          <p:nvPr/>
        </p:nvSpPr>
        <p:spPr>
          <a:xfrm>
            <a:off x="1645920" y="1965960"/>
            <a:ext cx="2142744" cy="594360"/>
          </a:xfrm>
          <a:prstGeom prst="rect">
            <a:avLst/>
          </a:prstGeom>
          <a:noFill/>
          <a:ln/>
        </p:spPr>
        <p:txBody>
          <a:bodyPr wrap="square" lIns="0" tIns="0" rIns="0" bIns="0" rtlCol="0" anchor="ctr"/>
          <a:lstStyle/>
          <a:p>
            <a:pPr marL="0" indent="0">
              <a:spcAft>
                <a:spcPts val="800"/>
              </a:spcAft>
              <a:buNone/>
            </a:pPr>
            <a:r>
              <a:rPr lang="en-US" sz="1600" b="1" dirty="0">
                <a:solidFill>
                  <a:schemeClr val="accent5"/>
                </a:solidFill>
              </a:rPr>
              <a:t>1–4 år</a:t>
            </a:r>
            <a:endParaRPr lang="en-US" sz="1600" dirty="0"/>
          </a:p>
        </p:txBody>
      </p:sp>
      <p:sp>
        <p:nvSpPr>
          <p:cNvPr id="9" name="Text 5"/>
          <p:cNvSpPr txBox="1"/>
          <p:nvPr/>
        </p:nvSpPr>
        <p:spPr>
          <a:xfrm>
            <a:off x="868680" y="2651760"/>
            <a:ext cx="2874264" cy="731520"/>
          </a:xfrm>
          <a:prstGeom prst="rect">
            <a:avLst/>
          </a:prstGeom>
          <a:noFill/>
          <a:ln/>
        </p:spPr>
        <p:txBody>
          <a:bodyPr wrap="square" lIns="0" tIns="0" rIns="0" bIns="0" rtlCol="0" anchor="ctr"/>
          <a:lstStyle/>
          <a:p>
            <a:pPr marL="0" indent="0">
              <a:buNone/>
            </a:pPr>
            <a:r>
              <a:rPr lang="en-US" sz="4000" b="1" dirty="0">
                <a:solidFill>
                  <a:schemeClr val="accent2"/>
                </a:solidFill>
              </a:rPr>
              <a:t>180 min</a:t>
            </a:r>
            <a:endParaRPr lang="en-US" sz="4000" dirty="0"/>
          </a:p>
        </p:txBody>
      </p:sp>
      <p:sp>
        <p:nvSpPr>
          <p:cNvPr id="10" name="Text"/>
          <p:cNvSpPr txBox="1"/>
          <p:nvPr/>
        </p:nvSpPr>
        <p:spPr>
          <a:xfrm>
            <a:off x="868680" y="3429000"/>
            <a:ext cx="2874264" cy="1097280"/>
          </a:xfrm>
          <a:prstGeom prst="rect">
            <a:avLst/>
          </a:prstGeom>
          <a:noFill/>
          <a:ln/>
        </p:spPr>
        <p:txBody>
          <a:bodyPr wrap="square" lIns="0" tIns="0" rIns="0" bIns="0" rtlCol="0" anchor="t"/>
          <a:lstStyle/>
          <a:p>
            <a:pPr marL="0" indent="0">
              <a:spcAft>
                <a:spcPts val="800"/>
              </a:spcAft>
              <a:buNone/>
            </a:pPr>
            <a:r>
              <a:rPr lang="en-US" sz="1500" dirty="0">
                <a:solidFill>
                  <a:schemeClr val="tx1"/>
                </a:solidFill>
              </a:rPr>
              <a:t>rörelse per dag, i alla intensiteter. För 3–4-åringar bör minst 60 minuter vara pulshöjande.</a:t>
            </a:r>
            <a:endParaRPr lang="en-US" sz="1500" dirty="0"/>
          </a:p>
        </p:txBody>
      </p:sp>
      <p:sp>
        <p:nvSpPr>
          <p:cNvPr id="11" name="Kort"/>
          <p:cNvSpPr/>
          <p:nvPr/>
        </p:nvSpPr>
        <p:spPr>
          <a:xfrm>
            <a:off x="4337304" y="1645920"/>
            <a:ext cx="3514344" cy="2971800"/>
          </a:xfrm>
          <a:prstGeom prst="roundRect">
            <a:avLst>
              <a:gd name="adj" fmla="val 2462"/>
            </a:avLst>
          </a:prstGeom>
          <a:solidFill>
            <a:schemeClr val="bg2"/>
          </a:solidFill>
          <a:ln/>
        </p:spPr>
        <p:txBody>
          <a:bodyPr/>
          <a:lstStyle/>
          <a:p>
            <a:endParaRPr lang="sv-SE"/>
          </a:p>
        </p:txBody>
      </p:sp>
      <p:sp>
        <p:nvSpPr>
          <p:cNvPr id="12" name="Ikoncirkel"/>
          <p:cNvSpPr/>
          <p:nvPr/>
        </p:nvSpPr>
        <p:spPr>
          <a:xfrm>
            <a:off x="4657344" y="1965960"/>
            <a:ext cx="594360" cy="594360"/>
          </a:xfrm>
          <a:prstGeom prst="ellipse">
            <a:avLst/>
          </a:prstGeom>
          <a:solidFill>
            <a:schemeClr val="accent1"/>
          </a:solidFill>
          <a:ln/>
        </p:spPr>
        <p:txBody>
          <a:bodyPr/>
          <a:lstStyle/>
          <a:p>
            <a:endParaRPr lang="sv-SE"/>
          </a:p>
        </p:txBody>
      </p:sp>
      <p:pic>
        <p:nvPicPr>
          <p:cNvPr id="13" name="Ikon FaRunning" descr="preencoded.png"/>
          <p:cNvPicPr>
            <a:picLocks noChangeAspect="1"/>
          </p:cNvPicPr>
          <p:nvPr/>
        </p:nvPicPr>
        <p:blipFill>
          <a:blip r:embed="rId4"/>
          <a:stretch>
            <a:fillRect/>
          </a:stretch>
        </p:blipFill>
        <p:spPr>
          <a:xfrm>
            <a:off x="4805934" y="2114550"/>
            <a:ext cx="297180" cy="297180"/>
          </a:xfrm>
          <a:prstGeom prst="rect">
            <a:avLst/>
          </a:prstGeom>
        </p:spPr>
      </p:pic>
      <p:sp>
        <p:nvSpPr>
          <p:cNvPr id="14" name="Text"/>
          <p:cNvSpPr txBox="1"/>
          <p:nvPr/>
        </p:nvSpPr>
        <p:spPr>
          <a:xfrm>
            <a:off x="5434584" y="1965960"/>
            <a:ext cx="2142744" cy="594360"/>
          </a:xfrm>
          <a:prstGeom prst="rect">
            <a:avLst/>
          </a:prstGeom>
          <a:noFill/>
          <a:ln/>
        </p:spPr>
        <p:txBody>
          <a:bodyPr wrap="square" lIns="0" tIns="0" rIns="0" bIns="0" rtlCol="0" anchor="ctr"/>
          <a:lstStyle/>
          <a:p>
            <a:pPr marL="0" indent="0">
              <a:spcAft>
                <a:spcPts val="800"/>
              </a:spcAft>
              <a:buNone/>
            </a:pPr>
            <a:r>
              <a:rPr lang="en-US" sz="1600" b="1" dirty="0">
                <a:solidFill>
                  <a:schemeClr val="accent5"/>
                </a:solidFill>
              </a:rPr>
              <a:t>5–17 år</a:t>
            </a:r>
            <a:endParaRPr lang="en-US" sz="1600" dirty="0"/>
          </a:p>
        </p:txBody>
      </p:sp>
      <p:sp>
        <p:nvSpPr>
          <p:cNvPr id="15" name="Text 10"/>
          <p:cNvSpPr txBox="1"/>
          <p:nvPr/>
        </p:nvSpPr>
        <p:spPr>
          <a:xfrm>
            <a:off x="4657344" y="2651760"/>
            <a:ext cx="2874264" cy="731520"/>
          </a:xfrm>
          <a:prstGeom prst="rect">
            <a:avLst/>
          </a:prstGeom>
          <a:noFill/>
          <a:ln/>
        </p:spPr>
        <p:txBody>
          <a:bodyPr wrap="square" lIns="0" tIns="0" rIns="0" bIns="0" rtlCol="0" anchor="ctr"/>
          <a:lstStyle/>
          <a:p>
            <a:pPr marL="0" indent="0">
              <a:buNone/>
            </a:pPr>
            <a:r>
              <a:rPr lang="en-US" sz="4000" b="1" dirty="0">
                <a:solidFill>
                  <a:schemeClr val="accent2"/>
                </a:solidFill>
              </a:rPr>
              <a:t>60 min</a:t>
            </a:r>
            <a:endParaRPr lang="en-US" sz="4000" dirty="0"/>
          </a:p>
        </p:txBody>
      </p:sp>
      <p:sp>
        <p:nvSpPr>
          <p:cNvPr id="16" name="Text"/>
          <p:cNvSpPr txBox="1"/>
          <p:nvPr/>
        </p:nvSpPr>
        <p:spPr>
          <a:xfrm>
            <a:off x="4657344" y="3429000"/>
            <a:ext cx="2874264" cy="1097280"/>
          </a:xfrm>
          <a:prstGeom prst="rect">
            <a:avLst/>
          </a:prstGeom>
          <a:noFill/>
          <a:ln/>
        </p:spPr>
        <p:txBody>
          <a:bodyPr wrap="square" lIns="0" tIns="0" rIns="0" bIns="0" rtlCol="0" anchor="t"/>
          <a:lstStyle/>
          <a:p>
            <a:pPr marL="0" indent="0">
              <a:spcAft>
                <a:spcPts val="800"/>
              </a:spcAft>
              <a:buNone/>
            </a:pPr>
            <a:r>
              <a:rPr lang="en-US" sz="1500" dirty="0">
                <a:solidFill>
                  <a:schemeClr val="tx1"/>
                </a:solidFill>
              </a:rPr>
              <a:t>pulshöjande rörelse per dag i snitt – plus muskel- och skelettstärkande aktivitet tre dagar i veckan.</a:t>
            </a:r>
            <a:endParaRPr lang="en-US" sz="1500" dirty="0"/>
          </a:p>
        </p:txBody>
      </p:sp>
      <p:sp>
        <p:nvSpPr>
          <p:cNvPr id="17" name="Kort"/>
          <p:cNvSpPr/>
          <p:nvPr/>
        </p:nvSpPr>
        <p:spPr>
          <a:xfrm>
            <a:off x="8125968" y="1645920"/>
            <a:ext cx="3514344" cy="2971800"/>
          </a:xfrm>
          <a:prstGeom prst="roundRect">
            <a:avLst>
              <a:gd name="adj" fmla="val 2462"/>
            </a:avLst>
          </a:prstGeom>
          <a:solidFill>
            <a:schemeClr val="bg2"/>
          </a:solidFill>
          <a:ln/>
        </p:spPr>
        <p:txBody>
          <a:bodyPr/>
          <a:lstStyle/>
          <a:p>
            <a:endParaRPr lang="sv-SE"/>
          </a:p>
        </p:txBody>
      </p:sp>
      <p:sp>
        <p:nvSpPr>
          <p:cNvPr id="18" name="Ikoncirkel"/>
          <p:cNvSpPr/>
          <p:nvPr/>
        </p:nvSpPr>
        <p:spPr>
          <a:xfrm>
            <a:off x="8446008" y="1965960"/>
            <a:ext cx="594360" cy="594360"/>
          </a:xfrm>
          <a:prstGeom prst="ellipse">
            <a:avLst/>
          </a:prstGeom>
          <a:solidFill>
            <a:schemeClr val="accent5"/>
          </a:solidFill>
          <a:ln/>
        </p:spPr>
        <p:txBody>
          <a:bodyPr/>
          <a:lstStyle/>
          <a:p>
            <a:endParaRPr lang="sv-SE"/>
          </a:p>
        </p:txBody>
      </p:sp>
      <p:pic>
        <p:nvPicPr>
          <p:cNvPr id="19" name="Ikon FaMobileAlt" descr="preencoded.png"/>
          <p:cNvPicPr>
            <a:picLocks noChangeAspect="1"/>
          </p:cNvPicPr>
          <p:nvPr/>
        </p:nvPicPr>
        <p:blipFill>
          <a:blip r:embed="rId5"/>
          <a:stretch>
            <a:fillRect/>
          </a:stretch>
        </p:blipFill>
        <p:spPr>
          <a:xfrm>
            <a:off x="8594598" y="2114550"/>
            <a:ext cx="297180" cy="297180"/>
          </a:xfrm>
          <a:prstGeom prst="rect">
            <a:avLst/>
          </a:prstGeom>
        </p:spPr>
      </p:pic>
      <p:sp>
        <p:nvSpPr>
          <p:cNvPr id="20" name="Text"/>
          <p:cNvSpPr txBox="1"/>
          <p:nvPr/>
        </p:nvSpPr>
        <p:spPr>
          <a:xfrm>
            <a:off x="9223248" y="1965960"/>
            <a:ext cx="2142744" cy="594360"/>
          </a:xfrm>
          <a:prstGeom prst="rect">
            <a:avLst/>
          </a:prstGeom>
          <a:noFill/>
          <a:ln/>
        </p:spPr>
        <p:txBody>
          <a:bodyPr wrap="square" lIns="0" tIns="0" rIns="0" bIns="0" rtlCol="0" anchor="ctr"/>
          <a:lstStyle/>
          <a:p>
            <a:pPr marL="0" indent="0">
              <a:spcAft>
                <a:spcPts val="800"/>
              </a:spcAft>
              <a:buNone/>
            </a:pPr>
            <a:r>
              <a:rPr lang="en-US" sz="1600" b="1" dirty="0">
                <a:solidFill>
                  <a:schemeClr val="accent5"/>
                </a:solidFill>
              </a:rPr>
              <a:t>2–5 år, fritid</a:t>
            </a:r>
            <a:endParaRPr lang="en-US" sz="1600" dirty="0"/>
          </a:p>
        </p:txBody>
      </p:sp>
      <p:sp>
        <p:nvSpPr>
          <p:cNvPr id="21" name="Text 15"/>
          <p:cNvSpPr txBox="1"/>
          <p:nvPr/>
        </p:nvSpPr>
        <p:spPr>
          <a:xfrm>
            <a:off x="8446008" y="2651760"/>
            <a:ext cx="2874264" cy="731520"/>
          </a:xfrm>
          <a:prstGeom prst="rect">
            <a:avLst/>
          </a:prstGeom>
          <a:noFill/>
          <a:ln/>
        </p:spPr>
        <p:txBody>
          <a:bodyPr wrap="square" lIns="0" tIns="0" rIns="0" bIns="0" rtlCol="0" anchor="ctr"/>
          <a:lstStyle/>
          <a:p>
            <a:pPr marL="0" indent="0">
              <a:buNone/>
            </a:pPr>
            <a:r>
              <a:rPr lang="en-US" sz="4000" b="1" dirty="0">
                <a:solidFill>
                  <a:schemeClr val="accent5"/>
                </a:solidFill>
              </a:rPr>
              <a:t>≤ 1 timme</a:t>
            </a:r>
            <a:endParaRPr lang="en-US" sz="4000" dirty="0"/>
          </a:p>
        </p:txBody>
      </p:sp>
      <p:sp>
        <p:nvSpPr>
          <p:cNvPr id="22" name="Text"/>
          <p:cNvSpPr txBox="1"/>
          <p:nvPr/>
        </p:nvSpPr>
        <p:spPr>
          <a:xfrm>
            <a:off x="8446008" y="3429000"/>
            <a:ext cx="2874264" cy="1097280"/>
          </a:xfrm>
          <a:prstGeom prst="rect">
            <a:avLst/>
          </a:prstGeom>
          <a:noFill/>
          <a:ln/>
        </p:spPr>
        <p:txBody>
          <a:bodyPr wrap="square" lIns="0" tIns="0" rIns="0" bIns="0" rtlCol="0" anchor="t"/>
          <a:lstStyle/>
          <a:p>
            <a:pPr marL="0" indent="0">
              <a:spcAft>
                <a:spcPts val="800"/>
              </a:spcAft>
              <a:buNone/>
            </a:pPr>
            <a:r>
              <a:rPr lang="en-US" sz="1500" dirty="0">
                <a:solidFill>
                  <a:schemeClr val="tx1"/>
                </a:solidFill>
              </a:rPr>
              <a:t>skärmtid per dag. Barn 6–12 år: 1–2 timmar. Unga 13–18 år: 2–3 timmar.</a:t>
            </a:r>
            <a:endParaRPr lang="en-US" sz="1500" dirty="0"/>
          </a:p>
        </p:txBody>
      </p:sp>
      <p:sp>
        <p:nvSpPr>
          <p:cNvPr id="23" name="Text"/>
          <p:cNvSpPr txBox="1"/>
          <p:nvPr/>
        </p:nvSpPr>
        <p:spPr>
          <a:xfrm>
            <a:off x="548640" y="4800600"/>
            <a:ext cx="11064240" cy="365760"/>
          </a:xfrm>
          <a:prstGeom prst="rect">
            <a:avLst/>
          </a:prstGeom>
          <a:noFill/>
          <a:ln/>
        </p:spPr>
        <p:txBody>
          <a:bodyPr wrap="square" lIns="0" tIns="0" rIns="0" bIns="0" rtlCol="0" anchor="t"/>
          <a:lstStyle/>
          <a:p>
            <a:pPr marL="0" indent="0">
              <a:spcAft>
                <a:spcPts val="800"/>
              </a:spcAft>
              <a:buNone/>
            </a:pPr>
            <a:r>
              <a:rPr lang="en-US" sz="1400" i="1" dirty="0">
                <a:solidFill>
                  <a:schemeClr val="accent5"/>
                </a:solidFill>
              </a:rPr>
              <a:t>Riktlinjerna gäller även barn med funktionsnedsättning, anpassat efter förmåga.</a:t>
            </a:r>
            <a:endParaRPr lang="en-US" sz="1400" dirty="0"/>
          </a:p>
        </p:txBody>
      </p:sp>
      <p:sp>
        <p:nvSpPr>
          <p:cNvPr id="24" name="För kommunen"/>
          <p:cNvSpPr/>
          <p:nvPr/>
        </p:nvSpPr>
        <p:spPr>
          <a:xfrm>
            <a:off x="548640" y="5440680"/>
            <a:ext cx="11091672" cy="713232"/>
          </a:xfrm>
          <a:prstGeom prst="roundRect">
            <a:avLst>
              <a:gd name="adj" fmla="val 10256"/>
            </a:avLst>
          </a:prstGeom>
          <a:solidFill>
            <a:schemeClr val="accent2">
              <a:alpha val="13000"/>
            </a:schemeClr>
          </a:solidFill>
          <a:ln/>
        </p:spPr>
        <p:txBody>
          <a:bodyPr/>
          <a:lstStyle/>
          <a:p>
            <a:endParaRPr lang="sv-SE"/>
          </a:p>
        </p:txBody>
      </p:sp>
      <p:pic>
        <p:nvPicPr>
          <p:cNvPr id="25" name="Kommunikon" descr="preencoded.png"/>
          <p:cNvPicPr>
            <a:picLocks noChangeAspect="1"/>
          </p:cNvPicPr>
          <p:nvPr/>
        </p:nvPicPr>
        <p:blipFill>
          <a:blip r:embed="rId6"/>
          <a:stretch>
            <a:fillRect/>
          </a:stretch>
        </p:blipFill>
        <p:spPr>
          <a:xfrm>
            <a:off x="749808" y="5632704"/>
            <a:ext cx="329184" cy="329184"/>
          </a:xfrm>
          <a:prstGeom prst="rect">
            <a:avLst/>
          </a:prstGeom>
        </p:spPr>
      </p:pic>
      <p:sp>
        <p:nvSpPr>
          <p:cNvPr id="26" name="För kommunen text"/>
          <p:cNvSpPr txBox="1"/>
          <p:nvPr/>
        </p:nvSpPr>
        <p:spPr>
          <a:xfrm>
            <a:off x="1234440" y="5440680"/>
            <a:ext cx="10222992" cy="713232"/>
          </a:xfrm>
          <a:prstGeom prst="rect">
            <a:avLst/>
          </a:prstGeom>
          <a:noFill/>
          <a:ln/>
        </p:spPr>
        <p:txBody>
          <a:bodyPr wrap="square" lIns="0" tIns="0" rIns="0" bIns="0" rtlCol="0" anchor="ctr"/>
          <a:lstStyle/>
          <a:p>
            <a:pPr marL="0" indent="0">
              <a:buNone/>
            </a:pPr>
            <a:r>
              <a:rPr lang="en-US" sz="1500" b="1" dirty="0">
                <a:solidFill>
                  <a:schemeClr val="accent2"/>
                </a:solidFill>
              </a:rPr>
              <a:t>För kommunen  </a:t>
            </a:r>
            <a:r>
              <a:rPr lang="en-US" sz="1500" dirty="0">
                <a:solidFill>
                  <a:schemeClr val="tx1"/>
                </a:solidFill>
              </a:rPr>
              <a:t>Använd rekommendationerna som måttstock för förskolans och skolans dag – inte bara för familjens fritid.</a:t>
            </a:r>
            <a:endParaRPr lang="en-US" sz="1500" dirty="0"/>
          </a:p>
        </p:txBody>
      </p:sp>
      <p:sp>
        <p:nvSpPr>
          <p:cNvPr id="27" name="Källa"/>
          <p:cNvSpPr txBox="1"/>
          <p:nvPr/>
        </p:nvSpPr>
        <p:spPr>
          <a:xfrm>
            <a:off x="548640" y="6336792"/>
            <a:ext cx="10424160" cy="292608"/>
          </a:xfrm>
          <a:prstGeom prst="rect">
            <a:avLst/>
          </a:prstGeom>
          <a:noFill/>
          <a:ln/>
        </p:spPr>
        <p:txBody>
          <a:bodyPr wrap="square" lIns="0" tIns="0" rIns="0" bIns="0" rtlCol="0" anchor="t"/>
          <a:lstStyle/>
          <a:p>
            <a:pPr marL="0" indent="0">
              <a:buNone/>
            </a:pPr>
            <a:r>
              <a:rPr lang="en-US" sz="1000" i="1" dirty="0">
                <a:solidFill>
                  <a:schemeClr val="accent5"/>
                </a:solidFill>
              </a:rPr>
              <a:t>WHO 2019 (barn under 5 år); Bull m.fl., Br J Sports Med 2020; Folkhälsomyndigheten, råd om skärmanvändning 2024.</a:t>
            </a:r>
            <a:endParaRPr lang="en-US" sz="1000" dirty="0"/>
          </a:p>
        </p:txBody>
      </p:sp>
      <p:sp>
        <p:nvSpPr>
          <p:cNvPr id="4" name="Slide Number Placeholder 0"/>
          <p:cNvSpPr>
            <a:spLocks noGrp="1"/>
          </p:cNvSpPr>
          <p:nvPr>
            <p:ph type="sldNum" sz="quarter" idx="4294967295"/>
          </p:nvPr>
        </p:nvSpPr>
        <p:spPr>
          <a:xfrm>
            <a:off x="11155680" y="6355080"/>
            <a:ext cx="502920" cy="274320"/>
          </a:xfrm>
          <a:prstGeom prst="rect">
            <a:avLst/>
          </a:prstGeom>
          <a:extLst>
            <a:ext uri="{C572A759-6A51-4108-AA02-DFA0A04FC94B}">
              <ma14:wrappingTextBoxFlag xmlns:ma14="http://schemas.microsoft.com/office/mac/drawingml/2011/main" xmlns="" val="0"/>
            </a:ext>
          </a:extLst>
        </p:spPr>
        <p:txBody>
          <a:bodyPr/>
          <a:lstStyle>
            <a:lvl1pPr>
              <a:defRPr sz="1000">
                <a:solidFill>
                  <a:schemeClr val="accent5"/>
                </a:solidFill>
              </a:defRPr>
            </a:lvl1pPr>
          </a:lstStyle>
          <a:p>
            <a:pPr algn="r"/>
            <a:fld id="{F7021451-1387-4CA6-816F-3879F97B5CBC}" type="slidenum">
              <a:rPr lang="en-US" b="0"/>
              <a:t>5</a:t>
            </a:fld>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a:spLocks noGrp="1"/>
          </p:cNvSpPr>
          <p:nvPr>
            <p:ph type="body" idx="100" hasCustomPrompt="1"/>
          </p:nvPr>
        </p:nvSpPr>
        <p:spPr>
          <a:xfrm>
            <a:off x="548640" y="292608"/>
            <a:ext cx="9144000" cy="274320"/>
          </a:xfrm>
          <a:prstGeom prst="rect">
            <a:avLst/>
          </a:prstGeom>
          <a:noFill/>
          <a:ln/>
        </p:spPr>
        <p:txBody>
          <a:bodyPr wrap="square" lIns="0" tIns="0" rIns="0" bIns="0" rtlCol="0" anchor="t"/>
          <a:lstStyle/>
          <a:p>
            <a:pPr marL="0" indent="0" algn="l">
              <a:buNone/>
            </a:pPr>
            <a:r>
              <a:rPr lang="en-US" sz="1100" b="1" kern="0" spc="150" dirty="0">
                <a:solidFill>
                  <a:schemeClr val="accent2"/>
                </a:solidFill>
              </a:rPr>
              <a:t>01 · VARFÖR SPELAR DET ROLL?</a:t>
            </a:r>
            <a:endParaRPr lang="en-US" sz="1100" dirty="0"/>
          </a:p>
        </p:txBody>
      </p:sp>
      <p:sp>
        <p:nvSpPr>
          <p:cNvPr id="3" name="Text 0"/>
          <p:cNvSpPr>
            <a:spLocks noGrp="1"/>
          </p:cNvSpPr>
          <p:nvPr>
            <p:ph type="title" idx="101" hasCustomPrompt="1"/>
          </p:nvPr>
        </p:nvSpPr>
        <p:spPr>
          <a:xfrm>
            <a:off x="548640" y="585216"/>
            <a:ext cx="11064240" cy="868680"/>
          </a:xfrm>
          <a:prstGeom prst="rect">
            <a:avLst/>
          </a:prstGeom>
          <a:noFill/>
          <a:ln/>
        </p:spPr>
        <p:txBody>
          <a:bodyPr wrap="square" lIns="0" tIns="0" rIns="0" bIns="0" rtlCol="0" anchor="t"/>
          <a:lstStyle/>
          <a:p>
            <a:pPr marL="0" indent="0" algn="l">
              <a:buNone/>
            </a:pPr>
            <a:r>
              <a:rPr lang="en-US" sz="2600" b="1" dirty="0">
                <a:solidFill>
                  <a:schemeClr val="tx2"/>
                </a:solidFill>
              </a:rPr>
              <a:t>Motoriken är grunden – den som kan röra sig vill röra sig</a:t>
            </a:r>
            <a:endParaRPr lang="en-US" sz="2600" dirty="0"/>
          </a:p>
        </p:txBody>
      </p:sp>
      <p:sp>
        <p:nvSpPr>
          <p:cNvPr id="5" name="Kort"/>
          <p:cNvSpPr/>
          <p:nvPr/>
        </p:nvSpPr>
        <p:spPr>
          <a:xfrm>
            <a:off x="548640" y="1645920"/>
            <a:ext cx="4754880" cy="3566160"/>
          </a:xfrm>
          <a:prstGeom prst="roundRect">
            <a:avLst>
              <a:gd name="adj" fmla="val 2051"/>
            </a:avLst>
          </a:prstGeom>
          <a:solidFill>
            <a:schemeClr val="bg2"/>
          </a:solidFill>
          <a:ln/>
        </p:spPr>
        <p:txBody>
          <a:bodyPr/>
          <a:lstStyle/>
          <a:p>
            <a:endParaRPr lang="sv-SE"/>
          </a:p>
        </p:txBody>
      </p:sp>
      <p:sp>
        <p:nvSpPr>
          <p:cNvPr id="6" name="Text"/>
          <p:cNvSpPr txBox="1"/>
          <p:nvPr/>
        </p:nvSpPr>
        <p:spPr>
          <a:xfrm>
            <a:off x="868680" y="1874520"/>
            <a:ext cx="4114800" cy="365760"/>
          </a:xfrm>
          <a:prstGeom prst="rect">
            <a:avLst/>
          </a:prstGeom>
          <a:noFill/>
          <a:ln/>
        </p:spPr>
        <p:txBody>
          <a:bodyPr wrap="square" lIns="0" tIns="0" rIns="0" bIns="0" rtlCol="0" anchor="t"/>
          <a:lstStyle/>
          <a:p>
            <a:pPr marL="0" indent="0">
              <a:spcAft>
                <a:spcPts val="800"/>
              </a:spcAft>
              <a:buNone/>
            </a:pPr>
            <a:r>
              <a:rPr lang="en-US" sz="1900" b="1" dirty="0">
                <a:solidFill>
                  <a:schemeClr val="tx2"/>
                </a:solidFill>
              </a:rPr>
              <a:t>Grovmotorik</a:t>
            </a:r>
            <a:endParaRPr lang="en-US" sz="1900" dirty="0"/>
          </a:p>
        </p:txBody>
      </p:sp>
      <p:sp>
        <p:nvSpPr>
          <p:cNvPr id="7" name="Text"/>
          <p:cNvSpPr txBox="1"/>
          <p:nvPr/>
        </p:nvSpPr>
        <p:spPr>
          <a:xfrm>
            <a:off x="868680" y="2286000"/>
            <a:ext cx="4206240" cy="1188720"/>
          </a:xfrm>
          <a:prstGeom prst="rect">
            <a:avLst/>
          </a:prstGeom>
          <a:noFill/>
          <a:ln/>
        </p:spPr>
        <p:txBody>
          <a:bodyPr wrap="square" lIns="0" tIns="0" rIns="0" bIns="0" rtlCol="0" anchor="t"/>
          <a:lstStyle/>
          <a:p>
            <a:pPr marL="228600" indent="-228600">
              <a:spcAft>
                <a:spcPts val="400"/>
              </a:spcAft>
              <a:buSzPct val="100000"/>
              <a:buChar char="•"/>
            </a:pPr>
            <a:r>
              <a:rPr lang="en-US" sz="1500" dirty="0">
                <a:solidFill>
                  <a:schemeClr val="tx1"/>
                </a:solidFill>
              </a:rPr>
              <a:t>Springa, hoppa, kasta, fånga, klättra</a:t>
            </a:r>
            <a:endParaRPr lang="en-US" sz="1500" dirty="0"/>
          </a:p>
          <a:p>
            <a:pPr marL="228600" indent="-228600">
              <a:spcAft>
                <a:spcPts val="400"/>
              </a:spcAft>
              <a:buSzPct val="100000"/>
              <a:buChar char="•"/>
            </a:pPr>
            <a:r>
              <a:rPr lang="en-US" sz="1500" dirty="0">
                <a:solidFill>
                  <a:schemeClr val="tx1"/>
                </a:solidFill>
              </a:rPr>
              <a:t>Balans och koordination</a:t>
            </a:r>
            <a:endParaRPr lang="en-US" sz="1500" dirty="0"/>
          </a:p>
          <a:p>
            <a:pPr marL="228600" indent="-228600">
              <a:spcAft>
                <a:spcPts val="400"/>
              </a:spcAft>
              <a:buSzPct val="100000"/>
              <a:buChar char="•"/>
            </a:pPr>
            <a:r>
              <a:rPr lang="en-US" sz="1500" dirty="0">
                <a:solidFill>
                  <a:schemeClr val="tx1"/>
                </a:solidFill>
              </a:rPr>
              <a:t>Rytm och kroppsuppfattning</a:t>
            </a:r>
            <a:endParaRPr lang="en-US" sz="1500" dirty="0"/>
          </a:p>
        </p:txBody>
      </p:sp>
      <p:sp>
        <p:nvSpPr>
          <p:cNvPr id="8" name="Text"/>
          <p:cNvSpPr txBox="1"/>
          <p:nvPr/>
        </p:nvSpPr>
        <p:spPr>
          <a:xfrm>
            <a:off x="868680" y="3520440"/>
            <a:ext cx="4114800" cy="365760"/>
          </a:xfrm>
          <a:prstGeom prst="rect">
            <a:avLst/>
          </a:prstGeom>
          <a:noFill/>
          <a:ln/>
        </p:spPr>
        <p:txBody>
          <a:bodyPr wrap="square" lIns="0" tIns="0" rIns="0" bIns="0" rtlCol="0" anchor="t"/>
          <a:lstStyle/>
          <a:p>
            <a:pPr marL="0" indent="0">
              <a:spcAft>
                <a:spcPts val="800"/>
              </a:spcAft>
              <a:buNone/>
            </a:pPr>
            <a:r>
              <a:rPr lang="en-US" sz="1900" b="1" dirty="0">
                <a:solidFill>
                  <a:schemeClr val="tx2"/>
                </a:solidFill>
              </a:rPr>
              <a:t>Finmotorik</a:t>
            </a:r>
            <a:endParaRPr lang="en-US" sz="1900" dirty="0"/>
          </a:p>
        </p:txBody>
      </p:sp>
      <p:sp>
        <p:nvSpPr>
          <p:cNvPr id="9" name="Text"/>
          <p:cNvSpPr txBox="1"/>
          <p:nvPr/>
        </p:nvSpPr>
        <p:spPr>
          <a:xfrm>
            <a:off x="868680" y="3931920"/>
            <a:ext cx="4206240" cy="1188720"/>
          </a:xfrm>
          <a:prstGeom prst="rect">
            <a:avLst/>
          </a:prstGeom>
          <a:noFill/>
          <a:ln/>
        </p:spPr>
        <p:txBody>
          <a:bodyPr wrap="square" lIns="0" tIns="0" rIns="0" bIns="0" rtlCol="0" anchor="t"/>
          <a:lstStyle/>
          <a:p>
            <a:pPr marL="228600" indent="-228600">
              <a:spcAft>
                <a:spcPts val="400"/>
              </a:spcAft>
              <a:buSzPct val="100000"/>
              <a:buChar char="•"/>
            </a:pPr>
            <a:r>
              <a:rPr lang="en-US" sz="1500" dirty="0">
                <a:solidFill>
                  <a:schemeClr val="tx1"/>
                </a:solidFill>
              </a:rPr>
              <a:t>Greppa och plocka upp små saker</a:t>
            </a:r>
            <a:endParaRPr lang="en-US" sz="1500" dirty="0"/>
          </a:p>
          <a:p>
            <a:pPr marL="228600" indent="-228600">
              <a:spcAft>
                <a:spcPts val="400"/>
              </a:spcAft>
              <a:buSzPct val="100000"/>
              <a:buChar char="•"/>
            </a:pPr>
            <a:r>
              <a:rPr lang="en-US" sz="1500" dirty="0">
                <a:solidFill>
                  <a:schemeClr val="tx1"/>
                </a:solidFill>
              </a:rPr>
              <a:t>Rita, bygga, knäppa knappar</a:t>
            </a:r>
            <a:endParaRPr lang="en-US" sz="1500" dirty="0"/>
          </a:p>
          <a:p>
            <a:pPr marL="228600" indent="-228600">
              <a:spcAft>
                <a:spcPts val="400"/>
              </a:spcAft>
              <a:buSzPct val="100000"/>
              <a:buChar char="•"/>
            </a:pPr>
            <a:r>
              <a:rPr lang="en-US" sz="1500" dirty="0">
                <a:solidFill>
                  <a:schemeClr val="tx1"/>
                </a:solidFill>
              </a:rPr>
              <a:t>Samspel mellan hand och öga</a:t>
            </a:r>
            <a:endParaRPr lang="en-US" sz="1500" dirty="0"/>
          </a:p>
        </p:txBody>
      </p:sp>
      <p:sp>
        <p:nvSpPr>
          <p:cNvPr id="10" name="Ikoncirkel"/>
          <p:cNvSpPr/>
          <p:nvPr/>
        </p:nvSpPr>
        <p:spPr>
          <a:xfrm>
            <a:off x="5669280" y="1691640"/>
            <a:ext cx="548640" cy="548640"/>
          </a:xfrm>
          <a:prstGeom prst="ellipse">
            <a:avLst/>
          </a:prstGeom>
          <a:solidFill>
            <a:schemeClr val="accent1"/>
          </a:solidFill>
          <a:ln/>
        </p:spPr>
        <p:txBody>
          <a:bodyPr/>
          <a:lstStyle/>
          <a:p>
            <a:endParaRPr lang="sv-SE"/>
          </a:p>
        </p:txBody>
      </p:sp>
      <p:pic>
        <p:nvPicPr>
          <p:cNvPr id="11" name="Ikon FaRunning" descr="preencoded.png"/>
          <p:cNvPicPr>
            <a:picLocks noChangeAspect="1"/>
          </p:cNvPicPr>
          <p:nvPr/>
        </p:nvPicPr>
        <p:blipFill>
          <a:blip r:embed="rId3"/>
          <a:stretch>
            <a:fillRect/>
          </a:stretch>
        </p:blipFill>
        <p:spPr>
          <a:xfrm>
            <a:off x="5806440" y="1828800"/>
            <a:ext cx="274320" cy="274320"/>
          </a:xfrm>
          <a:prstGeom prst="rect">
            <a:avLst/>
          </a:prstGeom>
        </p:spPr>
      </p:pic>
      <p:sp>
        <p:nvSpPr>
          <p:cNvPr id="12" name="Text"/>
          <p:cNvSpPr txBox="1"/>
          <p:nvPr/>
        </p:nvSpPr>
        <p:spPr>
          <a:xfrm>
            <a:off x="6355080" y="1691640"/>
            <a:ext cx="2194560" cy="548640"/>
          </a:xfrm>
          <a:prstGeom prst="rect">
            <a:avLst/>
          </a:prstGeom>
          <a:noFill/>
          <a:ln/>
        </p:spPr>
        <p:txBody>
          <a:bodyPr wrap="square" lIns="0" tIns="0" rIns="0" bIns="0" rtlCol="0" anchor="ctr"/>
          <a:lstStyle/>
          <a:p>
            <a:pPr marL="0" indent="0">
              <a:spcAft>
                <a:spcPts val="800"/>
              </a:spcAft>
              <a:buNone/>
            </a:pPr>
            <a:r>
              <a:rPr lang="en-US" sz="1600" b="1" dirty="0">
                <a:solidFill>
                  <a:schemeClr val="tx2"/>
                </a:solidFill>
              </a:rPr>
              <a:t>Grund för rörelse och idrott</a:t>
            </a:r>
            <a:endParaRPr lang="en-US" sz="1600" dirty="0"/>
          </a:p>
        </p:txBody>
      </p:sp>
      <p:sp>
        <p:nvSpPr>
          <p:cNvPr id="13" name="Text"/>
          <p:cNvSpPr txBox="1"/>
          <p:nvPr/>
        </p:nvSpPr>
        <p:spPr>
          <a:xfrm>
            <a:off x="6355080" y="2286000"/>
            <a:ext cx="2194560" cy="1005840"/>
          </a:xfrm>
          <a:prstGeom prst="rect">
            <a:avLst/>
          </a:prstGeom>
          <a:noFill/>
          <a:ln/>
        </p:spPr>
        <p:txBody>
          <a:bodyPr wrap="square" lIns="0" tIns="0" rIns="0" bIns="0" rtlCol="0" anchor="t"/>
          <a:lstStyle/>
          <a:p>
            <a:pPr marL="0" indent="0">
              <a:spcAft>
                <a:spcPts val="800"/>
              </a:spcAft>
              <a:buNone/>
            </a:pPr>
            <a:r>
              <a:rPr lang="en-US" sz="1400" dirty="0">
                <a:solidFill>
                  <a:schemeClr val="tx1"/>
                </a:solidFill>
              </a:rPr>
              <a:t>Det blir lättare och roligare att vara aktiv.</a:t>
            </a:r>
            <a:endParaRPr lang="en-US" sz="1400" dirty="0"/>
          </a:p>
        </p:txBody>
      </p:sp>
      <p:sp>
        <p:nvSpPr>
          <p:cNvPr id="14" name="Ikoncirkel"/>
          <p:cNvSpPr/>
          <p:nvPr/>
        </p:nvSpPr>
        <p:spPr>
          <a:xfrm>
            <a:off x="8686800" y="1691640"/>
            <a:ext cx="548640" cy="548640"/>
          </a:xfrm>
          <a:prstGeom prst="ellipse">
            <a:avLst/>
          </a:prstGeom>
          <a:solidFill>
            <a:schemeClr val="accent1"/>
          </a:solidFill>
          <a:ln/>
        </p:spPr>
        <p:txBody>
          <a:bodyPr/>
          <a:lstStyle/>
          <a:p>
            <a:endParaRPr lang="sv-SE"/>
          </a:p>
        </p:txBody>
      </p:sp>
      <p:pic>
        <p:nvPicPr>
          <p:cNvPr id="15" name="Ikon FaBrain" descr="preencoded.png"/>
          <p:cNvPicPr>
            <a:picLocks noChangeAspect="1"/>
          </p:cNvPicPr>
          <p:nvPr/>
        </p:nvPicPr>
        <p:blipFill>
          <a:blip r:embed="rId4"/>
          <a:stretch>
            <a:fillRect/>
          </a:stretch>
        </p:blipFill>
        <p:spPr>
          <a:xfrm>
            <a:off x="8823960" y="1828800"/>
            <a:ext cx="274320" cy="274320"/>
          </a:xfrm>
          <a:prstGeom prst="rect">
            <a:avLst/>
          </a:prstGeom>
        </p:spPr>
      </p:pic>
      <p:sp>
        <p:nvSpPr>
          <p:cNvPr id="16" name="Text"/>
          <p:cNvSpPr txBox="1"/>
          <p:nvPr/>
        </p:nvSpPr>
        <p:spPr>
          <a:xfrm>
            <a:off x="9372600" y="1691640"/>
            <a:ext cx="2194560" cy="548640"/>
          </a:xfrm>
          <a:prstGeom prst="rect">
            <a:avLst/>
          </a:prstGeom>
          <a:noFill/>
          <a:ln/>
        </p:spPr>
        <p:txBody>
          <a:bodyPr wrap="square" lIns="0" tIns="0" rIns="0" bIns="0" rtlCol="0" anchor="ctr"/>
          <a:lstStyle/>
          <a:p>
            <a:pPr marL="0" indent="0">
              <a:spcAft>
                <a:spcPts val="800"/>
              </a:spcAft>
              <a:buNone/>
            </a:pPr>
            <a:r>
              <a:rPr lang="en-US" sz="1600" b="1" dirty="0">
                <a:solidFill>
                  <a:schemeClr val="tx2"/>
                </a:solidFill>
              </a:rPr>
              <a:t>Lärande och skolstart</a:t>
            </a:r>
            <a:endParaRPr lang="en-US" sz="1600" dirty="0"/>
          </a:p>
        </p:txBody>
      </p:sp>
      <p:sp>
        <p:nvSpPr>
          <p:cNvPr id="17" name="Text"/>
          <p:cNvSpPr txBox="1"/>
          <p:nvPr/>
        </p:nvSpPr>
        <p:spPr>
          <a:xfrm>
            <a:off x="9372600" y="2286000"/>
            <a:ext cx="2194560" cy="1005840"/>
          </a:xfrm>
          <a:prstGeom prst="rect">
            <a:avLst/>
          </a:prstGeom>
          <a:noFill/>
          <a:ln/>
        </p:spPr>
        <p:txBody>
          <a:bodyPr wrap="square" lIns="0" tIns="0" rIns="0" bIns="0" rtlCol="0" anchor="t"/>
          <a:lstStyle/>
          <a:p>
            <a:pPr marL="0" indent="0">
              <a:spcAft>
                <a:spcPts val="800"/>
              </a:spcAft>
              <a:buNone/>
            </a:pPr>
            <a:r>
              <a:rPr lang="en-US" sz="1400" dirty="0">
                <a:solidFill>
                  <a:schemeClr val="tx1"/>
                </a:solidFill>
              </a:rPr>
              <a:t>Kopplat till uppmärksamhet, språk och tidig matematik.</a:t>
            </a:r>
            <a:endParaRPr lang="en-US" sz="1400" dirty="0"/>
          </a:p>
        </p:txBody>
      </p:sp>
      <p:sp>
        <p:nvSpPr>
          <p:cNvPr id="18" name="Ikoncirkel"/>
          <p:cNvSpPr/>
          <p:nvPr/>
        </p:nvSpPr>
        <p:spPr>
          <a:xfrm>
            <a:off x="5669280" y="3474720"/>
            <a:ext cx="548640" cy="548640"/>
          </a:xfrm>
          <a:prstGeom prst="ellipse">
            <a:avLst/>
          </a:prstGeom>
          <a:solidFill>
            <a:schemeClr val="accent1"/>
          </a:solidFill>
          <a:ln/>
        </p:spPr>
        <p:txBody>
          <a:bodyPr/>
          <a:lstStyle/>
          <a:p>
            <a:endParaRPr lang="sv-SE"/>
          </a:p>
        </p:txBody>
      </p:sp>
      <p:pic>
        <p:nvPicPr>
          <p:cNvPr id="19" name="Ikon FaUsers" descr="preencoded.png"/>
          <p:cNvPicPr>
            <a:picLocks noChangeAspect="1"/>
          </p:cNvPicPr>
          <p:nvPr/>
        </p:nvPicPr>
        <p:blipFill>
          <a:blip r:embed="rId5"/>
          <a:stretch>
            <a:fillRect/>
          </a:stretch>
        </p:blipFill>
        <p:spPr>
          <a:xfrm>
            <a:off x="5806440" y="3611880"/>
            <a:ext cx="274320" cy="274320"/>
          </a:xfrm>
          <a:prstGeom prst="rect">
            <a:avLst/>
          </a:prstGeom>
        </p:spPr>
      </p:pic>
      <p:sp>
        <p:nvSpPr>
          <p:cNvPr id="20" name="Text"/>
          <p:cNvSpPr txBox="1"/>
          <p:nvPr/>
        </p:nvSpPr>
        <p:spPr>
          <a:xfrm>
            <a:off x="6355080" y="3474720"/>
            <a:ext cx="2194560" cy="548640"/>
          </a:xfrm>
          <a:prstGeom prst="rect">
            <a:avLst/>
          </a:prstGeom>
          <a:noFill/>
          <a:ln/>
        </p:spPr>
        <p:txBody>
          <a:bodyPr wrap="square" lIns="0" tIns="0" rIns="0" bIns="0" rtlCol="0" anchor="ctr"/>
          <a:lstStyle/>
          <a:p>
            <a:pPr marL="0" indent="0">
              <a:spcAft>
                <a:spcPts val="800"/>
              </a:spcAft>
              <a:buNone/>
            </a:pPr>
            <a:r>
              <a:rPr lang="en-US" sz="1600" b="1" dirty="0">
                <a:solidFill>
                  <a:schemeClr val="tx2"/>
                </a:solidFill>
              </a:rPr>
              <a:t>Lek och självkänsla</a:t>
            </a:r>
            <a:endParaRPr lang="en-US" sz="1600" dirty="0"/>
          </a:p>
        </p:txBody>
      </p:sp>
      <p:sp>
        <p:nvSpPr>
          <p:cNvPr id="21" name="Text"/>
          <p:cNvSpPr txBox="1"/>
          <p:nvPr/>
        </p:nvSpPr>
        <p:spPr>
          <a:xfrm>
            <a:off x="6355080" y="4069080"/>
            <a:ext cx="2194560" cy="1005840"/>
          </a:xfrm>
          <a:prstGeom prst="rect">
            <a:avLst/>
          </a:prstGeom>
          <a:noFill/>
          <a:ln/>
        </p:spPr>
        <p:txBody>
          <a:bodyPr wrap="square" lIns="0" tIns="0" rIns="0" bIns="0" rtlCol="0" anchor="t"/>
          <a:lstStyle/>
          <a:p>
            <a:pPr marL="0" indent="0">
              <a:spcAft>
                <a:spcPts val="800"/>
              </a:spcAft>
              <a:buNone/>
            </a:pPr>
            <a:r>
              <a:rPr lang="en-US" sz="1400" dirty="0">
                <a:solidFill>
                  <a:schemeClr val="tx1"/>
                </a:solidFill>
              </a:rPr>
              <a:t>Lättare att vara med i leken och i gruppen.</a:t>
            </a:r>
            <a:endParaRPr lang="en-US" sz="1400" dirty="0"/>
          </a:p>
        </p:txBody>
      </p:sp>
      <p:sp>
        <p:nvSpPr>
          <p:cNvPr id="22" name="Ikoncirkel"/>
          <p:cNvSpPr/>
          <p:nvPr/>
        </p:nvSpPr>
        <p:spPr>
          <a:xfrm>
            <a:off x="8686800" y="3474720"/>
            <a:ext cx="548640" cy="548640"/>
          </a:xfrm>
          <a:prstGeom prst="ellipse">
            <a:avLst/>
          </a:prstGeom>
          <a:solidFill>
            <a:schemeClr val="accent1"/>
          </a:solidFill>
          <a:ln/>
        </p:spPr>
        <p:txBody>
          <a:bodyPr/>
          <a:lstStyle/>
          <a:p>
            <a:endParaRPr lang="sv-SE"/>
          </a:p>
        </p:txBody>
      </p:sp>
      <p:pic>
        <p:nvPicPr>
          <p:cNvPr id="23" name="Ikon FaHeartbeat" descr="preencoded.png"/>
          <p:cNvPicPr>
            <a:picLocks noChangeAspect="1"/>
          </p:cNvPicPr>
          <p:nvPr/>
        </p:nvPicPr>
        <p:blipFill>
          <a:blip r:embed="rId6"/>
          <a:stretch>
            <a:fillRect/>
          </a:stretch>
        </p:blipFill>
        <p:spPr>
          <a:xfrm>
            <a:off x="8823960" y="3611880"/>
            <a:ext cx="274320" cy="274320"/>
          </a:xfrm>
          <a:prstGeom prst="rect">
            <a:avLst/>
          </a:prstGeom>
        </p:spPr>
      </p:pic>
      <p:sp>
        <p:nvSpPr>
          <p:cNvPr id="24" name="Text"/>
          <p:cNvSpPr txBox="1"/>
          <p:nvPr/>
        </p:nvSpPr>
        <p:spPr>
          <a:xfrm>
            <a:off x="9372600" y="3474720"/>
            <a:ext cx="2194560" cy="548640"/>
          </a:xfrm>
          <a:prstGeom prst="rect">
            <a:avLst/>
          </a:prstGeom>
          <a:noFill/>
          <a:ln/>
        </p:spPr>
        <p:txBody>
          <a:bodyPr wrap="square" lIns="0" tIns="0" rIns="0" bIns="0" rtlCol="0" anchor="ctr"/>
          <a:lstStyle/>
          <a:p>
            <a:pPr marL="0" indent="0">
              <a:spcAft>
                <a:spcPts val="800"/>
              </a:spcAft>
              <a:buNone/>
            </a:pPr>
            <a:r>
              <a:rPr lang="en-US" sz="1600" b="1" dirty="0">
                <a:solidFill>
                  <a:schemeClr val="tx2"/>
                </a:solidFill>
              </a:rPr>
              <a:t>Hälsa på lång sikt</a:t>
            </a:r>
            <a:endParaRPr lang="en-US" sz="1600" dirty="0"/>
          </a:p>
        </p:txBody>
      </p:sp>
      <p:sp>
        <p:nvSpPr>
          <p:cNvPr id="25" name="Text"/>
          <p:cNvSpPr txBox="1"/>
          <p:nvPr/>
        </p:nvSpPr>
        <p:spPr>
          <a:xfrm>
            <a:off x="9372600" y="4069080"/>
            <a:ext cx="2194560" cy="1005840"/>
          </a:xfrm>
          <a:prstGeom prst="rect">
            <a:avLst/>
          </a:prstGeom>
          <a:noFill/>
          <a:ln/>
        </p:spPr>
        <p:txBody>
          <a:bodyPr wrap="square" lIns="0" tIns="0" rIns="0" bIns="0" rtlCol="0" anchor="t"/>
          <a:lstStyle/>
          <a:p>
            <a:pPr marL="0" indent="0">
              <a:spcAft>
                <a:spcPts val="800"/>
              </a:spcAft>
              <a:buNone/>
            </a:pPr>
            <a:r>
              <a:rPr lang="en-US" sz="1400" dirty="0">
                <a:solidFill>
                  <a:schemeClr val="tx1"/>
                </a:solidFill>
              </a:rPr>
              <a:t>Mer aktiva genom uppväxten – skydd mot fetma och ohälsa.</a:t>
            </a:r>
            <a:endParaRPr lang="en-US" sz="1400" dirty="0"/>
          </a:p>
        </p:txBody>
      </p:sp>
      <p:sp>
        <p:nvSpPr>
          <p:cNvPr id="26" name="För kommunen"/>
          <p:cNvSpPr/>
          <p:nvPr/>
        </p:nvSpPr>
        <p:spPr>
          <a:xfrm>
            <a:off x="548640" y="5440680"/>
            <a:ext cx="11091672" cy="713232"/>
          </a:xfrm>
          <a:prstGeom prst="roundRect">
            <a:avLst>
              <a:gd name="adj" fmla="val 10256"/>
            </a:avLst>
          </a:prstGeom>
          <a:solidFill>
            <a:schemeClr val="accent2">
              <a:alpha val="13000"/>
            </a:schemeClr>
          </a:solidFill>
          <a:ln/>
        </p:spPr>
        <p:txBody>
          <a:bodyPr/>
          <a:lstStyle/>
          <a:p>
            <a:endParaRPr lang="sv-SE"/>
          </a:p>
        </p:txBody>
      </p:sp>
      <p:pic>
        <p:nvPicPr>
          <p:cNvPr id="27" name="Kommunikon" descr="preencoded.png"/>
          <p:cNvPicPr>
            <a:picLocks noChangeAspect="1"/>
          </p:cNvPicPr>
          <p:nvPr/>
        </p:nvPicPr>
        <p:blipFill>
          <a:blip r:embed="rId7"/>
          <a:stretch>
            <a:fillRect/>
          </a:stretch>
        </p:blipFill>
        <p:spPr>
          <a:xfrm>
            <a:off x="749808" y="5632704"/>
            <a:ext cx="329184" cy="329184"/>
          </a:xfrm>
          <a:prstGeom prst="rect">
            <a:avLst/>
          </a:prstGeom>
        </p:spPr>
      </p:pic>
      <p:sp>
        <p:nvSpPr>
          <p:cNvPr id="28" name="För kommunen text"/>
          <p:cNvSpPr txBox="1"/>
          <p:nvPr/>
        </p:nvSpPr>
        <p:spPr>
          <a:xfrm>
            <a:off x="1234440" y="5440680"/>
            <a:ext cx="10222992" cy="713232"/>
          </a:xfrm>
          <a:prstGeom prst="rect">
            <a:avLst/>
          </a:prstGeom>
          <a:noFill/>
          <a:ln/>
        </p:spPr>
        <p:txBody>
          <a:bodyPr wrap="square" lIns="0" tIns="0" rIns="0" bIns="0" rtlCol="0" anchor="ctr"/>
          <a:lstStyle/>
          <a:p>
            <a:pPr marL="0" indent="0">
              <a:buNone/>
            </a:pPr>
            <a:r>
              <a:rPr lang="en-US" sz="1500" b="1" dirty="0">
                <a:solidFill>
                  <a:schemeClr val="accent2"/>
                </a:solidFill>
              </a:rPr>
              <a:t>För kommunen  </a:t>
            </a:r>
            <a:r>
              <a:rPr lang="en-US" sz="1500" dirty="0">
                <a:solidFill>
                  <a:schemeClr val="tx1"/>
                </a:solidFill>
              </a:rPr>
              <a:t>Motorik tränas i varierad lek i varierade miljöer. En platt asfaltsyta ger platta rörelser.</a:t>
            </a:r>
            <a:endParaRPr lang="en-US" sz="1500" dirty="0"/>
          </a:p>
        </p:txBody>
      </p:sp>
      <p:sp>
        <p:nvSpPr>
          <p:cNvPr id="29" name="Källa"/>
          <p:cNvSpPr txBox="1"/>
          <p:nvPr/>
        </p:nvSpPr>
        <p:spPr>
          <a:xfrm>
            <a:off x="548640" y="6336792"/>
            <a:ext cx="10424160" cy="292608"/>
          </a:xfrm>
          <a:prstGeom prst="rect">
            <a:avLst/>
          </a:prstGeom>
          <a:noFill/>
          <a:ln/>
        </p:spPr>
        <p:txBody>
          <a:bodyPr wrap="square" lIns="0" tIns="0" rIns="0" bIns="0" rtlCol="0" anchor="t"/>
          <a:lstStyle/>
          <a:p>
            <a:pPr marL="0" indent="0">
              <a:buNone/>
            </a:pPr>
            <a:r>
              <a:rPr lang="en-US" sz="1000" i="1" dirty="0">
                <a:solidFill>
                  <a:schemeClr val="accent5"/>
                </a:solidFill>
              </a:rPr>
              <a:t>Robinson m.fl., Motor competence and its effect on positive developmental trajectories of health. Sports Med 2015.</a:t>
            </a:r>
            <a:endParaRPr lang="en-US" sz="1000" dirty="0"/>
          </a:p>
        </p:txBody>
      </p:sp>
      <p:sp>
        <p:nvSpPr>
          <p:cNvPr id="4" name="Slide Number Placeholder 0"/>
          <p:cNvSpPr>
            <a:spLocks noGrp="1"/>
          </p:cNvSpPr>
          <p:nvPr>
            <p:ph type="sldNum" sz="quarter" idx="4294967295"/>
          </p:nvPr>
        </p:nvSpPr>
        <p:spPr>
          <a:xfrm>
            <a:off x="11155680" y="6355080"/>
            <a:ext cx="502920" cy="274320"/>
          </a:xfrm>
          <a:prstGeom prst="rect">
            <a:avLst/>
          </a:prstGeom>
          <a:extLst>
            <a:ext uri="{C572A759-6A51-4108-AA02-DFA0A04FC94B}">
              <ma14:wrappingTextBoxFlag xmlns:ma14="http://schemas.microsoft.com/office/mac/drawingml/2011/main" xmlns="" val="0"/>
            </a:ext>
          </a:extLst>
        </p:spPr>
        <p:txBody>
          <a:bodyPr/>
          <a:lstStyle>
            <a:lvl1pPr>
              <a:defRPr sz="1000">
                <a:solidFill>
                  <a:schemeClr val="accent5"/>
                </a:solidFill>
              </a:defRPr>
            </a:lvl1pPr>
          </a:lstStyle>
          <a:p>
            <a:pPr algn="r"/>
            <a:fld id="{F7021451-1387-4CA6-816F-3879F97B5CBC}" type="slidenum">
              <a:rPr lang="en-US" b="0"/>
              <a:t>6</a:t>
            </a:fld>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Kicker"/>
          <p:cNvSpPr>
            <a:spLocks noGrp="1"/>
          </p:cNvSpPr>
          <p:nvPr>
            <p:ph type="body" idx="100" hasCustomPrompt="1"/>
          </p:nvPr>
        </p:nvSpPr>
        <p:spPr>
          <a:xfrm>
            <a:off x="548640" y="292608"/>
            <a:ext cx="9144000" cy="274320"/>
          </a:xfrm>
          <a:prstGeom prst="rect">
            <a:avLst/>
          </a:prstGeom>
          <a:noFill/>
          <a:ln/>
        </p:spPr>
        <p:txBody>
          <a:bodyPr wrap="square" lIns="0" tIns="0" rIns="0" bIns="0" rtlCol="0" anchor="t"/>
          <a:lstStyle/>
          <a:p>
            <a:pPr marL="0" indent="0" algn="l">
              <a:buNone/>
            </a:pPr>
            <a:r>
              <a:rPr lang="en-US" sz="1100" b="1" kern="0" spc="150" dirty="0">
                <a:solidFill>
                  <a:schemeClr val="accent2"/>
                </a:solidFill>
              </a:rPr>
              <a:t>01 · VARFÖR SPELAR DET ROLL?</a:t>
            </a:r>
          </a:p>
        </p:txBody>
      </p:sp>
      <p:sp>
        <p:nvSpPr>
          <p:cNvPr id="3" name="Title 1"/>
          <p:cNvSpPr>
            <a:spLocks noGrp="1"/>
          </p:cNvSpPr>
          <p:nvPr>
            <p:ph type="title" idx="101" hasCustomPrompt="1"/>
          </p:nvPr>
        </p:nvSpPr>
        <p:spPr>
          <a:xfrm>
            <a:off x="548640" y="585216"/>
            <a:ext cx="11064240" cy="868680"/>
          </a:xfrm>
          <a:prstGeom prst="rect">
            <a:avLst/>
          </a:prstGeom>
          <a:noFill/>
          <a:ln/>
        </p:spPr>
        <p:txBody>
          <a:bodyPr wrap="square" lIns="0" tIns="0" rIns="0" bIns="0" rtlCol="0" anchor="t"/>
          <a:lstStyle/>
          <a:p>
            <a:pPr marL="0" indent="0" algn="l">
              <a:buNone/>
            </a:pPr>
            <a:r>
              <a:rPr lang="sv-SE" sz="2600" b="1" dirty="0">
                <a:solidFill>
                  <a:schemeClr val="tx2"/>
                </a:solidFill>
              </a:rPr>
              <a:t>Mer fysisk aktivitet ger minskad risk för förtida död</a:t>
            </a:r>
          </a:p>
        </p:txBody>
      </p:sp>
      <p:sp>
        <p:nvSpPr>
          <p:cNvPr id="4" name="Figurkort"/>
          <p:cNvSpPr/>
          <p:nvPr/>
        </p:nvSpPr>
        <p:spPr>
          <a:xfrm>
            <a:off x="548640" y="1645920"/>
            <a:ext cx="5486400" cy="3611880"/>
          </a:xfrm>
          <a:prstGeom prst="roundRect">
            <a:avLst>
              <a:gd name="adj" fmla="val 1519"/>
            </a:avLst>
          </a:prstGeom>
          <a:solidFill>
            <a:schemeClr val="bg2"/>
          </a:solidFill>
          <a:ln/>
        </p:spPr>
        <p:txBody>
          <a:bodyPr/>
          <a:lstStyle/>
          <a:p>
            <a:endParaRPr lang="sv-SE"/>
          </a:p>
        </p:txBody>
      </p:sp>
      <p:pic>
        <p:nvPicPr>
          <p:cNvPr id="7" name="Picture 6"/>
          <p:cNvPicPr>
            <a:picLocks noChangeAspect="1"/>
          </p:cNvPicPr>
          <p:nvPr/>
        </p:nvPicPr>
        <p:blipFill>
          <a:blip r:embed="rId2"/>
          <a:stretch>
            <a:fillRect/>
          </a:stretch>
        </p:blipFill>
        <p:spPr>
          <a:xfrm>
            <a:off x="1359760" y="1783080"/>
            <a:ext cx="3864160" cy="2834640"/>
          </a:xfrm>
          <a:prstGeom prst="rect">
            <a:avLst/>
          </a:prstGeom>
        </p:spPr>
      </p:pic>
      <p:cxnSp>
        <p:nvCxnSpPr>
          <p:cNvPr id="5" name="Markering"/>
          <p:cNvCxnSpPr/>
          <p:nvPr/>
        </p:nvCxnSpPr>
        <p:spPr>
          <a:xfrm flipV="1">
            <a:off x="2938888" y="2695919"/>
            <a:ext cx="0" cy="1645537"/>
          </a:xfrm>
          <a:prstGeom prst="line">
            <a:avLst/>
          </a:prstGeom>
          <a:ln w="28575">
            <a:solidFill>
              <a:schemeClr val="accent2"/>
            </a:solidFill>
          </a:ln>
        </p:spPr>
      </p:cxnSp>
      <p:sp>
        <p:nvSpPr>
          <p:cNvPr id="8" name="Figurtext"/>
          <p:cNvSpPr txBox="1"/>
          <p:nvPr/>
        </p:nvSpPr>
        <p:spPr>
          <a:xfrm>
            <a:off x="685800" y="4709160"/>
            <a:ext cx="5212080" cy="502920"/>
          </a:xfrm>
          <a:prstGeom prst="rect">
            <a:avLst/>
          </a:prstGeom>
          <a:noFill/>
          <a:ln/>
        </p:spPr>
        <p:txBody>
          <a:bodyPr wrap="square" lIns="0" tIns="0" rIns="0" bIns="0" rtlCol="0" anchor="ctr"/>
          <a:lstStyle/>
          <a:p>
            <a:pPr marL="0" indent="0">
              <a:buNone/>
            </a:pPr>
            <a:r>
              <a:rPr lang="sv-SE" sz="1200" dirty="0">
                <a:solidFill>
                  <a:schemeClr val="accent5"/>
                </a:solidFill>
              </a:rPr>
              <a:t>Dödlighetsrisk (hazard ratio) efter minuter måttlig till intensiv aktivitet per dag, jämfört med 0 minuter</a:t>
            </a:r>
          </a:p>
        </p:txBody>
      </p:sp>
      <p:sp>
        <p:nvSpPr>
          <p:cNvPr id="9" name="Stat 1"/>
          <p:cNvSpPr txBox="1"/>
          <p:nvPr/>
        </p:nvSpPr>
        <p:spPr>
          <a:xfrm>
            <a:off x="6492240" y="1691640"/>
            <a:ext cx="5120640" cy="685800"/>
          </a:xfrm>
          <a:prstGeom prst="rect">
            <a:avLst/>
          </a:prstGeom>
          <a:noFill/>
          <a:ln/>
        </p:spPr>
        <p:txBody>
          <a:bodyPr wrap="square" lIns="0" tIns="0" rIns="0" bIns="0" rtlCol="0" anchor="b"/>
          <a:lstStyle/>
          <a:p>
            <a:pPr marL="0" indent="0">
              <a:buNone/>
            </a:pPr>
            <a:r>
              <a:rPr lang="sv-SE" sz="3800" b="1" dirty="0">
                <a:solidFill>
                  <a:schemeClr val="accent2"/>
                </a:solidFill>
              </a:rPr>
              <a:t>≈ 22 min/dag</a:t>
            </a:r>
          </a:p>
        </p:txBody>
      </p:sp>
      <p:sp>
        <p:nvSpPr>
          <p:cNvPr id="10" name="Stattext 1"/>
          <p:cNvSpPr txBox="1"/>
          <p:nvPr/>
        </p:nvSpPr>
        <p:spPr>
          <a:xfrm>
            <a:off x="6492240" y="2423160"/>
            <a:ext cx="5120640" cy="777240"/>
          </a:xfrm>
          <a:prstGeom prst="rect">
            <a:avLst/>
          </a:prstGeom>
          <a:noFill/>
          <a:ln/>
        </p:spPr>
        <p:txBody>
          <a:bodyPr wrap="square" lIns="0" tIns="0" rIns="0" bIns="0" rtlCol="0" anchor="t"/>
          <a:lstStyle/>
          <a:p>
            <a:pPr marL="0" indent="0">
              <a:buNone/>
            </a:pPr>
            <a:r>
              <a:rPr lang="sv-SE" sz="1500" dirty="0">
                <a:solidFill>
                  <a:schemeClr val="tx1"/>
                </a:solidFill>
              </a:rPr>
              <a:t>måttlig till intensiv aktivitet – där är risken för förtida död som lägst i modellen.</a:t>
            </a:r>
          </a:p>
        </p:txBody>
      </p:sp>
      <p:sp>
        <p:nvSpPr>
          <p:cNvPr id="11" name="Stat 2"/>
          <p:cNvSpPr txBox="1"/>
          <p:nvPr/>
        </p:nvSpPr>
        <p:spPr>
          <a:xfrm>
            <a:off x="6492240" y="3337560"/>
            <a:ext cx="5120640" cy="685800"/>
          </a:xfrm>
          <a:prstGeom prst="rect">
            <a:avLst/>
          </a:prstGeom>
          <a:noFill/>
          <a:ln/>
        </p:spPr>
        <p:txBody>
          <a:bodyPr wrap="square" lIns="0" tIns="0" rIns="0" bIns="0" rtlCol="0" anchor="b"/>
          <a:lstStyle/>
          <a:p>
            <a:pPr marL="0" indent="0">
              <a:buNone/>
            </a:pPr>
            <a:r>
              <a:rPr lang="sv-SE" sz="3800" b="1" dirty="0">
                <a:solidFill>
                  <a:schemeClr val="accent1"/>
                </a:solidFill>
              </a:rPr>
              <a:t>&gt; 50 % lägre</a:t>
            </a:r>
          </a:p>
        </p:txBody>
      </p:sp>
      <p:sp>
        <p:nvSpPr>
          <p:cNvPr id="12" name="Stattext 2"/>
          <p:cNvSpPr txBox="1"/>
          <p:nvPr/>
        </p:nvSpPr>
        <p:spPr>
          <a:xfrm>
            <a:off x="6492240" y="4069080"/>
            <a:ext cx="5120640" cy="777240"/>
          </a:xfrm>
          <a:prstGeom prst="rect">
            <a:avLst/>
          </a:prstGeom>
          <a:noFill/>
          <a:ln/>
        </p:spPr>
        <p:txBody>
          <a:bodyPr wrap="square" lIns="0" tIns="0" rIns="0" bIns="0" rtlCol="0" anchor="t"/>
          <a:lstStyle/>
          <a:p>
            <a:pPr marL="0" indent="0">
              <a:buNone/>
            </a:pPr>
            <a:r>
              <a:rPr lang="sv-SE" sz="1500" dirty="0">
                <a:solidFill>
                  <a:schemeClr val="tx1"/>
                </a:solidFill>
              </a:rPr>
              <a:t>dödlighet än hos dem som inte rör sig alls. Kurvan faller brantast de första 15 minuterna.</a:t>
            </a:r>
          </a:p>
        </p:txBody>
      </p:sp>
      <p:sp>
        <p:nvSpPr>
          <p:cNvPr id="25" name="Slide Number Placeholder 0"/>
          <p:cNvSpPr>
            <a:spLocks noGrp="1"/>
          </p:cNvSpPr>
          <p:nvPr>
            <p:ph type="sldNum" sz="quarter" idx="4294967295"/>
          </p:nvPr>
        </p:nvSpPr>
        <p:spPr>
          <a:xfrm>
            <a:off x="11155680" y="6355080"/>
            <a:ext cx="502920" cy="274320"/>
          </a:xfrm>
          <a:prstGeom prst="rect">
            <a:avLst/>
          </a:prstGeom>
        </p:spPr>
        <p:txBody>
          <a:bodyPr/>
          <a:lstStyle>
            <a:lvl1pPr>
              <a:defRPr sz="1000">
                <a:solidFill>
                  <a:schemeClr val="accent5"/>
                </a:solidFill>
              </a:defRPr>
            </a:lvl1pPr>
          </a:lstStyle>
          <a:p>
            <a:pPr algn="r"/>
            <a:fld id="{F7021451-1387-4CA6-816F-3879F97B5CBC}" type="slidenum">
              <a:rPr lang="en-US" b="0"/>
              <a:t>7</a:t>
            </a:fld>
            <a:endParaRPr lang="en-US"/>
          </a:p>
        </p:txBody>
      </p:sp>
      <p:sp>
        <p:nvSpPr>
          <p:cNvPr id="20" name="För kommunen"/>
          <p:cNvSpPr/>
          <p:nvPr/>
        </p:nvSpPr>
        <p:spPr>
          <a:xfrm>
            <a:off x="548640" y="5440680"/>
            <a:ext cx="11091672" cy="713232"/>
          </a:xfrm>
          <a:prstGeom prst="roundRect">
            <a:avLst>
              <a:gd name="adj" fmla="val 10256"/>
            </a:avLst>
          </a:prstGeom>
          <a:solidFill>
            <a:schemeClr val="accent2">
              <a:alpha val="13000"/>
            </a:schemeClr>
          </a:solidFill>
          <a:ln/>
        </p:spPr>
        <p:txBody>
          <a:bodyPr/>
          <a:lstStyle/>
          <a:p>
            <a:endParaRPr lang="sv-SE"/>
          </a:p>
        </p:txBody>
      </p:sp>
      <p:sp>
        <p:nvSpPr>
          <p:cNvPr id="21" name="För kommunen text"/>
          <p:cNvSpPr txBox="1"/>
          <p:nvPr/>
        </p:nvSpPr>
        <p:spPr>
          <a:xfrm>
            <a:off x="1234440" y="5440680"/>
            <a:ext cx="10222992" cy="713232"/>
          </a:xfrm>
          <a:prstGeom prst="rect">
            <a:avLst/>
          </a:prstGeom>
          <a:noFill/>
          <a:ln/>
        </p:spPr>
        <p:txBody>
          <a:bodyPr wrap="square" lIns="0" tIns="0" rIns="0" bIns="0" rtlCol="0" anchor="ctr"/>
          <a:lstStyle/>
          <a:p>
            <a:pPr marL="0" indent="0">
              <a:buNone/>
            </a:pPr>
            <a:r>
              <a:rPr lang="sv-SE" sz="1500" b="1" dirty="0">
                <a:solidFill>
                  <a:schemeClr val="accent2"/>
                </a:solidFill>
              </a:rPr>
              <a:t>För kommunen  </a:t>
            </a:r>
            <a:r>
              <a:rPr lang="sv-SE" sz="1500" dirty="0">
                <a:solidFill>
                  <a:schemeClr val="tx1"/>
                </a:solidFill>
              </a:rPr>
              <a:t>Varje extra minut rörelse räknas. Miljöer som gör vardagsrörelse enkel når dem som rör sig minst.</a:t>
            </a:r>
          </a:p>
        </p:txBody>
      </p:sp>
      <p:sp>
        <p:nvSpPr>
          <p:cNvPr id="22" name="Källa"/>
          <p:cNvSpPr txBox="1"/>
          <p:nvPr/>
        </p:nvSpPr>
        <p:spPr>
          <a:xfrm>
            <a:off x="548640" y="6336792"/>
            <a:ext cx="10424160" cy="292608"/>
          </a:xfrm>
          <a:prstGeom prst="rect">
            <a:avLst/>
          </a:prstGeom>
          <a:noFill/>
          <a:ln/>
        </p:spPr>
        <p:txBody>
          <a:bodyPr wrap="square" lIns="0" tIns="0" rIns="0" bIns="0" rtlCol="0" anchor="t"/>
          <a:lstStyle/>
          <a:p>
            <a:pPr marL="0" indent="0">
              <a:buNone/>
            </a:pPr>
            <a:r>
              <a:rPr lang="sv-SE" sz="1000" i="1" dirty="0">
                <a:solidFill>
                  <a:schemeClr val="accent5"/>
                </a:solidFill>
              </a:rPr>
              <a:t>Ekelund m.fl., Dose-response associations between accelerometry measured physical activity and sedentary time and all cause mortality. Br J Sports Med 2020;54:1499–1506.</a:t>
            </a:r>
          </a:p>
        </p:txBody>
      </p:sp>
      <p:pic>
        <p:nvPicPr>
          <p:cNvPr id="26" name="Copied Picture 26" descr="preencoded.png"/>
          <p:cNvPicPr>
            <a:picLocks noChangeAspect="1"/>
          </p:cNvPicPr>
          <p:nvPr/>
        </p:nvPicPr>
        <p:blipFill>
          <a:blip r:embed="rId3"/>
          <a:stretch>
            <a:fillRect/>
          </a:stretch>
        </p:blipFill>
        <p:spPr>
          <a:xfrm>
            <a:off x="749808" y="5632704"/>
            <a:ext cx="329184" cy="329184"/>
          </a:xfrm>
          <a:prstGeom prst="rect">
            <a:avLst/>
          </a:prstGeom>
        </p:spPr>
      </p:pic>
    </p:spTree>
    <p:extLst>
      <p:ext uri="{BB962C8B-B14F-4D97-AF65-F5344CB8AC3E}">
        <p14:creationId xmlns:p14="http://schemas.microsoft.com/office/powerpoint/2010/main" val="28271245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a:spLocks noGrp="1"/>
          </p:cNvSpPr>
          <p:nvPr>
            <p:ph type="body" idx="100" hasCustomPrompt="1"/>
          </p:nvPr>
        </p:nvSpPr>
        <p:spPr>
          <a:xfrm>
            <a:off x="548640" y="292608"/>
            <a:ext cx="9144000" cy="274320"/>
          </a:xfrm>
          <a:prstGeom prst="rect">
            <a:avLst/>
          </a:prstGeom>
          <a:noFill/>
          <a:ln/>
        </p:spPr>
        <p:txBody>
          <a:bodyPr wrap="square" lIns="0" tIns="0" rIns="0" bIns="0" rtlCol="0" anchor="t"/>
          <a:lstStyle/>
          <a:p>
            <a:pPr marL="0" indent="0" algn="l">
              <a:buNone/>
            </a:pPr>
            <a:r>
              <a:rPr lang="en-US" sz="1100" b="1" kern="0" spc="150" dirty="0">
                <a:solidFill>
                  <a:schemeClr val="accent2"/>
                </a:solidFill>
              </a:rPr>
              <a:t>01 · VARFÖR SPELAR DET ROLL?</a:t>
            </a:r>
            <a:endParaRPr lang="en-US" sz="1100" dirty="0"/>
          </a:p>
        </p:txBody>
      </p:sp>
      <p:sp>
        <p:nvSpPr>
          <p:cNvPr id="3" name="Text 0"/>
          <p:cNvSpPr>
            <a:spLocks noGrp="1"/>
          </p:cNvSpPr>
          <p:nvPr>
            <p:ph type="title" idx="101" hasCustomPrompt="1"/>
          </p:nvPr>
        </p:nvSpPr>
        <p:spPr>
          <a:xfrm>
            <a:off x="548640" y="585216"/>
            <a:ext cx="11064240" cy="868680"/>
          </a:xfrm>
          <a:prstGeom prst="rect">
            <a:avLst/>
          </a:prstGeom>
          <a:noFill/>
          <a:ln/>
        </p:spPr>
        <p:txBody>
          <a:bodyPr wrap="square" lIns="0" tIns="0" rIns="0" bIns="0" rtlCol="0" anchor="t"/>
          <a:lstStyle/>
          <a:p>
            <a:pPr marL="0" indent="0" algn="l">
              <a:buNone/>
            </a:pPr>
            <a:r>
              <a:rPr lang="en-US" sz="2600" b="1" dirty="0">
                <a:solidFill>
                  <a:schemeClr val="tx2"/>
                </a:solidFill>
              </a:rPr>
              <a:t>Små förändringar ger stor effekt på folkhälsan</a:t>
            </a:r>
            <a:endParaRPr lang="en-US" sz="2600" dirty="0"/>
          </a:p>
        </p:txBody>
      </p:sp>
      <p:sp>
        <p:nvSpPr>
          <p:cNvPr id="5" name="Figurkort"/>
          <p:cNvSpPr/>
          <p:nvPr/>
        </p:nvSpPr>
        <p:spPr>
          <a:xfrm>
            <a:off x="548640" y="1645920"/>
            <a:ext cx="5486400" cy="3611880"/>
          </a:xfrm>
          <a:prstGeom prst="roundRect">
            <a:avLst>
              <a:gd name="adj" fmla="val 1519"/>
            </a:avLst>
          </a:prstGeom>
          <a:solidFill>
            <a:schemeClr val="bg2"/>
          </a:solidFill>
          <a:ln/>
        </p:spPr>
        <p:txBody>
          <a:bodyPr/>
          <a:lstStyle/>
          <a:p>
            <a:endParaRPr lang="sv-SE"/>
          </a:p>
        </p:txBody>
      </p:sp>
      <p:pic>
        <p:nvPicPr>
          <p:cNvPr id="6" name="Figur s13_9" descr="/home/claude/work/use/s13_9.jpg"/>
          <p:cNvPicPr>
            <a:picLocks noChangeAspect="1"/>
          </p:cNvPicPr>
          <p:nvPr/>
        </p:nvPicPr>
        <p:blipFill>
          <a:blip r:embed="rId3"/>
          <a:stretch>
            <a:fillRect/>
          </a:stretch>
        </p:blipFill>
        <p:spPr>
          <a:xfrm>
            <a:off x="1167818" y="1783080"/>
            <a:ext cx="4248045" cy="2834640"/>
          </a:xfrm>
          <a:prstGeom prst="rect">
            <a:avLst/>
          </a:prstGeom>
        </p:spPr>
      </p:pic>
      <p:sp>
        <p:nvSpPr>
          <p:cNvPr id="7" name="Figurtext"/>
          <p:cNvSpPr txBox="1"/>
          <p:nvPr/>
        </p:nvSpPr>
        <p:spPr>
          <a:xfrm>
            <a:off x="685800" y="4681728"/>
            <a:ext cx="5212080" cy="502920"/>
          </a:xfrm>
          <a:prstGeom prst="rect">
            <a:avLst/>
          </a:prstGeom>
          <a:noFill/>
          <a:ln/>
        </p:spPr>
        <p:txBody>
          <a:bodyPr wrap="square" lIns="0" tIns="0" rIns="0" bIns="0" rtlCol="0" anchor="ctr"/>
          <a:lstStyle/>
          <a:p>
            <a:pPr marL="0" indent="0">
              <a:buNone/>
            </a:pPr>
            <a:r>
              <a:rPr lang="en-US" sz="1200" dirty="0">
                <a:solidFill>
                  <a:schemeClr val="accent5"/>
                </a:solidFill>
              </a:rPr>
              <a:t>Minskad dödlighet per 5 minuters ökning av rask rörelse, beroende på utgångsnivå</a:t>
            </a:r>
            <a:endParaRPr lang="en-US" sz="1200" dirty="0"/>
          </a:p>
        </p:txBody>
      </p:sp>
      <p:sp>
        <p:nvSpPr>
          <p:cNvPr id="8" name="Stat 5 min/dag"/>
          <p:cNvSpPr txBox="1"/>
          <p:nvPr/>
        </p:nvSpPr>
        <p:spPr>
          <a:xfrm>
            <a:off x="6492240" y="1691640"/>
            <a:ext cx="5120640" cy="685800"/>
          </a:xfrm>
          <a:prstGeom prst="rect">
            <a:avLst/>
          </a:prstGeom>
          <a:noFill/>
          <a:ln/>
        </p:spPr>
        <p:txBody>
          <a:bodyPr wrap="square" lIns="0" tIns="0" rIns="0" bIns="0" rtlCol="0" anchor="b"/>
          <a:lstStyle/>
          <a:p>
            <a:pPr marL="0" indent="0">
              <a:buNone/>
            </a:pPr>
            <a:r>
              <a:rPr lang="en-US" sz="3800" b="1" dirty="0">
                <a:solidFill>
                  <a:schemeClr val="accent2"/>
                </a:solidFill>
              </a:rPr>
              <a:t>5 min/dag</a:t>
            </a:r>
            <a:endParaRPr lang="en-US" sz="3800" dirty="0"/>
          </a:p>
        </p:txBody>
      </p:sp>
      <p:sp>
        <p:nvSpPr>
          <p:cNvPr id="9" name="Stattext"/>
          <p:cNvSpPr txBox="1"/>
          <p:nvPr/>
        </p:nvSpPr>
        <p:spPr>
          <a:xfrm>
            <a:off x="6492240" y="2423160"/>
            <a:ext cx="5120640" cy="777240"/>
          </a:xfrm>
          <a:prstGeom prst="rect">
            <a:avLst/>
          </a:prstGeom>
          <a:noFill/>
          <a:ln/>
        </p:spPr>
        <p:txBody>
          <a:bodyPr wrap="square" lIns="0" tIns="0" rIns="0" bIns="0" rtlCol="0" anchor="t"/>
          <a:lstStyle/>
          <a:p>
            <a:pPr marL="0" indent="0">
              <a:buNone/>
            </a:pPr>
            <a:r>
              <a:rPr lang="en-US" sz="1500" dirty="0">
                <a:solidFill>
                  <a:schemeClr val="tx1"/>
                </a:solidFill>
              </a:rPr>
              <a:t>mer rask rörelse i befolkningen skulle kunna förebygga ungefär 6 % av alla dödsfall.</a:t>
            </a:r>
            <a:endParaRPr lang="en-US" sz="1500" dirty="0"/>
          </a:p>
        </p:txBody>
      </p:sp>
      <p:sp>
        <p:nvSpPr>
          <p:cNvPr id="10" name="Stat ≈ 8 000 steg"/>
          <p:cNvSpPr txBox="1"/>
          <p:nvPr/>
        </p:nvSpPr>
        <p:spPr>
          <a:xfrm>
            <a:off x="6492240" y="3337560"/>
            <a:ext cx="5120640" cy="685800"/>
          </a:xfrm>
          <a:prstGeom prst="rect">
            <a:avLst/>
          </a:prstGeom>
          <a:noFill/>
          <a:ln/>
        </p:spPr>
        <p:txBody>
          <a:bodyPr wrap="square" lIns="0" tIns="0" rIns="0" bIns="0" rtlCol="0" anchor="b"/>
          <a:lstStyle/>
          <a:p>
            <a:pPr marL="0" indent="0">
              <a:buNone/>
            </a:pPr>
            <a:r>
              <a:rPr lang="en-US" sz="3800" b="1" dirty="0">
                <a:solidFill>
                  <a:schemeClr val="accent1"/>
                </a:solidFill>
              </a:rPr>
              <a:t>≈ 8 000 steg</a:t>
            </a:r>
            <a:endParaRPr lang="en-US" sz="3800" dirty="0"/>
          </a:p>
        </p:txBody>
      </p:sp>
      <p:sp>
        <p:nvSpPr>
          <p:cNvPr id="11" name="Stattext"/>
          <p:cNvSpPr txBox="1"/>
          <p:nvPr/>
        </p:nvSpPr>
        <p:spPr>
          <a:xfrm>
            <a:off x="6492240" y="4069080"/>
            <a:ext cx="5120640" cy="777240"/>
          </a:xfrm>
          <a:prstGeom prst="rect">
            <a:avLst/>
          </a:prstGeom>
          <a:noFill/>
          <a:ln/>
        </p:spPr>
        <p:txBody>
          <a:bodyPr wrap="square" lIns="0" tIns="0" rIns="0" bIns="0" rtlCol="0" anchor="t"/>
          <a:lstStyle/>
          <a:p>
            <a:pPr marL="0" indent="0">
              <a:buNone/>
            </a:pPr>
            <a:r>
              <a:rPr lang="en-US" sz="1500" dirty="0">
                <a:solidFill>
                  <a:schemeClr val="tx1"/>
                </a:solidFill>
              </a:rPr>
              <a:t>per dag – där minskar risken för förtida död tydligt. Därefter planar kurvan ut.</a:t>
            </a:r>
            <a:endParaRPr lang="en-US" sz="1500" dirty="0"/>
          </a:p>
        </p:txBody>
      </p:sp>
      <p:sp>
        <p:nvSpPr>
          <p:cNvPr id="12" name="För kommunen"/>
          <p:cNvSpPr/>
          <p:nvPr/>
        </p:nvSpPr>
        <p:spPr>
          <a:xfrm>
            <a:off x="548640" y="5440680"/>
            <a:ext cx="11091672" cy="713232"/>
          </a:xfrm>
          <a:prstGeom prst="roundRect">
            <a:avLst>
              <a:gd name="adj" fmla="val 10256"/>
            </a:avLst>
          </a:prstGeom>
          <a:solidFill>
            <a:schemeClr val="accent2">
              <a:alpha val="13000"/>
            </a:schemeClr>
          </a:solidFill>
          <a:ln/>
        </p:spPr>
        <p:txBody>
          <a:bodyPr/>
          <a:lstStyle/>
          <a:p>
            <a:endParaRPr lang="sv-SE"/>
          </a:p>
        </p:txBody>
      </p:sp>
      <p:pic>
        <p:nvPicPr>
          <p:cNvPr id="13" name="Kommunikon" descr="preencoded.png"/>
          <p:cNvPicPr>
            <a:picLocks noChangeAspect="1"/>
          </p:cNvPicPr>
          <p:nvPr/>
        </p:nvPicPr>
        <p:blipFill>
          <a:blip r:embed="rId4"/>
          <a:stretch>
            <a:fillRect/>
          </a:stretch>
        </p:blipFill>
        <p:spPr>
          <a:xfrm>
            <a:off x="749808" y="5632704"/>
            <a:ext cx="329184" cy="329184"/>
          </a:xfrm>
          <a:prstGeom prst="rect">
            <a:avLst/>
          </a:prstGeom>
        </p:spPr>
      </p:pic>
      <p:sp>
        <p:nvSpPr>
          <p:cNvPr id="14" name="För kommunen text"/>
          <p:cNvSpPr txBox="1"/>
          <p:nvPr/>
        </p:nvSpPr>
        <p:spPr>
          <a:xfrm>
            <a:off x="1234440" y="5440680"/>
            <a:ext cx="10222992" cy="713232"/>
          </a:xfrm>
          <a:prstGeom prst="rect">
            <a:avLst/>
          </a:prstGeom>
          <a:noFill/>
          <a:ln/>
        </p:spPr>
        <p:txBody>
          <a:bodyPr wrap="square" lIns="0" tIns="0" rIns="0" bIns="0" rtlCol="0" anchor="ctr"/>
          <a:lstStyle/>
          <a:p>
            <a:pPr marL="0" indent="0">
              <a:buNone/>
            </a:pPr>
            <a:r>
              <a:rPr lang="en-US" sz="1500" b="1" dirty="0">
                <a:solidFill>
                  <a:schemeClr val="accent2"/>
                </a:solidFill>
              </a:rPr>
              <a:t>För kommunen  </a:t>
            </a:r>
            <a:r>
              <a:rPr lang="en-US" sz="1500" dirty="0">
                <a:solidFill>
                  <a:schemeClr val="tx1"/>
                </a:solidFill>
              </a:rPr>
              <a:t>Målet är inte att alla ska bli elitidrottare. De största vinsterna finns hos dem som rör sig minst.</a:t>
            </a:r>
            <a:endParaRPr lang="en-US" sz="1500" dirty="0"/>
          </a:p>
        </p:txBody>
      </p:sp>
      <p:sp>
        <p:nvSpPr>
          <p:cNvPr id="15" name="Källa"/>
          <p:cNvSpPr txBox="1"/>
          <p:nvPr/>
        </p:nvSpPr>
        <p:spPr>
          <a:xfrm>
            <a:off x="548640" y="6336792"/>
            <a:ext cx="10424160" cy="292608"/>
          </a:xfrm>
          <a:prstGeom prst="rect">
            <a:avLst/>
          </a:prstGeom>
          <a:noFill/>
          <a:ln/>
        </p:spPr>
        <p:txBody>
          <a:bodyPr wrap="square" lIns="0" tIns="0" rIns="0" bIns="0" rtlCol="0" anchor="t"/>
          <a:lstStyle/>
          <a:p>
            <a:pPr marL="0" indent="0">
              <a:buNone/>
            </a:pPr>
            <a:r>
              <a:rPr lang="en-US" sz="1000" i="1" dirty="0">
                <a:solidFill>
                  <a:schemeClr val="accent5"/>
                </a:solidFill>
              </a:rPr>
              <a:t>Lancet 2026;407:339–49 (IPD-metaanalys av prospektiva kohorter); Paluch m.fl., Lancet Public Health 2022.</a:t>
            </a:r>
            <a:endParaRPr lang="en-US" sz="1000" dirty="0"/>
          </a:p>
        </p:txBody>
      </p:sp>
      <p:sp>
        <p:nvSpPr>
          <p:cNvPr id="25" name="Slide Number Placeholder 0"/>
          <p:cNvSpPr>
            <a:spLocks noGrp="1"/>
          </p:cNvSpPr>
          <p:nvPr>
            <p:ph type="sldNum" sz="quarter" idx="4294967295"/>
          </p:nvPr>
        </p:nvSpPr>
        <p:spPr>
          <a:xfrm>
            <a:off x="11155680" y="6355080"/>
            <a:ext cx="502920" cy="274320"/>
          </a:xfrm>
          <a:prstGeom prst="rect">
            <a:avLst/>
          </a:prstGeom>
          <a:extLst>
            <a:ext uri="{C572A759-6A51-4108-AA02-DFA0A04FC94B}">
              <ma14:wrappingTextBoxFlag xmlns:ma14="http://schemas.microsoft.com/office/mac/drawingml/2011/main" xmlns="" val="0"/>
            </a:ext>
          </a:extLst>
        </p:spPr>
        <p:txBody>
          <a:bodyPr/>
          <a:lstStyle>
            <a:lvl1pPr>
              <a:defRPr sz="1000">
                <a:solidFill>
                  <a:schemeClr val="accent5"/>
                </a:solidFill>
              </a:defRPr>
            </a:lvl1pPr>
          </a:lstStyle>
          <a:p>
            <a:pPr algn="r"/>
            <a:fld id="{F7021451-1387-4CA6-816F-3879F97B5CBC}" type="slidenum">
              <a:rPr lang="en-US" b="0"/>
              <a:t>8</a:t>
            </a:fld>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a:spLocks noGrp="1"/>
          </p:cNvSpPr>
          <p:nvPr>
            <p:ph type="body" idx="100" hasCustomPrompt="1"/>
          </p:nvPr>
        </p:nvSpPr>
        <p:spPr>
          <a:xfrm>
            <a:off x="548640" y="292608"/>
            <a:ext cx="9144000" cy="274320"/>
          </a:xfrm>
          <a:prstGeom prst="rect">
            <a:avLst/>
          </a:prstGeom>
          <a:noFill/>
          <a:ln/>
        </p:spPr>
        <p:txBody>
          <a:bodyPr wrap="square" lIns="0" tIns="0" rIns="0" bIns="0" rtlCol="0" anchor="t"/>
          <a:lstStyle/>
          <a:p>
            <a:pPr marL="0" indent="0" algn="l">
              <a:buNone/>
            </a:pPr>
            <a:r>
              <a:rPr lang="en-US" sz="1100" b="1" kern="0" spc="150" dirty="0">
                <a:solidFill>
                  <a:schemeClr val="accent2"/>
                </a:solidFill>
              </a:rPr>
              <a:t>01 · VARFÖR SPELAR DET ROLL?</a:t>
            </a:r>
            <a:endParaRPr lang="en-US" sz="1100" dirty="0"/>
          </a:p>
        </p:txBody>
      </p:sp>
      <p:sp>
        <p:nvSpPr>
          <p:cNvPr id="3" name="Text 0"/>
          <p:cNvSpPr>
            <a:spLocks noGrp="1"/>
          </p:cNvSpPr>
          <p:nvPr>
            <p:ph type="title" idx="101" hasCustomPrompt="1"/>
          </p:nvPr>
        </p:nvSpPr>
        <p:spPr>
          <a:xfrm>
            <a:off x="548640" y="585216"/>
            <a:ext cx="11064240" cy="868680"/>
          </a:xfrm>
          <a:prstGeom prst="rect">
            <a:avLst/>
          </a:prstGeom>
          <a:noFill/>
          <a:ln/>
        </p:spPr>
        <p:txBody>
          <a:bodyPr wrap="square" lIns="0" tIns="0" rIns="0" bIns="0" rtlCol="0" anchor="t"/>
          <a:lstStyle/>
          <a:p>
            <a:pPr marL="0" indent="0" algn="l">
              <a:buNone/>
            </a:pPr>
            <a:r>
              <a:rPr lang="en-US" sz="2600" b="1" dirty="0">
                <a:solidFill>
                  <a:schemeClr val="tx2"/>
                </a:solidFill>
              </a:rPr>
              <a:t>Konditionen i tonåren syns i hjärtat nästan 40 år senare</a:t>
            </a:r>
            <a:endParaRPr lang="en-US" sz="2600" dirty="0"/>
          </a:p>
        </p:txBody>
      </p:sp>
      <p:sp>
        <p:nvSpPr>
          <p:cNvPr id="5" name="Figurkort"/>
          <p:cNvSpPr/>
          <p:nvPr/>
        </p:nvSpPr>
        <p:spPr>
          <a:xfrm>
            <a:off x="548640" y="1645920"/>
            <a:ext cx="5760720" cy="3611880"/>
          </a:xfrm>
          <a:prstGeom prst="roundRect">
            <a:avLst>
              <a:gd name="adj" fmla="val 1519"/>
            </a:avLst>
          </a:prstGeom>
          <a:solidFill>
            <a:schemeClr val="bg2"/>
          </a:solidFill>
          <a:ln/>
        </p:spPr>
        <p:txBody>
          <a:bodyPr/>
          <a:lstStyle/>
          <a:p>
            <a:endParaRPr lang="sv-SE"/>
          </a:p>
        </p:txBody>
      </p:sp>
      <p:pic>
        <p:nvPicPr>
          <p:cNvPr id="6" name="Figur s14_5" descr="/home/claude/work/use/s14_5.jpg"/>
          <p:cNvPicPr>
            <a:picLocks noChangeAspect="1"/>
          </p:cNvPicPr>
          <p:nvPr/>
        </p:nvPicPr>
        <p:blipFill>
          <a:blip r:embed="rId3"/>
          <a:stretch>
            <a:fillRect/>
          </a:stretch>
        </p:blipFill>
        <p:spPr>
          <a:xfrm>
            <a:off x="1147786" y="1783080"/>
            <a:ext cx="4562428" cy="3337560"/>
          </a:xfrm>
          <a:prstGeom prst="rect">
            <a:avLst/>
          </a:prstGeom>
        </p:spPr>
      </p:pic>
      <p:sp>
        <p:nvSpPr>
          <p:cNvPr id="7" name="Stat 38 år"/>
          <p:cNvSpPr txBox="1"/>
          <p:nvPr/>
        </p:nvSpPr>
        <p:spPr>
          <a:xfrm>
            <a:off x="6766560" y="1645920"/>
            <a:ext cx="4846320" cy="685800"/>
          </a:xfrm>
          <a:prstGeom prst="rect">
            <a:avLst/>
          </a:prstGeom>
          <a:noFill/>
          <a:ln/>
        </p:spPr>
        <p:txBody>
          <a:bodyPr wrap="square" lIns="0" tIns="0" rIns="0" bIns="0" rtlCol="0" anchor="b"/>
          <a:lstStyle/>
          <a:p>
            <a:pPr marL="0" indent="0">
              <a:buNone/>
            </a:pPr>
            <a:r>
              <a:rPr lang="en-US" sz="3800" b="1" dirty="0">
                <a:solidFill>
                  <a:schemeClr val="accent1"/>
                </a:solidFill>
              </a:rPr>
              <a:t>38 år</a:t>
            </a:r>
            <a:endParaRPr lang="en-US" sz="3800" dirty="0"/>
          </a:p>
        </p:txBody>
      </p:sp>
      <p:sp>
        <p:nvSpPr>
          <p:cNvPr id="8" name="Stattext"/>
          <p:cNvSpPr txBox="1"/>
          <p:nvPr/>
        </p:nvSpPr>
        <p:spPr>
          <a:xfrm>
            <a:off x="6766560" y="2377440"/>
            <a:ext cx="4846320" cy="548640"/>
          </a:xfrm>
          <a:prstGeom prst="rect">
            <a:avLst/>
          </a:prstGeom>
          <a:noFill/>
          <a:ln/>
        </p:spPr>
        <p:txBody>
          <a:bodyPr wrap="square" lIns="0" tIns="0" rIns="0" bIns="0" rtlCol="0" anchor="t"/>
          <a:lstStyle/>
          <a:p>
            <a:pPr marL="0" indent="0">
              <a:buNone/>
            </a:pPr>
            <a:r>
              <a:rPr lang="en-US" sz="1500" dirty="0">
                <a:solidFill>
                  <a:schemeClr val="tx1"/>
                </a:solidFill>
              </a:rPr>
              <a:t>uppföljning av 8 930 svenska män – från mönstringen till SCAPIS.</a:t>
            </a:r>
            <a:endParaRPr lang="en-US" sz="1500" dirty="0"/>
          </a:p>
        </p:txBody>
      </p:sp>
      <p:sp>
        <p:nvSpPr>
          <p:cNvPr id="9" name="Stat ≈ 2×"/>
          <p:cNvSpPr txBox="1"/>
          <p:nvPr/>
        </p:nvSpPr>
        <p:spPr>
          <a:xfrm>
            <a:off x="6766560" y="2971800"/>
            <a:ext cx="2286000" cy="685800"/>
          </a:xfrm>
          <a:prstGeom prst="rect">
            <a:avLst/>
          </a:prstGeom>
          <a:noFill/>
          <a:ln/>
        </p:spPr>
        <p:txBody>
          <a:bodyPr wrap="square" lIns="0" tIns="0" rIns="0" bIns="0" rtlCol="0" anchor="b"/>
          <a:lstStyle/>
          <a:p>
            <a:pPr marL="0" indent="0">
              <a:buNone/>
            </a:pPr>
            <a:r>
              <a:rPr lang="en-US" sz="3800" b="1" dirty="0">
                <a:solidFill>
                  <a:schemeClr val="accent2"/>
                </a:solidFill>
              </a:rPr>
              <a:t>≈ 2×</a:t>
            </a:r>
            <a:endParaRPr lang="en-US" sz="3800" dirty="0"/>
          </a:p>
        </p:txBody>
      </p:sp>
      <p:sp>
        <p:nvSpPr>
          <p:cNvPr id="10" name="Stattext"/>
          <p:cNvSpPr txBox="1"/>
          <p:nvPr/>
        </p:nvSpPr>
        <p:spPr>
          <a:xfrm>
            <a:off x="6766560" y="3703320"/>
            <a:ext cx="2286000" cy="914400"/>
          </a:xfrm>
          <a:prstGeom prst="rect">
            <a:avLst/>
          </a:prstGeom>
          <a:noFill/>
          <a:ln/>
        </p:spPr>
        <p:txBody>
          <a:bodyPr wrap="square" lIns="0" tIns="0" rIns="0" bIns="0" rtlCol="0" anchor="t"/>
          <a:lstStyle/>
          <a:p>
            <a:pPr marL="0" indent="0">
              <a:buNone/>
            </a:pPr>
            <a:r>
              <a:rPr lang="en-US" sz="1400" dirty="0">
                <a:solidFill>
                  <a:schemeClr val="tx1"/>
                </a:solidFill>
              </a:rPr>
              <a:t>högre risk för sämre hjärthälsa vid övervikt i tonåren</a:t>
            </a:r>
            <a:endParaRPr lang="en-US" sz="1400" dirty="0"/>
          </a:p>
        </p:txBody>
      </p:sp>
      <p:sp>
        <p:nvSpPr>
          <p:cNvPr id="11" name="Stat &amp;gt; 5×"/>
          <p:cNvSpPr txBox="1"/>
          <p:nvPr/>
        </p:nvSpPr>
        <p:spPr>
          <a:xfrm>
            <a:off x="9235440" y="2971800"/>
            <a:ext cx="2377440" cy="685800"/>
          </a:xfrm>
          <a:prstGeom prst="rect">
            <a:avLst/>
          </a:prstGeom>
          <a:noFill/>
          <a:ln/>
        </p:spPr>
        <p:txBody>
          <a:bodyPr wrap="square" lIns="0" tIns="0" rIns="0" bIns="0" rtlCol="0" anchor="b"/>
          <a:lstStyle/>
          <a:p>
            <a:pPr marL="0" indent="0">
              <a:buNone/>
            </a:pPr>
            <a:r>
              <a:rPr lang="en-US" sz="3800" b="1" dirty="0">
                <a:solidFill>
                  <a:schemeClr val="accent2"/>
                </a:solidFill>
              </a:rPr>
              <a:t>&gt; 5×</a:t>
            </a:r>
            <a:endParaRPr lang="en-US" sz="3800" dirty="0"/>
          </a:p>
        </p:txBody>
      </p:sp>
      <p:sp>
        <p:nvSpPr>
          <p:cNvPr id="12" name="Stattext"/>
          <p:cNvSpPr txBox="1"/>
          <p:nvPr/>
        </p:nvSpPr>
        <p:spPr>
          <a:xfrm>
            <a:off x="9235440" y="3703320"/>
            <a:ext cx="2377440" cy="914400"/>
          </a:xfrm>
          <a:prstGeom prst="rect">
            <a:avLst/>
          </a:prstGeom>
          <a:noFill/>
          <a:ln/>
        </p:spPr>
        <p:txBody>
          <a:bodyPr wrap="square" lIns="0" tIns="0" rIns="0" bIns="0" rtlCol="0" anchor="t"/>
          <a:lstStyle/>
          <a:p>
            <a:pPr marL="0" indent="0">
              <a:buNone/>
            </a:pPr>
            <a:r>
              <a:rPr lang="en-US" sz="1400" dirty="0">
                <a:solidFill>
                  <a:schemeClr val="tx1"/>
                </a:solidFill>
              </a:rPr>
              <a:t>högre risk vid fetma i tonåren</a:t>
            </a:r>
            <a:endParaRPr lang="en-US" sz="1400" dirty="0"/>
          </a:p>
        </p:txBody>
      </p:sp>
      <p:sp>
        <p:nvSpPr>
          <p:cNvPr id="13" name="För kommunen"/>
          <p:cNvSpPr/>
          <p:nvPr/>
        </p:nvSpPr>
        <p:spPr>
          <a:xfrm>
            <a:off x="548640" y="5440680"/>
            <a:ext cx="11091672" cy="713232"/>
          </a:xfrm>
          <a:prstGeom prst="roundRect">
            <a:avLst>
              <a:gd name="adj" fmla="val 10256"/>
            </a:avLst>
          </a:prstGeom>
          <a:solidFill>
            <a:schemeClr val="accent2">
              <a:alpha val="13000"/>
            </a:schemeClr>
          </a:solidFill>
          <a:ln/>
        </p:spPr>
        <p:txBody>
          <a:bodyPr/>
          <a:lstStyle/>
          <a:p>
            <a:endParaRPr lang="sv-SE"/>
          </a:p>
        </p:txBody>
      </p:sp>
      <p:pic>
        <p:nvPicPr>
          <p:cNvPr id="14" name="Kommunikon" descr="preencoded.png"/>
          <p:cNvPicPr>
            <a:picLocks noChangeAspect="1"/>
          </p:cNvPicPr>
          <p:nvPr/>
        </p:nvPicPr>
        <p:blipFill>
          <a:blip r:embed="rId4"/>
          <a:stretch>
            <a:fillRect/>
          </a:stretch>
        </p:blipFill>
        <p:spPr>
          <a:xfrm>
            <a:off x="749808" y="5632704"/>
            <a:ext cx="329184" cy="329184"/>
          </a:xfrm>
          <a:prstGeom prst="rect">
            <a:avLst/>
          </a:prstGeom>
        </p:spPr>
      </p:pic>
      <p:sp>
        <p:nvSpPr>
          <p:cNvPr id="15" name="För kommunen text"/>
          <p:cNvSpPr txBox="1"/>
          <p:nvPr/>
        </p:nvSpPr>
        <p:spPr>
          <a:xfrm>
            <a:off x="1234440" y="5440680"/>
            <a:ext cx="10222992" cy="713232"/>
          </a:xfrm>
          <a:prstGeom prst="rect">
            <a:avLst/>
          </a:prstGeom>
          <a:noFill/>
          <a:ln/>
        </p:spPr>
        <p:txBody>
          <a:bodyPr wrap="square" lIns="0" tIns="0" rIns="0" bIns="0" rtlCol="0" anchor="ctr"/>
          <a:lstStyle/>
          <a:p>
            <a:pPr marL="0" indent="0">
              <a:buNone/>
            </a:pPr>
            <a:r>
              <a:rPr lang="en-US" sz="1500" b="1" dirty="0">
                <a:solidFill>
                  <a:schemeClr val="accent2"/>
                </a:solidFill>
              </a:rPr>
              <a:t>För kommunen  </a:t>
            </a:r>
            <a:r>
              <a:rPr lang="en-US" sz="1500" dirty="0">
                <a:solidFill>
                  <a:schemeClr val="tx1"/>
                </a:solidFill>
              </a:rPr>
              <a:t>Det vi gör för barn och unga idag syns i vårdens kostnader om 40 år.</a:t>
            </a:r>
            <a:endParaRPr lang="en-US" sz="1500" dirty="0"/>
          </a:p>
        </p:txBody>
      </p:sp>
      <p:sp>
        <p:nvSpPr>
          <p:cNvPr id="16" name="Källa"/>
          <p:cNvSpPr txBox="1"/>
          <p:nvPr/>
        </p:nvSpPr>
        <p:spPr>
          <a:xfrm>
            <a:off x="548640" y="6336792"/>
            <a:ext cx="10424160" cy="292608"/>
          </a:xfrm>
          <a:prstGeom prst="rect">
            <a:avLst/>
          </a:prstGeom>
          <a:noFill/>
          <a:ln/>
        </p:spPr>
        <p:txBody>
          <a:bodyPr wrap="square" lIns="0" tIns="0" rIns="0" bIns="0" rtlCol="0" anchor="t"/>
          <a:lstStyle/>
          <a:p>
            <a:pPr marL="0" indent="0">
              <a:buNone/>
            </a:pPr>
            <a:r>
              <a:rPr lang="en-US" sz="1000" i="1" dirty="0">
                <a:solidFill>
                  <a:schemeClr val="accent5"/>
                </a:solidFill>
              </a:rPr>
              <a:t>Herraiz-Adillo m.fl., Associations of adolescent BMI and physical fitness with cardiovascular health in middle age. Am J Prev Med 2026.</a:t>
            </a:r>
            <a:endParaRPr lang="en-US" sz="1000" dirty="0"/>
          </a:p>
        </p:txBody>
      </p:sp>
      <p:sp>
        <p:nvSpPr>
          <p:cNvPr id="25" name="Slide Number Placeholder 0"/>
          <p:cNvSpPr>
            <a:spLocks noGrp="1"/>
          </p:cNvSpPr>
          <p:nvPr>
            <p:ph type="sldNum" sz="quarter" idx="4294967295"/>
          </p:nvPr>
        </p:nvSpPr>
        <p:spPr>
          <a:xfrm>
            <a:off x="11155680" y="6355080"/>
            <a:ext cx="502920" cy="274320"/>
          </a:xfrm>
          <a:prstGeom prst="rect">
            <a:avLst/>
          </a:prstGeom>
          <a:extLst>
            <a:ext uri="{C572A759-6A51-4108-AA02-DFA0A04FC94B}">
              <ma14:wrappingTextBoxFlag xmlns:ma14="http://schemas.microsoft.com/office/mac/drawingml/2011/main" xmlns="" val="0"/>
            </a:ext>
          </a:extLst>
        </p:spPr>
        <p:txBody>
          <a:bodyPr/>
          <a:lstStyle>
            <a:lvl1pPr>
              <a:defRPr sz="1000">
                <a:solidFill>
                  <a:schemeClr val="accent5"/>
                </a:solidFill>
              </a:defRPr>
            </a:lvl1pPr>
          </a:lstStyle>
          <a:p>
            <a:pPr algn="r"/>
            <a:fld id="{F7021451-1387-4CA6-816F-3879F97B5CBC}" type="slidenum">
              <a:rPr lang="en-US" b="0"/>
              <a:t>9</a:t>
            </a:fld>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a:spLocks noGrp="1"/>
          </p:cNvSpPr>
          <p:nvPr>
            <p:ph type="body" idx="100" hasCustomPrompt="1"/>
          </p:nvPr>
        </p:nvSpPr>
        <p:spPr>
          <a:xfrm>
            <a:off x="548640" y="292608"/>
            <a:ext cx="9144000" cy="274320"/>
          </a:xfrm>
          <a:prstGeom prst="rect">
            <a:avLst/>
          </a:prstGeom>
          <a:noFill/>
          <a:ln/>
        </p:spPr>
        <p:txBody>
          <a:bodyPr wrap="square" lIns="0" tIns="0" rIns="0" bIns="0" rtlCol="0" anchor="t"/>
          <a:lstStyle/>
          <a:p>
            <a:pPr marL="0" indent="0" algn="l">
              <a:buNone/>
            </a:pPr>
            <a:r>
              <a:rPr lang="en-US" sz="1100" b="1" kern="0" spc="150" dirty="0">
                <a:solidFill>
                  <a:schemeClr val="accent2"/>
                </a:solidFill>
              </a:rPr>
              <a:t>01 · VARFÖR SPELAR DET ROLL?</a:t>
            </a:r>
            <a:endParaRPr lang="en-US" sz="1100" dirty="0"/>
          </a:p>
        </p:txBody>
      </p:sp>
      <p:sp>
        <p:nvSpPr>
          <p:cNvPr id="3" name="Text 0"/>
          <p:cNvSpPr>
            <a:spLocks noGrp="1"/>
          </p:cNvSpPr>
          <p:nvPr>
            <p:ph type="title" idx="101" hasCustomPrompt="1"/>
          </p:nvPr>
        </p:nvSpPr>
        <p:spPr>
          <a:xfrm>
            <a:off x="548640" y="585216"/>
            <a:ext cx="11064240" cy="868680"/>
          </a:xfrm>
          <a:prstGeom prst="rect">
            <a:avLst/>
          </a:prstGeom>
          <a:noFill/>
          <a:ln/>
        </p:spPr>
        <p:txBody>
          <a:bodyPr wrap="square" lIns="0" tIns="0" rIns="0" bIns="0" rtlCol="0" anchor="t"/>
          <a:lstStyle/>
          <a:p>
            <a:pPr marL="0" indent="0" algn="l">
              <a:buNone/>
            </a:pPr>
            <a:r>
              <a:rPr lang="en-US" sz="2600" b="1" dirty="0">
                <a:solidFill>
                  <a:schemeClr val="tx2"/>
                </a:solidFill>
              </a:rPr>
              <a:t>Idrott och rörelse hänger ihop med skolresultat och tryggare uppväxt</a:t>
            </a:r>
            <a:endParaRPr lang="en-US" sz="2600" dirty="0"/>
          </a:p>
        </p:txBody>
      </p:sp>
      <p:sp>
        <p:nvSpPr>
          <p:cNvPr id="5" name="Kort"/>
          <p:cNvSpPr/>
          <p:nvPr/>
        </p:nvSpPr>
        <p:spPr>
          <a:xfrm>
            <a:off x="548640" y="1645920"/>
            <a:ext cx="5408676" cy="3611880"/>
          </a:xfrm>
          <a:prstGeom prst="roundRect">
            <a:avLst>
              <a:gd name="adj" fmla="val 2025"/>
            </a:avLst>
          </a:prstGeom>
          <a:solidFill>
            <a:schemeClr val="bg2"/>
          </a:solidFill>
          <a:ln/>
        </p:spPr>
        <p:txBody>
          <a:bodyPr/>
          <a:lstStyle/>
          <a:p>
            <a:endParaRPr lang="sv-SE"/>
          </a:p>
        </p:txBody>
      </p:sp>
      <p:sp>
        <p:nvSpPr>
          <p:cNvPr id="6" name="Ikoncirkel"/>
          <p:cNvSpPr/>
          <p:nvPr/>
        </p:nvSpPr>
        <p:spPr>
          <a:xfrm>
            <a:off x="868680" y="1920240"/>
            <a:ext cx="594360" cy="594360"/>
          </a:xfrm>
          <a:prstGeom prst="ellipse">
            <a:avLst/>
          </a:prstGeom>
          <a:solidFill>
            <a:schemeClr val="accent1"/>
          </a:solidFill>
          <a:ln/>
        </p:spPr>
        <p:txBody>
          <a:bodyPr/>
          <a:lstStyle/>
          <a:p>
            <a:endParaRPr lang="sv-SE"/>
          </a:p>
        </p:txBody>
      </p:sp>
      <p:pic>
        <p:nvPicPr>
          <p:cNvPr id="7" name="Ikon FaGraduationCap" descr="preencoded.png"/>
          <p:cNvPicPr>
            <a:picLocks noChangeAspect="1"/>
          </p:cNvPicPr>
          <p:nvPr/>
        </p:nvPicPr>
        <p:blipFill>
          <a:blip r:embed="rId3"/>
          <a:stretch>
            <a:fillRect/>
          </a:stretch>
        </p:blipFill>
        <p:spPr>
          <a:xfrm>
            <a:off x="1017270" y="2068830"/>
            <a:ext cx="297180" cy="297180"/>
          </a:xfrm>
          <a:prstGeom prst="rect">
            <a:avLst/>
          </a:prstGeom>
        </p:spPr>
      </p:pic>
      <p:sp>
        <p:nvSpPr>
          <p:cNvPr id="8" name="Stat 9–23 %"/>
          <p:cNvSpPr txBox="1"/>
          <p:nvPr/>
        </p:nvSpPr>
        <p:spPr>
          <a:xfrm>
            <a:off x="1645920" y="1783080"/>
            <a:ext cx="4037076" cy="731520"/>
          </a:xfrm>
          <a:prstGeom prst="rect">
            <a:avLst/>
          </a:prstGeom>
          <a:noFill/>
          <a:ln/>
        </p:spPr>
        <p:txBody>
          <a:bodyPr wrap="square" lIns="0" tIns="0" rIns="0" bIns="0" rtlCol="0" anchor="b"/>
          <a:lstStyle/>
          <a:p>
            <a:pPr marL="0" indent="0">
              <a:buNone/>
            </a:pPr>
            <a:r>
              <a:rPr lang="en-US" sz="3800" b="1" dirty="0">
                <a:solidFill>
                  <a:schemeClr val="accent2"/>
                </a:solidFill>
              </a:rPr>
              <a:t>9–23 %</a:t>
            </a:r>
            <a:endParaRPr lang="en-US" sz="3800" dirty="0"/>
          </a:p>
        </p:txBody>
      </p:sp>
      <p:sp>
        <p:nvSpPr>
          <p:cNvPr id="9" name="Stattext"/>
          <p:cNvSpPr txBox="1"/>
          <p:nvPr/>
        </p:nvSpPr>
        <p:spPr>
          <a:xfrm>
            <a:off x="1645920" y="2560320"/>
            <a:ext cx="4037076" cy="914400"/>
          </a:xfrm>
          <a:prstGeom prst="rect">
            <a:avLst/>
          </a:prstGeom>
          <a:noFill/>
          <a:ln/>
        </p:spPr>
        <p:txBody>
          <a:bodyPr wrap="square" lIns="0" tIns="0" rIns="0" bIns="0" rtlCol="0" anchor="t"/>
          <a:lstStyle/>
          <a:p>
            <a:pPr marL="0" indent="0">
              <a:buNone/>
            </a:pPr>
            <a:r>
              <a:rPr lang="en-US" sz="1500" dirty="0">
                <a:solidFill>
                  <a:schemeClr val="tx1"/>
                </a:solidFill>
              </a:rPr>
              <a:t>lägre risk för svaga skolresultat i sena tonåren bland barn som idrottade organiserat i mellanstadiet.</a:t>
            </a:r>
            <a:endParaRPr lang="en-US" sz="1500" dirty="0"/>
          </a:p>
        </p:txBody>
      </p:sp>
      <p:sp>
        <p:nvSpPr>
          <p:cNvPr id="10" name="Text"/>
          <p:cNvSpPr txBox="1"/>
          <p:nvPr/>
        </p:nvSpPr>
        <p:spPr>
          <a:xfrm>
            <a:off x="1645920" y="3657600"/>
            <a:ext cx="4037076" cy="914400"/>
          </a:xfrm>
          <a:prstGeom prst="rect">
            <a:avLst/>
          </a:prstGeom>
          <a:noFill/>
          <a:ln/>
        </p:spPr>
        <p:txBody>
          <a:bodyPr wrap="square" lIns="0" tIns="0" rIns="0" bIns="0" rtlCol="0" anchor="t"/>
          <a:lstStyle/>
          <a:p>
            <a:pPr marL="0" indent="0">
              <a:spcAft>
                <a:spcPts val="800"/>
              </a:spcAft>
              <a:buNone/>
            </a:pPr>
            <a:r>
              <a:rPr lang="en-US" sz="1500" i="1" dirty="0">
                <a:solidFill>
                  <a:schemeClr val="accent5"/>
                </a:solidFill>
              </a:rPr>
              <a:t>Träning ger rutiner, fokus och samarbete – samma förmågor som behövs i klassrummet.</a:t>
            </a:r>
            <a:endParaRPr lang="en-US" sz="1500" dirty="0"/>
          </a:p>
        </p:txBody>
      </p:sp>
      <p:sp>
        <p:nvSpPr>
          <p:cNvPr id="11" name="Kort"/>
          <p:cNvSpPr/>
          <p:nvPr/>
        </p:nvSpPr>
        <p:spPr>
          <a:xfrm>
            <a:off x="6231636" y="1645920"/>
            <a:ext cx="5408676" cy="3611880"/>
          </a:xfrm>
          <a:prstGeom prst="roundRect">
            <a:avLst>
              <a:gd name="adj" fmla="val 2025"/>
            </a:avLst>
          </a:prstGeom>
          <a:solidFill>
            <a:schemeClr val="bg2"/>
          </a:solidFill>
          <a:ln/>
        </p:spPr>
        <p:txBody>
          <a:bodyPr/>
          <a:lstStyle/>
          <a:p>
            <a:endParaRPr lang="sv-SE"/>
          </a:p>
        </p:txBody>
      </p:sp>
      <p:sp>
        <p:nvSpPr>
          <p:cNvPr id="12" name="Ikoncirkel"/>
          <p:cNvSpPr/>
          <p:nvPr/>
        </p:nvSpPr>
        <p:spPr>
          <a:xfrm>
            <a:off x="6551676" y="1920240"/>
            <a:ext cx="594360" cy="594360"/>
          </a:xfrm>
          <a:prstGeom prst="ellipse">
            <a:avLst/>
          </a:prstGeom>
          <a:solidFill>
            <a:schemeClr val="accent1"/>
          </a:solidFill>
          <a:ln/>
        </p:spPr>
        <p:txBody>
          <a:bodyPr/>
          <a:lstStyle/>
          <a:p>
            <a:endParaRPr lang="sv-SE"/>
          </a:p>
        </p:txBody>
      </p:sp>
      <p:pic>
        <p:nvPicPr>
          <p:cNvPr id="13" name="Ikon FaShieldAlt" descr="preencoded.png"/>
          <p:cNvPicPr>
            <a:picLocks noChangeAspect="1"/>
          </p:cNvPicPr>
          <p:nvPr/>
        </p:nvPicPr>
        <p:blipFill>
          <a:blip r:embed="rId4"/>
          <a:stretch>
            <a:fillRect/>
          </a:stretch>
        </p:blipFill>
        <p:spPr>
          <a:xfrm>
            <a:off x="6700266" y="2068830"/>
            <a:ext cx="297180" cy="297180"/>
          </a:xfrm>
          <a:prstGeom prst="rect">
            <a:avLst/>
          </a:prstGeom>
        </p:spPr>
      </p:pic>
      <p:sp>
        <p:nvSpPr>
          <p:cNvPr id="14" name="Stat Färre brott"/>
          <p:cNvSpPr txBox="1"/>
          <p:nvPr/>
        </p:nvSpPr>
        <p:spPr>
          <a:xfrm>
            <a:off x="7328916" y="1783080"/>
            <a:ext cx="4037076" cy="731520"/>
          </a:xfrm>
          <a:prstGeom prst="rect">
            <a:avLst/>
          </a:prstGeom>
          <a:noFill/>
          <a:ln/>
        </p:spPr>
        <p:txBody>
          <a:bodyPr wrap="square" lIns="0" tIns="0" rIns="0" bIns="0" rtlCol="0" anchor="b"/>
          <a:lstStyle/>
          <a:p>
            <a:pPr marL="0" indent="0">
              <a:buNone/>
            </a:pPr>
            <a:r>
              <a:rPr lang="en-US" sz="3800" b="1" dirty="0">
                <a:solidFill>
                  <a:schemeClr val="accent2"/>
                </a:solidFill>
              </a:rPr>
              <a:t>Färre brott</a:t>
            </a:r>
            <a:endParaRPr lang="en-US" sz="3800" dirty="0"/>
          </a:p>
        </p:txBody>
      </p:sp>
      <p:sp>
        <p:nvSpPr>
          <p:cNvPr id="15" name="Stattext"/>
          <p:cNvSpPr txBox="1"/>
          <p:nvPr/>
        </p:nvSpPr>
        <p:spPr>
          <a:xfrm>
            <a:off x="7328916" y="2560320"/>
            <a:ext cx="4037076" cy="914400"/>
          </a:xfrm>
          <a:prstGeom prst="rect">
            <a:avLst/>
          </a:prstGeom>
          <a:noFill/>
          <a:ln/>
        </p:spPr>
        <p:txBody>
          <a:bodyPr wrap="square" lIns="0" tIns="0" rIns="0" bIns="0" rtlCol="0" anchor="t"/>
          <a:lstStyle/>
          <a:p>
            <a:pPr marL="0" indent="0">
              <a:buNone/>
            </a:pPr>
            <a:r>
              <a:rPr lang="en-US" sz="1500" dirty="0">
                <a:solidFill>
                  <a:schemeClr val="tx1"/>
                </a:solidFill>
              </a:rPr>
              <a:t>Idrottsprogram minskar brottslighet, antisocialt beteende och aggressivitet bland unga.</a:t>
            </a:r>
            <a:endParaRPr lang="en-US" sz="1500" dirty="0"/>
          </a:p>
        </p:txBody>
      </p:sp>
      <p:sp>
        <p:nvSpPr>
          <p:cNvPr id="16" name="Text"/>
          <p:cNvSpPr txBox="1"/>
          <p:nvPr/>
        </p:nvSpPr>
        <p:spPr>
          <a:xfrm>
            <a:off x="7328916" y="3657600"/>
            <a:ext cx="4037076" cy="914400"/>
          </a:xfrm>
          <a:prstGeom prst="rect">
            <a:avLst/>
          </a:prstGeom>
          <a:noFill/>
          <a:ln/>
        </p:spPr>
        <p:txBody>
          <a:bodyPr wrap="square" lIns="0" tIns="0" rIns="0" bIns="0" rtlCol="0" anchor="t"/>
          <a:lstStyle/>
          <a:p>
            <a:pPr marL="0" indent="0">
              <a:spcAft>
                <a:spcPts val="800"/>
              </a:spcAft>
              <a:buNone/>
            </a:pPr>
            <a:r>
              <a:rPr lang="en-US" sz="1500" i="1" dirty="0">
                <a:solidFill>
                  <a:schemeClr val="accent5"/>
                </a:solidFill>
              </a:rPr>
              <a:t>Effekten är måttlig men konsekvent i en sammanställning av många studier.</a:t>
            </a:r>
            <a:endParaRPr lang="en-US" sz="1500" dirty="0"/>
          </a:p>
        </p:txBody>
      </p:sp>
      <p:sp>
        <p:nvSpPr>
          <p:cNvPr id="17" name="För kommunen"/>
          <p:cNvSpPr/>
          <p:nvPr/>
        </p:nvSpPr>
        <p:spPr>
          <a:xfrm>
            <a:off x="548640" y="5440680"/>
            <a:ext cx="11091672" cy="713232"/>
          </a:xfrm>
          <a:prstGeom prst="roundRect">
            <a:avLst>
              <a:gd name="adj" fmla="val 10256"/>
            </a:avLst>
          </a:prstGeom>
          <a:solidFill>
            <a:schemeClr val="accent2">
              <a:alpha val="13000"/>
            </a:schemeClr>
          </a:solidFill>
          <a:ln/>
        </p:spPr>
        <p:txBody>
          <a:bodyPr/>
          <a:lstStyle/>
          <a:p>
            <a:endParaRPr lang="sv-SE"/>
          </a:p>
        </p:txBody>
      </p:sp>
      <p:pic>
        <p:nvPicPr>
          <p:cNvPr id="18" name="Kommunikon" descr="preencoded.png"/>
          <p:cNvPicPr>
            <a:picLocks noChangeAspect="1"/>
          </p:cNvPicPr>
          <p:nvPr/>
        </p:nvPicPr>
        <p:blipFill>
          <a:blip r:embed="rId5"/>
          <a:stretch>
            <a:fillRect/>
          </a:stretch>
        </p:blipFill>
        <p:spPr>
          <a:xfrm>
            <a:off x="749808" y="5632704"/>
            <a:ext cx="329184" cy="329184"/>
          </a:xfrm>
          <a:prstGeom prst="rect">
            <a:avLst/>
          </a:prstGeom>
        </p:spPr>
      </p:pic>
      <p:sp>
        <p:nvSpPr>
          <p:cNvPr id="19" name="För kommunen text"/>
          <p:cNvSpPr txBox="1"/>
          <p:nvPr/>
        </p:nvSpPr>
        <p:spPr>
          <a:xfrm>
            <a:off x="1234440" y="5440680"/>
            <a:ext cx="10222992" cy="713232"/>
          </a:xfrm>
          <a:prstGeom prst="rect">
            <a:avLst/>
          </a:prstGeom>
          <a:noFill/>
          <a:ln/>
        </p:spPr>
        <p:txBody>
          <a:bodyPr wrap="square" lIns="0" tIns="0" rIns="0" bIns="0" rtlCol="0" anchor="ctr"/>
          <a:lstStyle/>
          <a:p>
            <a:pPr marL="0" indent="0">
              <a:buNone/>
            </a:pPr>
            <a:r>
              <a:rPr lang="en-US" sz="1500" b="1" dirty="0">
                <a:solidFill>
                  <a:schemeClr val="accent2"/>
                </a:solidFill>
              </a:rPr>
              <a:t>För kommunen  </a:t>
            </a:r>
            <a:r>
              <a:rPr lang="en-US" sz="1500" dirty="0">
                <a:solidFill>
                  <a:schemeClr val="tx1"/>
                </a:solidFill>
              </a:rPr>
              <a:t>Satsningar på rörelse är också satsningar på skola och trygghet.</a:t>
            </a:r>
            <a:endParaRPr lang="en-US" sz="1500" dirty="0"/>
          </a:p>
        </p:txBody>
      </p:sp>
      <p:sp>
        <p:nvSpPr>
          <p:cNvPr id="20" name="Källa"/>
          <p:cNvSpPr txBox="1"/>
          <p:nvPr/>
        </p:nvSpPr>
        <p:spPr>
          <a:xfrm>
            <a:off x="548640" y="6336792"/>
            <a:ext cx="10424160" cy="292608"/>
          </a:xfrm>
          <a:prstGeom prst="rect">
            <a:avLst/>
          </a:prstGeom>
          <a:noFill/>
          <a:ln/>
        </p:spPr>
        <p:txBody>
          <a:bodyPr wrap="square" lIns="0" tIns="0" rIns="0" bIns="0" rtlCol="0" anchor="t"/>
          <a:lstStyle/>
          <a:p>
            <a:pPr marL="0" indent="0">
              <a:buNone/>
            </a:pPr>
            <a:r>
              <a:rPr lang="en-US" sz="1000" i="1" dirty="0">
                <a:solidFill>
                  <a:schemeClr val="accent5"/>
                </a:solidFill>
              </a:rPr>
              <a:t>Pagani m.fl., Med Sci Sports Exerc 2024;56:2184–94; Jugl m.fl., J Quant Criminol 2023;39:333–84.</a:t>
            </a:r>
            <a:endParaRPr lang="en-US" sz="1000" dirty="0"/>
          </a:p>
        </p:txBody>
      </p:sp>
      <p:sp>
        <p:nvSpPr>
          <p:cNvPr id="25" name="Slide Number Placeholder 0"/>
          <p:cNvSpPr>
            <a:spLocks noGrp="1"/>
          </p:cNvSpPr>
          <p:nvPr>
            <p:ph type="sldNum" sz="quarter" idx="4294967295"/>
          </p:nvPr>
        </p:nvSpPr>
        <p:spPr>
          <a:xfrm>
            <a:off x="11155680" y="6355080"/>
            <a:ext cx="502920" cy="274320"/>
          </a:xfrm>
          <a:prstGeom prst="rect">
            <a:avLst/>
          </a:prstGeom>
          <a:extLst>
            <a:ext uri="{C572A759-6A51-4108-AA02-DFA0A04FC94B}">
              <ma14:wrappingTextBoxFlag xmlns:ma14="http://schemas.microsoft.com/office/mac/drawingml/2011/main" xmlns="" val="0"/>
            </a:ext>
          </a:extLst>
        </p:spPr>
        <p:txBody>
          <a:bodyPr/>
          <a:lstStyle>
            <a:lvl1pPr>
              <a:defRPr sz="1000">
                <a:solidFill>
                  <a:schemeClr val="accent5"/>
                </a:solidFill>
              </a:defRPr>
            </a:lvl1pPr>
          </a:lstStyle>
          <a:p>
            <a:pPr algn="r"/>
            <a:fld id="{F7021451-1387-4CA6-816F-3879F97B5CBC}" type="slidenum">
              <a:rPr lang="en-US" b="0"/>
              <a:t>10</a:t>
            </a:fld>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a:spLocks noGrp="1"/>
          </p:cNvSpPr>
          <p:nvPr>
            <p:ph type="body" idx="100" hasCustomPrompt="1"/>
          </p:nvPr>
        </p:nvSpPr>
        <p:spPr>
          <a:xfrm>
            <a:off x="548640" y="292608"/>
            <a:ext cx="9144000" cy="274320"/>
          </a:xfrm>
          <a:prstGeom prst="rect">
            <a:avLst/>
          </a:prstGeom>
          <a:noFill/>
          <a:ln/>
        </p:spPr>
        <p:txBody>
          <a:bodyPr wrap="square" lIns="0" tIns="0" rIns="0" bIns="0" rtlCol="0" anchor="t"/>
          <a:lstStyle/>
          <a:p>
            <a:pPr marL="0" indent="0" algn="l">
              <a:buNone/>
            </a:pPr>
            <a:r>
              <a:rPr lang="en-US" sz="1100" b="1" kern="0" spc="150" dirty="0">
                <a:solidFill>
                  <a:schemeClr val="accent2"/>
                </a:solidFill>
              </a:rPr>
              <a:t>01 · VARFÖR SPELAR DET ROLL?</a:t>
            </a:r>
            <a:endParaRPr lang="en-US" sz="1100" dirty="0"/>
          </a:p>
        </p:txBody>
      </p:sp>
      <p:sp>
        <p:nvSpPr>
          <p:cNvPr id="3" name="Text 0"/>
          <p:cNvSpPr>
            <a:spLocks noGrp="1"/>
          </p:cNvSpPr>
          <p:nvPr>
            <p:ph type="title" idx="101" hasCustomPrompt="1"/>
          </p:nvPr>
        </p:nvSpPr>
        <p:spPr>
          <a:xfrm>
            <a:off x="548640" y="585216"/>
            <a:ext cx="11064240" cy="868680"/>
          </a:xfrm>
          <a:prstGeom prst="rect">
            <a:avLst/>
          </a:prstGeom>
          <a:noFill/>
          <a:ln/>
        </p:spPr>
        <p:txBody>
          <a:bodyPr wrap="square" lIns="0" tIns="0" rIns="0" bIns="0" rtlCol="0" anchor="t"/>
          <a:lstStyle/>
          <a:p>
            <a:pPr marL="0" indent="0" algn="l">
              <a:buNone/>
            </a:pPr>
            <a:r>
              <a:rPr lang="en-US" sz="2600" b="1" dirty="0">
                <a:solidFill>
                  <a:schemeClr val="tx2"/>
                </a:solidFill>
              </a:rPr>
              <a:t>Aktiva barn blir oftare aktiva vuxna – men det är egen träning som håller</a:t>
            </a:r>
            <a:endParaRPr lang="en-US" sz="2600" dirty="0"/>
          </a:p>
        </p:txBody>
      </p:sp>
      <p:sp>
        <p:nvSpPr>
          <p:cNvPr id="5" name="Figurkort"/>
          <p:cNvSpPr/>
          <p:nvPr/>
        </p:nvSpPr>
        <p:spPr>
          <a:xfrm>
            <a:off x="548640" y="1645920"/>
            <a:ext cx="5852160" cy="3611880"/>
          </a:xfrm>
          <a:prstGeom prst="roundRect">
            <a:avLst>
              <a:gd name="adj" fmla="val 1519"/>
            </a:avLst>
          </a:prstGeom>
          <a:solidFill>
            <a:schemeClr val="bg2"/>
          </a:solidFill>
          <a:ln/>
        </p:spPr>
        <p:txBody>
          <a:bodyPr/>
          <a:lstStyle/>
          <a:p>
            <a:endParaRPr lang="sv-SE"/>
          </a:p>
        </p:txBody>
      </p:sp>
      <p:pic>
        <p:nvPicPr>
          <p:cNvPr id="6" name="Figur s35_2" descr="/home/claude/work/use/s35_2.jpg"/>
          <p:cNvPicPr>
            <a:picLocks noChangeAspect="1"/>
          </p:cNvPicPr>
          <p:nvPr/>
        </p:nvPicPr>
        <p:blipFill>
          <a:blip r:embed="rId3"/>
          <a:stretch>
            <a:fillRect/>
          </a:stretch>
        </p:blipFill>
        <p:spPr>
          <a:xfrm>
            <a:off x="1514986" y="1783080"/>
            <a:ext cx="3919467" cy="2834640"/>
          </a:xfrm>
          <a:prstGeom prst="rect">
            <a:avLst/>
          </a:prstGeom>
        </p:spPr>
      </p:pic>
      <p:sp>
        <p:nvSpPr>
          <p:cNvPr id="7" name="Figurtext"/>
          <p:cNvSpPr txBox="1"/>
          <p:nvPr/>
        </p:nvSpPr>
        <p:spPr>
          <a:xfrm>
            <a:off x="685800" y="4681728"/>
            <a:ext cx="5577840" cy="502920"/>
          </a:xfrm>
          <a:prstGeom prst="rect">
            <a:avLst/>
          </a:prstGeom>
          <a:noFill/>
          <a:ln/>
        </p:spPr>
        <p:txBody>
          <a:bodyPr wrap="square" lIns="0" tIns="0" rIns="0" bIns="0" rtlCol="0" anchor="ctr"/>
          <a:lstStyle/>
          <a:p>
            <a:pPr marL="0" indent="0">
              <a:buNone/>
            </a:pPr>
            <a:r>
              <a:rPr lang="en-US" sz="1200" dirty="0">
                <a:solidFill>
                  <a:schemeClr val="accent5"/>
                </a:solidFill>
              </a:rPr>
              <a:t>Träningsvolym över livet: lagidrott (blå) faller, egen träning (röd) består</a:t>
            </a:r>
            <a:endParaRPr lang="en-US" sz="1200" dirty="0"/>
          </a:p>
        </p:txBody>
      </p:sp>
      <p:sp>
        <p:nvSpPr>
          <p:cNvPr id="8" name="Text"/>
          <p:cNvSpPr txBox="1"/>
          <p:nvPr/>
        </p:nvSpPr>
        <p:spPr>
          <a:xfrm>
            <a:off x="6766560" y="1783080"/>
            <a:ext cx="4846320" cy="3291840"/>
          </a:xfrm>
          <a:prstGeom prst="rect">
            <a:avLst/>
          </a:prstGeom>
          <a:noFill/>
          <a:ln/>
        </p:spPr>
        <p:txBody>
          <a:bodyPr wrap="square" lIns="0" tIns="0" rIns="0" bIns="0" rtlCol="0" anchor="t"/>
          <a:lstStyle/>
          <a:p>
            <a:pPr marL="228600" indent="-228600">
              <a:spcAft>
                <a:spcPts val="1400"/>
              </a:spcAft>
              <a:buSzPct val="100000"/>
              <a:buChar char="•"/>
            </a:pPr>
            <a:r>
              <a:rPr lang="en-US" sz="1700" dirty="0">
                <a:solidFill>
                  <a:schemeClr val="tx1"/>
                </a:solidFill>
              </a:rPr>
              <a:t>Rörelsevanor från barndomen följer med upp i vuxen ålder.</a:t>
            </a:r>
            <a:endParaRPr lang="en-US" sz="1700" dirty="0"/>
          </a:p>
          <a:p>
            <a:pPr marL="228600" indent="-228600">
              <a:spcAft>
                <a:spcPts val="1400"/>
              </a:spcAft>
              <a:buSzPct val="100000"/>
              <a:buChar char="•"/>
            </a:pPr>
            <a:r>
              <a:rPr lang="en-US" sz="1700" dirty="0">
                <a:solidFill>
                  <a:schemeClr val="tx1"/>
                </a:solidFill>
              </a:rPr>
              <a:t>Lagidrott och tävling faller bort efter tonåren.</a:t>
            </a:r>
            <a:endParaRPr lang="en-US" sz="1700" dirty="0"/>
          </a:p>
          <a:p>
            <a:pPr marL="228600" indent="-228600">
              <a:spcAft>
                <a:spcPts val="1400"/>
              </a:spcAft>
              <a:buSzPct val="100000"/>
              <a:buChar char="•"/>
            </a:pPr>
            <a:r>
              <a:rPr lang="en-US" sz="1700" dirty="0">
                <a:solidFill>
                  <a:schemeClr val="tx1"/>
                </a:solidFill>
              </a:rPr>
              <a:t>Det som består är rörelse man gör på egen hand: gå, cykla, springa, träna.</a:t>
            </a:r>
            <a:endParaRPr lang="en-US" sz="1700" dirty="0"/>
          </a:p>
        </p:txBody>
      </p:sp>
      <p:sp>
        <p:nvSpPr>
          <p:cNvPr id="9" name="För kommunen"/>
          <p:cNvSpPr/>
          <p:nvPr/>
        </p:nvSpPr>
        <p:spPr>
          <a:xfrm>
            <a:off x="548640" y="5440680"/>
            <a:ext cx="11091672" cy="713232"/>
          </a:xfrm>
          <a:prstGeom prst="roundRect">
            <a:avLst>
              <a:gd name="adj" fmla="val 10256"/>
            </a:avLst>
          </a:prstGeom>
          <a:solidFill>
            <a:schemeClr val="accent2">
              <a:alpha val="13000"/>
            </a:schemeClr>
          </a:solidFill>
          <a:ln/>
        </p:spPr>
        <p:txBody>
          <a:bodyPr/>
          <a:lstStyle/>
          <a:p>
            <a:endParaRPr lang="sv-SE"/>
          </a:p>
        </p:txBody>
      </p:sp>
      <p:pic>
        <p:nvPicPr>
          <p:cNvPr id="10" name="Kommunikon" descr="preencoded.png"/>
          <p:cNvPicPr>
            <a:picLocks noChangeAspect="1"/>
          </p:cNvPicPr>
          <p:nvPr/>
        </p:nvPicPr>
        <p:blipFill>
          <a:blip r:embed="rId4"/>
          <a:stretch>
            <a:fillRect/>
          </a:stretch>
        </p:blipFill>
        <p:spPr>
          <a:xfrm>
            <a:off x="749808" y="5632704"/>
            <a:ext cx="329184" cy="329184"/>
          </a:xfrm>
          <a:prstGeom prst="rect">
            <a:avLst/>
          </a:prstGeom>
        </p:spPr>
      </p:pic>
      <p:sp>
        <p:nvSpPr>
          <p:cNvPr id="11" name="För kommunen text"/>
          <p:cNvSpPr txBox="1"/>
          <p:nvPr/>
        </p:nvSpPr>
        <p:spPr>
          <a:xfrm>
            <a:off x="1234440" y="5440680"/>
            <a:ext cx="10222992" cy="713232"/>
          </a:xfrm>
          <a:prstGeom prst="rect">
            <a:avLst/>
          </a:prstGeom>
          <a:noFill/>
          <a:ln/>
        </p:spPr>
        <p:txBody>
          <a:bodyPr wrap="square" lIns="0" tIns="0" rIns="0" bIns="0" rtlCol="0" anchor="ctr"/>
          <a:lstStyle/>
          <a:p>
            <a:pPr marL="0" indent="0">
              <a:buNone/>
            </a:pPr>
            <a:r>
              <a:rPr lang="en-US" sz="1500" b="1" dirty="0">
                <a:solidFill>
                  <a:schemeClr val="accent2"/>
                </a:solidFill>
              </a:rPr>
              <a:t>För kommunen  </a:t>
            </a:r>
            <a:r>
              <a:rPr lang="en-US" sz="1500" dirty="0">
                <a:solidFill>
                  <a:schemeClr val="tx1"/>
                </a:solidFill>
              </a:rPr>
              <a:t>Bygg för livslång rörelse: cykelvägar, motionsspår och spontanytor når fler än föreningsidrotten.</a:t>
            </a:r>
            <a:endParaRPr lang="en-US" sz="1500" dirty="0"/>
          </a:p>
        </p:txBody>
      </p:sp>
      <p:sp>
        <p:nvSpPr>
          <p:cNvPr id="12" name="Källa"/>
          <p:cNvSpPr txBox="1"/>
          <p:nvPr/>
        </p:nvSpPr>
        <p:spPr>
          <a:xfrm>
            <a:off x="548640" y="6336792"/>
            <a:ext cx="10424160" cy="292608"/>
          </a:xfrm>
          <a:prstGeom prst="rect">
            <a:avLst/>
          </a:prstGeom>
          <a:noFill/>
          <a:ln/>
        </p:spPr>
        <p:txBody>
          <a:bodyPr wrap="square" lIns="0" tIns="0" rIns="0" bIns="0" rtlCol="0" anchor="t"/>
          <a:lstStyle/>
          <a:p>
            <a:pPr marL="0" indent="0">
              <a:buNone/>
            </a:pPr>
            <a:r>
              <a:rPr lang="en-US" sz="1000" i="1" dirty="0">
                <a:solidFill>
                  <a:schemeClr val="accent5"/>
                </a:solidFill>
              </a:rPr>
              <a:t>Telama, Obes Facts 2009; van der Zee m.fl., Int J Behav Nutr Phys Act 2019.</a:t>
            </a:r>
            <a:endParaRPr lang="en-US" sz="1000" dirty="0"/>
          </a:p>
        </p:txBody>
      </p:sp>
      <p:sp>
        <p:nvSpPr>
          <p:cNvPr id="25" name="Slide Number Placeholder 0"/>
          <p:cNvSpPr>
            <a:spLocks noGrp="1"/>
          </p:cNvSpPr>
          <p:nvPr>
            <p:ph type="sldNum" sz="quarter" idx="4294967295"/>
          </p:nvPr>
        </p:nvSpPr>
        <p:spPr>
          <a:xfrm>
            <a:off x="11155680" y="6355080"/>
            <a:ext cx="502920" cy="274320"/>
          </a:xfrm>
          <a:prstGeom prst="rect">
            <a:avLst/>
          </a:prstGeom>
          <a:extLst>
            <a:ext uri="{C572A759-6A51-4108-AA02-DFA0A04FC94B}">
              <ma14:wrappingTextBoxFlag xmlns:ma14="http://schemas.microsoft.com/office/mac/drawingml/2011/main" xmlns="" val="0"/>
            </a:ext>
          </a:extLst>
        </p:spPr>
        <p:txBody>
          <a:bodyPr/>
          <a:lstStyle>
            <a:lvl1pPr>
              <a:defRPr sz="1000">
                <a:solidFill>
                  <a:schemeClr val="accent5"/>
                </a:solidFill>
              </a:defRPr>
            </a:lvl1pPr>
          </a:lstStyle>
          <a:p>
            <a:pPr algn="r"/>
            <a:fld id="{F7021451-1387-4CA6-816F-3879F97B5CBC}" type="slidenum">
              <a:rPr lang="en-US" b="0"/>
              <a:t>11</a:t>
            </a:fld>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Text 0"/>
          <p:cNvSpPr>
            <a:spLocks noGrp="1"/>
          </p:cNvSpPr>
          <p:nvPr>
            <p:ph type="body" idx="100" hasCustomPrompt="1"/>
          </p:nvPr>
        </p:nvSpPr>
        <p:spPr>
          <a:xfrm>
            <a:off x="548640" y="292608"/>
            <a:ext cx="9144000" cy="274320"/>
          </a:xfrm>
          <a:prstGeom prst="rect">
            <a:avLst/>
          </a:prstGeom>
          <a:noFill/>
          <a:ln/>
        </p:spPr>
        <p:txBody>
          <a:bodyPr wrap="square" lIns="0" tIns="0" rIns="0" bIns="0" rtlCol="0" anchor="t"/>
          <a:lstStyle/>
          <a:p>
            <a:pPr marL="0" indent="0" algn="l">
              <a:buNone/>
            </a:pPr>
            <a:r>
              <a:rPr lang="en-US" sz="1100" b="1" kern="0" spc="150" dirty="0">
                <a:solidFill>
                  <a:schemeClr val="accent2"/>
                </a:solidFill>
              </a:rPr>
              <a:t>01 · VARFÖR SPELAR DET ROLL?</a:t>
            </a:r>
            <a:endParaRPr lang="en-US" sz="1100" dirty="0"/>
          </a:p>
        </p:txBody>
      </p:sp>
      <p:sp>
        <p:nvSpPr>
          <p:cNvPr id="3" name="Text 0"/>
          <p:cNvSpPr>
            <a:spLocks noGrp="1"/>
          </p:cNvSpPr>
          <p:nvPr>
            <p:ph type="title" idx="101" hasCustomPrompt="1"/>
          </p:nvPr>
        </p:nvSpPr>
        <p:spPr>
          <a:xfrm>
            <a:off x="548640" y="585216"/>
            <a:ext cx="11064240" cy="868680"/>
          </a:xfrm>
          <a:prstGeom prst="rect">
            <a:avLst/>
          </a:prstGeom>
          <a:noFill/>
          <a:ln/>
        </p:spPr>
        <p:txBody>
          <a:bodyPr wrap="square" lIns="0" tIns="0" rIns="0" bIns="0" rtlCol="0" anchor="t"/>
          <a:lstStyle/>
          <a:p>
            <a:pPr marL="0" indent="0" algn="l">
              <a:buNone/>
            </a:pPr>
            <a:r>
              <a:rPr lang="en-US" sz="2600" b="1" dirty="0">
                <a:solidFill>
                  <a:schemeClr val="tx2"/>
                </a:solidFill>
              </a:rPr>
              <a:t>Vad kan en kommun vinna på att fler rör sig tillräckligt?</a:t>
            </a:r>
            <a:endParaRPr lang="en-US" sz="2600" dirty="0"/>
          </a:p>
        </p:txBody>
      </p:sp>
      <p:sp>
        <p:nvSpPr>
          <p:cNvPr id="5" name="Kort"/>
          <p:cNvSpPr/>
          <p:nvPr/>
        </p:nvSpPr>
        <p:spPr>
          <a:xfrm>
            <a:off x="548640" y="1645920"/>
            <a:ext cx="4206240" cy="3611880"/>
          </a:xfrm>
          <a:prstGeom prst="roundRect">
            <a:avLst>
              <a:gd name="adj" fmla="val 2025"/>
            </a:avLst>
          </a:prstGeom>
          <a:solidFill>
            <a:schemeClr val="tx2"/>
          </a:solidFill>
          <a:ln/>
        </p:spPr>
        <p:txBody>
          <a:bodyPr/>
          <a:lstStyle/>
          <a:p>
            <a:endParaRPr lang="sv-SE"/>
          </a:p>
        </p:txBody>
      </p:sp>
      <p:sp>
        <p:nvSpPr>
          <p:cNvPr id="6" name="Text 3"/>
          <p:cNvSpPr txBox="1"/>
          <p:nvPr/>
        </p:nvSpPr>
        <p:spPr>
          <a:xfrm>
            <a:off x="868680" y="2011680"/>
            <a:ext cx="3657600" cy="1005840"/>
          </a:xfrm>
          <a:prstGeom prst="rect">
            <a:avLst/>
          </a:prstGeom>
          <a:noFill/>
          <a:ln/>
        </p:spPr>
        <p:txBody>
          <a:bodyPr wrap="square" lIns="0" tIns="0" rIns="0" bIns="0" rtlCol="0" anchor="b"/>
          <a:lstStyle/>
          <a:p>
            <a:pPr marL="0" indent="0">
              <a:buNone/>
            </a:pPr>
            <a:r>
              <a:rPr lang="en-US" sz="6000" b="1" dirty="0">
                <a:solidFill>
                  <a:schemeClr val="accent2"/>
                </a:solidFill>
              </a:rPr>
              <a:t>90–144</a:t>
            </a:r>
            <a:endParaRPr lang="en-US" sz="6000" dirty="0"/>
          </a:p>
        </p:txBody>
      </p:sp>
      <p:sp>
        <p:nvSpPr>
          <p:cNvPr id="7" name="Text 4"/>
          <p:cNvSpPr txBox="1"/>
          <p:nvPr/>
        </p:nvSpPr>
        <p:spPr>
          <a:xfrm>
            <a:off x="868680" y="3063240"/>
            <a:ext cx="3657600" cy="457200"/>
          </a:xfrm>
          <a:prstGeom prst="rect">
            <a:avLst/>
          </a:prstGeom>
          <a:noFill/>
          <a:ln/>
        </p:spPr>
        <p:txBody>
          <a:bodyPr wrap="square" lIns="0" tIns="0" rIns="0" bIns="0" rtlCol="0" anchor="ctr"/>
          <a:lstStyle/>
          <a:p>
            <a:pPr marL="0" indent="0">
              <a:buNone/>
            </a:pPr>
            <a:r>
              <a:rPr lang="en-US" sz="2000" b="1" dirty="0">
                <a:solidFill>
                  <a:schemeClr val="bg1"/>
                </a:solidFill>
              </a:rPr>
              <a:t>miljoner kronor per år</a:t>
            </a:r>
            <a:endParaRPr lang="en-US" sz="2000" dirty="0"/>
          </a:p>
        </p:txBody>
      </p:sp>
      <p:sp>
        <p:nvSpPr>
          <p:cNvPr id="8" name="Text 5"/>
          <p:cNvSpPr txBox="1"/>
          <p:nvPr/>
        </p:nvSpPr>
        <p:spPr>
          <a:xfrm>
            <a:off x="868680" y="3657600"/>
            <a:ext cx="3566160" cy="822960"/>
          </a:xfrm>
          <a:prstGeom prst="rect">
            <a:avLst/>
          </a:prstGeom>
          <a:noFill/>
          <a:ln/>
        </p:spPr>
        <p:txBody>
          <a:bodyPr wrap="square" lIns="0" tIns="0" rIns="0" bIns="0" rtlCol="0" anchor="ctr"/>
          <a:lstStyle/>
          <a:p>
            <a:pPr marL="0" indent="0">
              <a:buNone/>
            </a:pPr>
            <a:r>
              <a:rPr lang="en-US" sz="1500" dirty="0">
                <a:solidFill>
                  <a:schemeClr val="accent3"/>
                </a:solidFill>
              </a:rPr>
              <a:t>Räkneexempel för en kommun med 100 000 invånare</a:t>
            </a:r>
            <a:endParaRPr lang="en-US" sz="1500" dirty="0"/>
          </a:p>
        </p:txBody>
      </p:sp>
      <p:sp>
        <p:nvSpPr>
          <p:cNvPr id="9" name="Shape 6"/>
          <p:cNvSpPr/>
          <p:nvPr/>
        </p:nvSpPr>
        <p:spPr>
          <a:xfrm>
            <a:off x="5120640" y="1764792"/>
            <a:ext cx="457200" cy="457200"/>
          </a:xfrm>
          <a:prstGeom prst="ellipse">
            <a:avLst/>
          </a:prstGeom>
          <a:solidFill>
            <a:schemeClr val="accent1"/>
          </a:solidFill>
          <a:ln/>
        </p:spPr>
        <p:txBody>
          <a:bodyPr/>
          <a:lstStyle/>
          <a:p>
            <a:endParaRPr lang="sv-SE"/>
          </a:p>
        </p:txBody>
      </p:sp>
      <p:sp>
        <p:nvSpPr>
          <p:cNvPr id="10" name="Text 7"/>
          <p:cNvSpPr txBox="1"/>
          <p:nvPr/>
        </p:nvSpPr>
        <p:spPr>
          <a:xfrm>
            <a:off x="5120640" y="1764792"/>
            <a:ext cx="457200" cy="457200"/>
          </a:xfrm>
          <a:prstGeom prst="rect">
            <a:avLst/>
          </a:prstGeom>
          <a:noFill/>
          <a:ln/>
        </p:spPr>
        <p:txBody>
          <a:bodyPr wrap="square" lIns="0" tIns="0" rIns="0" bIns="0" rtlCol="0" anchor="ctr"/>
          <a:lstStyle/>
          <a:p>
            <a:pPr marL="0" indent="0" algn="ctr">
              <a:buNone/>
            </a:pPr>
            <a:r>
              <a:rPr lang="en-US" sz="1600" b="1" dirty="0">
                <a:solidFill>
                  <a:schemeClr val="bg1"/>
                </a:solidFill>
              </a:rPr>
              <a:t>1</a:t>
            </a:r>
            <a:endParaRPr lang="en-US" sz="1600" dirty="0"/>
          </a:p>
        </p:txBody>
      </p:sp>
      <p:sp>
        <p:nvSpPr>
          <p:cNvPr id="11" name="Text"/>
          <p:cNvSpPr txBox="1"/>
          <p:nvPr/>
        </p:nvSpPr>
        <p:spPr>
          <a:xfrm>
            <a:off x="5806440" y="1691640"/>
            <a:ext cx="5806440" cy="868680"/>
          </a:xfrm>
          <a:prstGeom prst="rect">
            <a:avLst/>
          </a:prstGeom>
          <a:noFill/>
          <a:ln/>
        </p:spPr>
        <p:txBody>
          <a:bodyPr wrap="square" lIns="0" tIns="0" rIns="0" bIns="0" rtlCol="0" anchor="t"/>
          <a:lstStyle/>
          <a:p>
            <a:pPr marL="0" indent="0">
              <a:spcAft>
                <a:spcPts val="200"/>
              </a:spcAft>
              <a:buNone/>
            </a:pPr>
            <a:r>
              <a:rPr lang="en-US" sz="1600" b="1" dirty="0">
                <a:solidFill>
                  <a:schemeClr val="tx2"/>
                </a:solidFill>
              </a:rPr>
              <a:t>Indata</a:t>
            </a:r>
            <a:endParaRPr lang="en-US" sz="1600" dirty="0"/>
          </a:p>
          <a:p>
            <a:pPr marL="0" indent="0">
              <a:spcAft>
                <a:spcPts val="200"/>
              </a:spcAft>
              <a:buNone/>
            </a:pPr>
            <a:r>
              <a:rPr lang="en-US" sz="1600" dirty="0">
                <a:solidFill>
                  <a:schemeClr val="tx1"/>
                </a:solidFill>
              </a:rPr>
              <a:t>100 000 invånare · BNP 600 000 kr per invånare · 30 % rör sig för lite</a:t>
            </a:r>
            <a:endParaRPr lang="en-US" sz="1600" dirty="0"/>
          </a:p>
        </p:txBody>
      </p:sp>
      <p:sp>
        <p:nvSpPr>
          <p:cNvPr id="12" name="Shape 9"/>
          <p:cNvSpPr/>
          <p:nvPr/>
        </p:nvSpPr>
        <p:spPr>
          <a:xfrm>
            <a:off x="5120640" y="2752344"/>
            <a:ext cx="457200" cy="457200"/>
          </a:xfrm>
          <a:prstGeom prst="ellipse">
            <a:avLst/>
          </a:prstGeom>
          <a:solidFill>
            <a:schemeClr val="accent1"/>
          </a:solidFill>
          <a:ln/>
        </p:spPr>
        <p:txBody>
          <a:bodyPr/>
          <a:lstStyle/>
          <a:p>
            <a:endParaRPr lang="sv-SE"/>
          </a:p>
        </p:txBody>
      </p:sp>
      <p:sp>
        <p:nvSpPr>
          <p:cNvPr id="13" name="Text 10"/>
          <p:cNvSpPr txBox="1"/>
          <p:nvPr/>
        </p:nvSpPr>
        <p:spPr>
          <a:xfrm>
            <a:off x="5120640" y="2752344"/>
            <a:ext cx="457200" cy="457200"/>
          </a:xfrm>
          <a:prstGeom prst="rect">
            <a:avLst/>
          </a:prstGeom>
          <a:noFill/>
          <a:ln/>
        </p:spPr>
        <p:txBody>
          <a:bodyPr wrap="square" lIns="0" tIns="0" rIns="0" bIns="0" rtlCol="0" anchor="ctr"/>
          <a:lstStyle/>
          <a:p>
            <a:pPr marL="0" indent="0" algn="ctr">
              <a:buNone/>
            </a:pPr>
            <a:r>
              <a:rPr lang="en-US" sz="1600" b="1" dirty="0">
                <a:solidFill>
                  <a:schemeClr val="bg1"/>
                </a:solidFill>
              </a:rPr>
              <a:t>2</a:t>
            </a:r>
            <a:endParaRPr lang="en-US" sz="1600" dirty="0"/>
          </a:p>
        </p:txBody>
      </p:sp>
      <p:sp>
        <p:nvSpPr>
          <p:cNvPr id="14" name="Text"/>
          <p:cNvSpPr txBox="1"/>
          <p:nvPr/>
        </p:nvSpPr>
        <p:spPr>
          <a:xfrm>
            <a:off x="5806440" y="2679192"/>
            <a:ext cx="5806440" cy="868680"/>
          </a:xfrm>
          <a:prstGeom prst="rect">
            <a:avLst/>
          </a:prstGeom>
          <a:noFill/>
          <a:ln/>
        </p:spPr>
        <p:txBody>
          <a:bodyPr wrap="square" lIns="0" tIns="0" rIns="0" bIns="0" rtlCol="0" anchor="t"/>
          <a:lstStyle/>
          <a:p>
            <a:pPr marL="0" indent="0">
              <a:spcAft>
                <a:spcPts val="200"/>
              </a:spcAft>
              <a:buNone/>
            </a:pPr>
            <a:r>
              <a:rPr lang="en-US" sz="1600" b="1" dirty="0">
                <a:solidFill>
                  <a:schemeClr val="tx2"/>
                </a:solidFill>
              </a:rPr>
              <a:t>Antagande</a:t>
            </a:r>
            <a:endParaRPr lang="en-US" sz="1600" dirty="0"/>
          </a:p>
          <a:p>
            <a:pPr marL="0" indent="0">
              <a:spcAft>
                <a:spcPts val="200"/>
              </a:spcAft>
              <a:buNone/>
            </a:pPr>
            <a:r>
              <a:rPr lang="en-US" sz="1600" dirty="0">
                <a:solidFill>
                  <a:schemeClr val="tx1"/>
                </a:solidFill>
              </a:rPr>
              <a:t>Om de 30 procenten når rekommendationen ökar BNP med 0,15⁠–⁠0,24 % per år</a:t>
            </a:r>
            <a:endParaRPr lang="en-US" sz="1600" dirty="0"/>
          </a:p>
        </p:txBody>
      </p:sp>
      <p:sp>
        <p:nvSpPr>
          <p:cNvPr id="15" name="Shape 12"/>
          <p:cNvSpPr/>
          <p:nvPr/>
        </p:nvSpPr>
        <p:spPr>
          <a:xfrm>
            <a:off x="5120640" y="3739896"/>
            <a:ext cx="457200" cy="457200"/>
          </a:xfrm>
          <a:prstGeom prst="ellipse">
            <a:avLst/>
          </a:prstGeom>
          <a:solidFill>
            <a:schemeClr val="accent1"/>
          </a:solidFill>
          <a:ln/>
        </p:spPr>
        <p:txBody>
          <a:bodyPr/>
          <a:lstStyle/>
          <a:p>
            <a:endParaRPr lang="sv-SE"/>
          </a:p>
        </p:txBody>
      </p:sp>
      <p:sp>
        <p:nvSpPr>
          <p:cNvPr id="16" name="Text 13"/>
          <p:cNvSpPr txBox="1"/>
          <p:nvPr/>
        </p:nvSpPr>
        <p:spPr>
          <a:xfrm>
            <a:off x="5120640" y="3739896"/>
            <a:ext cx="457200" cy="457200"/>
          </a:xfrm>
          <a:prstGeom prst="rect">
            <a:avLst/>
          </a:prstGeom>
          <a:noFill/>
          <a:ln/>
        </p:spPr>
        <p:txBody>
          <a:bodyPr wrap="square" lIns="0" tIns="0" rIns="0" bIns="0" rtlCol="0" anchor="ctr"/>
          <a:lstStyle/>
          <a:p>
            <a:pPr marL="0" indent="0" algn="ctr">
              <a:buNone/>
            </a:pPr>
            <a:r>
              <a:rPr lang="en-US" sz="1600" b="1" dirty="0">
                <a:solidFill>
                  <a:schemeClr val="bg1"/>
                </a:solidFill>
              </a:rPr>
              <a:t>3</a:t>
            </a:r>
            <a:endParaRPr lang="en-US" sz="1600" dirty="0"/>
          </a:p>
        </p:txBody>
      </p:sp>
      <p:sp>
        <p:nvSpPr>
          <p:cNvPr id="17" name="Text"/>
          <p:cNvSpPr txBox="1"/>
          <p:nvPr/>
        </p:nvSpPr>
        <p:spPr>
          <a:xfrm>
            <a:off x="5806440" y="3666744"/>
            <a:ext cx="5806440" cy="868680"/>
          </a:xfrm>
          <a:prstGeom prst="rect">
            <a:avLst/>
          </a:prstGeom>
          <a:noFill/>
          <a:ln/>
        </p:spPr>
        <p:txBody>
          <a:bodyPr wrap="square" lIns="0" tIns="0" rIns="0" bIns="0" rtlCol="0" anchor="t"/>
          <a:lstStyle/>
          <a:p>
            <a:pPr marL="0" indent="0">
              <a:spcAft>
                <a:spcPts val="200"/>
              </a:spcAft>
              <a:buNone/>
            </a:pPr>
            <a:r>
              <a:rPr lang="en-US" sz="1600" b="1" dirty="0">
                <a:solidFill>
                  <a:schemeClr val="tx2"/>
                </a:solidFill>
              </a:rPr>
              <a:t>Uträkning</a:t>
            </a:r>
            <a:endParaRPr lang="en-US" sz="1600" dirty="0"/>
          </a:p>
          <a:p>
            <a:pPr marL="0" indent="0">
              <a:spcAft>
                <a:spcPts val="200"/>
              </a:spcAft>
              <a:buNone/>
            </a:pPr>
            <a:r>
              <a:rPr lang="en-US" sz="1600" dirty="0">
                <a:solidFill>
                  <a:schemeClr val="tx1"/>
                </a:solidFill>
              </a:rPr>
              <a:t>100 000 × 600 000 kr × 0,15⁠–⁠0,24 % = 90–144 miljoner kr per år</a:t>
            </a:r>
            <a:endParaRPr lang="en-US" sz="1600" dirty="0"/>
          </a:p>
        </p:txBody>
      </p:sp>
      <p:sp>
        <p:nvSpPr>
          <p:cNvPr id="18" name="Text"/>
          <p:cNvSpPr txBox="1"/>
          <p:nvPr/>
        </p:nvSpPr>
        <p:spPr>
          <a:xfrm>
            <a:off x="5120640" y="4663440"/>
            <a:ext cx="6492240" cy="548640"/>
          </a:xfrm>
          <a:prstGeom prst="rect">
            <a:avLst/>
          </a:prstGeom>
          <a:noFill/>
          <a:ln/>
        </p:spPr>
        <p:txBody>
          <a:bodyPr wrap="square" lIns="0" tIns="0" rIns="0" bIns="0" rtlCol="0" anchor="t"/>
          <a:lstStyle/>
          <a:p>
            <a:pPr marL="0" indent="0">
              <a:spcAft>
                <a:spcPts val="800"/>
              </a:spcAft>
              <a:buNone/>
            </a:pPr>
            <a:r>
              <a:rPr lang="en-US" sz="1400" i="1" dirty="0">
                <a:solidFill>
                  <a:schemeClr val="accent5"/>
                </a:solidFill>
              </a:rPr>
              <a:t>En grov skattning. Vinsten kommer främst av  högre produktivitet.</a:t>
            </a:r>
            <a:endParaRPr lang="en-US" sz="1400" dirty="0"/>
          </a:p>
        </p:txBody>
      </p:sp>
      <p:sp>
        <p:nvSpPr>
          <p:cNvPr id="19" name="För kommunen"/>
          <p:cNvSpPr/>
          <p:nvPr/>
        </p:nvSpPr>
        <p:spPr>
          <a:xfrm>
            <a:off x="548640" y="5440680"/>
            <a:ext cx="11091672" cy="713232"/>
          </a:xfrm>
          <a:prstGeom prst="roundRect">
            <a:avLst>
              <a:gd name="adj" fmla="val 10256"/>
            </a:avLst>
          </a:prstGeom>
          <a:solidFill>
            <a:schemeClr val="accent2">
              <a:alpha val="13000"/>
            </a:schemeClr>
          </a:solidFill>
          <a:ln/>
        </p:spPr>
        <p:txBody>
          <a:bodyPr/>
          <a:lstStyle/>
          <a:p>
            <a:endParaRPr lang="sv-SE"/>
          </a:p>
        </p:txBody>
      </p:sp>
      <p:pic>
        <p:nvPicPr>
          <p:cNvPr id="20" name="Kommunikon" descr="preencoded.png"/>
          <p:cNvPicPr>
            <a:picLocks noChangeAspect="1"/>
          </p:cNvPicPr>
          <p:nvPr/>
        </p:nvPicPr>
        <p:blipFill>
          <a:blip r:embed="rId3"/>
          <a:stretch>
            <a:fillRect/>
          </a:stretch>
        </p:blipFill>
        <p:spPr>
          <a:xfrm>
            <a:off x="749808" y="5632704"/>
            <a:ext cx="329184" cy="329184"/>
          </a:xfrm>
          <a:prstGeom prst="rect">
            <a:avLst/>
          </a:prstGeom>
        </p:spPr>
      </p:pic>
      <p:sp>
        <p:nvSpPr>
          <p:cNvPr id="21" name="För kommunen text"/>
          <p:cNvSpPr txBox="1"/>
          <p:nvPr/>
        </p:nvSpPr>
        <p:spPr>
          <a:xfrm>
            <a:off x="1234440" y="5440680"/>
            <a:ext cx="10222992" cy="713232"/>
          </a:xfrm>
          <a:prstGeom prst="rect">
            <a:avLst/>
          </a:prstGeom>
          <a:noFill/>
          <a:ln/>
        </p:spPr>
        <p:txBody>
          <a:bodyPr wrap="square" lIns="0" tIns="0" rIns="0" bIns="0" rtlCol="0" anchor="ctr"/>
          <a:lstStyle/>
          <a:p>
            <a:pPr marL="0" indent="0">
              <a:buNone/>
            </a:pPr>
            <a:r>
              <a:rPr lang="en-US" sz="1500" b="1" dirty="0">
                <a:solidFill>
                  <a:schemeClr val="accent2"/>
                </a:solidFill>
              </a:rPr>
              <a:t>För kommunen  </a:t>
            </a:r>
            <a:r>
              <a:rPr lang="en-US" sz="1500" dirty="0">
                <a:solidFill>
                  <a:schemeClr val="tx1"/>
                </a:solidFill>
              </a:rPr>
              <a:t>Rörelse är inte en kostnad – det är en av de bästa investeringar en kommun kan göra.</a:t>
            </a:r>
            <a:endParaRPr lang="en-US" sz="1500" dirty="0"/>
          </a:p>
        </p:txBody>
      </p:sp>
      <p:sp>
        <p:nvSpPr>
          <p:cNvPr id="22" name="Källa"/>
          <p:cNvSpPr txBox="1"/>
          <p:nvPr/>
        </p:nvSpPr>
        <p:spPr>
          <a:xfrm>
            <a:off x="548640" y="6336792"/>
            <a:ext cx="10424160" cy="292608"/>
          </a:xfrm>
          <a:prstGeom prst="rect">
            <a:avLst/>
          </a:prstGeom>
          <a:noFill/>
          <a:ln/>
        </p:spPr>
        <p:txBody>
          <a:bodyPr wrap="square" lIns="0" tIns="0" rIns="0" bIns="0" rtlCol="0" anchor="t"/>
          <a:lstStyle/>
          <a:p>
            <a:pPr marL="0" indent="0">
              <a:buNone/>
            </a:pPr>
            <a:r>
              <a:rPr lang="en-US" sz="1000" i="1" dirty="0">
                <a:solidFill>
                  <a:schemeClr val="accent5"/>
                </a:solidFill>
              </a:rPr>
              <a:t>Hafner m.fl., Estimating the global economic benefits of physically active populations over 30 years (2020–2050). Br J Sports Med 2020.</a:t>
            </a:r>
            <a:endParaRPr lang="en-US" sz="1000" dirty="0"/>
          </a:p>
        </p:txBody>
      </p:sp>
      <p:sp>
        <p:nvSpPr>
          <p:cNvPr id="25" name="Slide Number Placeholder 0"/>
          <p:cNvSpPr>
            <a:spLocks noGrp="1"/>
          </p:cNvSpPr>
          <p:nvPr>
            <p:ph type="sldNum" sz="quarter" idx="4294967295"/>
          </p:nvPr>
        </p:nvSpPr>
        <p:spPr>
          <a:xfrm>
            <a:off x="11155680" y="6355080"/>
            <a:ext cx="502920" cy="274320"/>
          </a:xfrm>
          <a:prstGeom prst="rect">
            <a:avLst/>
          </a:prstGeom>
          <a:extLst>
            <a:ext uri="{C572A759-6A51-4108-AA02-DFA0A04FC94B}">
              <ma14:wrappingTextBoxFlag xmlns:ma14="http://schemas.microsoft.com/office/mac/drawingml/2011/main" xmlns="" val="0"/>
            </a:ext>
          </a:extLst>
        </p:spPr>
        <p:txBody>
          <a:bodyPr/>
          <a:lstStyle>
            <a:lvl1pPr>
              <a:defRPr sz="1000">
                <a:solidFill>
                  <a:schemeClr val="accent5"/>
                </a:solidFill>
              </a:defRPr>
            </a:lvl1pPr>
          </a:lstStyle>
          <a:p>
            <a:pPr algn="r"/>
            <a:fld id="{F7021451-1387-4CA6-816F-3879F97B5CBC}" type="slidenum">
              <a:rPr lang="en-US" b="0"/>
              <a:t>12</a:t>
            </a:fld>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sp>
        <p:nvSpPr>
          <p:cNvPr id="2" name="Text 0"/>
          <p:cNvSpPr>
            <a:spLocks noGrp="1"/>
          </p:cNvSpPr>
          <p:nvPr>
            <p:ph type="body" idx="100" hasCustomPrompt="1"/>
          </p:nvPr>
        </p:nvSpPr>
        <p:spPr>
          <a:xfrm>
            <a:off x="640080" y="1371600"/>
            <a:ext cx="2743200" cy="1005840"/>
          </a:xfrm>
          <a:prstGeom prst="rect">
            <a:avLst/>
          </a:prstGeom>
          <a:noFill/>
          <a:ln/>
        </p:spPr>
        <p:txBody>
          <a:bodyPr wrap="square" lIns="0" tIns="0" rIns="0" bIns="0" rtlCol="0" anchor="b"/>
          <a:lstStyle/>
          <a:p>
            <a:pPr marL="0" indent="0" algn="l">
              <a:buNone/>
            </a:pPr>
            <a:r>
              <a:rPr lang="en-US" sz="6000" b="1" dirty="0">
                <a:solidFill>
                  <a:schemeClr val="accent2"/>
                </a:solidFill>
              </a:rPr>
              <a:t>02</a:t>
            </a:r>
            <a:endParaRPr lang="en-US" sz="6000" dirty="0"/>
          </a:p>
        </p:txBody>
      </p:sp>
      <p:sp>
        <p:nvSpPr>
          <p:cNvPr id="3" name="Text 0"/>
          <p:cNvSpPr>
            <a:spLocks noGrp="1"/>
          </p:cNvSpPr>
          <p:nvPr>
            <p:ph type="title" idx="101" hasCustomPrompt="1"/>
          </p:nvPr>
        </p:nvSpPr>
        <p:spPr>
          <a:xfrm>
            <a:off x="640080" y="2560320"/>
            <a:ext cx="5486400" cy="1554480"/>
          </a:xfrm>
          <a:prstGeom prst="rect">
            <a:avLst/>
          </a:prstGeom>
          <a:noFill/>
          <a:ln/>
        </p:spPr>
        <p:txBody>
          <a:bodyPr wrap="square" lIns="0" tIns="0" rIns="0" bIns="0" rtlCol="0" anchor="t"/>
          <a:lstStyle/>
          <a:p>
            <a:pPr marL="0" indent="0" algn="l">
              <a:buNone/>
            </a:pPr>
            <a:r>
              <a:rPr lang="en-US" sz="3800" b="1" dirty="0">
                <a:solidFill>
                  <a:schemeClr val="bg1"/>
                </a:solidFill>
              </a:rPr>
              <a:t>Hur rör sig barnen idag?</a:t>
            </a:r>
            <a:endParaRPr lang="en-US" sz="3800" dirty="0"/>
          </a:p>
        </p:txBody>
      </p:sp>
      <p:sp>
        <p:nvSpPr>
          <p:cNvPr id="4" name="Text 0"/>
          <p:cNvSpPr>
            <a:spLocks noGrp="1"/>
          </p:cNvSpPr>
          <p:nvPr>
            <p:ph type="body" idx="102" hasCustomPrompt="1"/>
          </p:nvPr>
        </p:nvSpPr>
        <p:spPr>
          <a:xfrm>
            <a:off x="640080" y="4297680"/>
            <a:ext cx="5486400" cy="1280160"/>
          </a:xfrm>
          <a:prstGeom prst="rect">
            <a:avLst/>
          </a:prstGeom>
          <a:noFill/>
          <a:ln/>
        </p:spPr>
        <p:txBody>
          <a:bodyPr wrap="square" lIns="0" tIns="0" rIns="0" bIns="0" rtlCol="0" anchor="t"/>
          <a:lstStyle/>
          <a:p>
            <a:pPr marL="0" indent="0" algn="l">
              <a:buNone/>
            </a:pPr>
            <a:r>
              <a:rPr lang="en-US" sz="2000" dirty="0">
                <a:solidFill>
                  <a:schemeClr val="accent3"/>
                </a:solidFill>
              </a:rPr>
              <a:t>Färre än hälften når rekommendationerna – och skärmarna tar allt mer tid.</a:t>
            </a:r>
            <a:endParaRPr lang="en-US" sz="2000" dirty="0"/>
          </a:p>
        </p:txBody>
      </p:sp>
      <p:pic>
        <p:nvPicPr>
          <p:cNvPr id="5" name="Avsnittsbild" descr="/home/claude/work/use/sec2.jpg"/>
          <p:cNvPicPr>
            <a:picLocks noChangeAspect="1"/>
          </p:cNvPicPr>
          <p:nvPr/>
        </p:nvPicPr>
        <p:blipFill>
          <a:blip r:embed="rId3"/>
          <a:srcRect/>
          <a:stretch/>
        </p:blipFill>
        <p:spPr>
          <a:xfrm>
            <a:off x="6705295" y="0"/>
            <a:ext cx="5486400" cy="6858000"/>
          </a:xfrm>
          <a:prstGeom prst="rect">
            <a:avLst/>
          </a:prstGeom>
        </p:spPr>
      </p:pic>
      <p:sp>
        <p:nvSpPr>
          <p:cNvPr id="25" name="Slide Number Placeholder 0"/>
          <p:cNvSpPr>
            <a:spLocks noGrp="1"/>
          </p:cNvSpPr>
          <p:nvPr>
            <p:ph type="sldNum" sz="quarter" idx="4294967295"/>
          </p:nvPr>
        </p:nvSpPr>
        <p:spPr>
          <a:xfrm>
            <a:off x="640080" y="6309360"/>
            <a:ext cx="914400" cy="274320"/>
          </a:xfrm>
          <a:prstGeom prst="rect">
            <a:avLst/>
          </a:prstGeom>
          <a:extLst>
            <a:ext uri="{C572A759-6A51-4108-AA02-DFA0A04FC94B}">
              <ma14:wrappingTextBoxFlag xmlns:ma14="http://schemas.microsoft.com/office/mac/drawingml/2011/main" xmlns="" val="0"/>
            </a:ext>
          </a:extLst>
        </p:spPr>
        <p:txBody>
          <a:bodyPr/>
          <a:lstStyle>
            <a:lvl1pPr>
              <a:defRPr sz="1000">
                <a:solidFill>
                  <a:schemeClr val="accent3"/>
                </a:solidFill>
              </a:defRPr>
            </a:lvl1pPr>
          </a:lstStyle>
          <a:p>
            <a:pPr algn="l"/>
            <a:fld id="{F7021451-1387-4CA6-816F-3879F97B5CBC}" type="slidenum">
              <a:rPr lang="en-US" b="0"/>
              <a:t>13</a:t>
            </a:fld>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sp>
        <p:nvSpPr>
          <p:cNvPr id="2" name="Text 0"/>
          <p:cNvSpPr>
            <a:spLocks noGrp="1"/>
          </p:cNvSpPr>
          <p:nvPr>
            <p:ph type="body" idx="100" hasCustomPrompt="1"/>
          </p:nvPr>
        </p:nvSpPr>
        <p:spPr>
          <a:xfrm>
            <a:off x="548640" y="292608"/>
            <a:ext cx="9144000" cy="274320"/>
          </a:xfrm>
          <a:prstGeom prst="rect">
            <a:avLst/>
          </a:prstGeom>
          <a:noFill/>
          <a:ln/>
        </p:spPr>
        <p:txBody>
          <a:bodyPr wrap="square" lIns="0" tIns="0" rIns="0" bIns="0" rtlCol="0" anchor="t"/>
          <a:lstStyle/>
          <a:p>
            <a:pPr marL="0" indent="0" algn="l">
              <a:buNone/>
            </a:pPr>
            <a:r>
              <a:rPr lang="en-US" sz="1100" b="1" kern="0" spc="150" dirty="0">
                <a:solidFill>
                  <a:schemeClr val="accent2"/>
                </a:solidFill>
              </a:rPr>
              <a:t>02 · HUR RÖR SIG BARNEN IDAG?</a:t>
            </a:r>
            <a:endParaRPr lang="en-US" sz="1100" dirty="0"/>
          </a:p>
        </p:txBody>
      </p:sp>
      <p:sp>
        <p:nvSpPr>
          <p:cNvPr id="3" name="Text 0"/>
          <p:cNvSpPr>
            <a:spLocks noGrp="1"/>
          </p:cNvSpPr>
          <p:nvPr>
            <p:ph type="title" idx="101" hasCustomPrompt="1"/>
          </p:nvPr>
        </p:nvSpPr>
        <p:spPr>
          <a:xfrm>
            <a:off x="548640" y="585216"/>
            <a:ext cx="11064240" cy="868680"/>
          </a:xfrm>
          <a:prstGeom prst="rect">
            <a:avLst/>
          </a:prstGeom>
          <a:noFill/>
          <a:ln/>
        </p:spPr>
        <p:txBody>
          <a:bodyPr wrap="square" lIns="0" tIns="0" rIns="0" bIns="0" rtlCol="0" anchor="t"/>
          <a:lstStyle/>
          <a:p>
            <a:pPr marL="0" indent="0" algn="l">
              <a:buNone/>
            </a:pPr>
            <a:r>
              <a:rPr lang="en-US" sz="2600" b="1" dirty="0">
                <a:solidFill>
                  <a:schemeClr val="tx2"/>
                </a:solidFill>
              </a:rPr>
              <a:t>Frågar man rör vi oss mycket – mäter man rör vi oss lite</a:t>
            </a:r>
            <a:endParaRPr lang="en-US" sz="2600" dirty="0"/>
          </a:p>
        </p:txBody>
      </p:sp>
      <p:sp>
        <p:nvSpPr>
          <p:cNvPr id="5" name="Figurkort"/>
          <p:cNvSpPr/>
          <p:nvPr/>
        </p:nvSpPr>
        <p:spPr>
          <a:xfrm>
            <a:off x="548640" y="1645920"/>
            <a:ext cx="5303520" cy="3611880"/>
          </a:xfrm>
          <a:prstGeom prst="roundRect">
            <a:avLst>
              <a:gd name="adj" fmla="val 1519"/>
            </a:avLst>
          </a:prstGeom>
          <a:solidFill>
            <a:schemeClr val="bg2"/>
          </a:solidFill>
          <a:ln/>
        </p:spPr>
        <p:txBody>
          <a:bodyPr/>
          <a:lstStyle/>
          <a:p>
            <a:endParaRPr lang="sv-SE"/>
          </a:p>
        </p:txBody>
      </p:sp>
      <p:pic>
        <p:nvPicPr>
          <p:cNvPr id="6" name="Figur s03_9" descr="/home/claude/work/use/s03_9.jpg"/>
          <p:cNvPicPr>
            <a:picLocks noChangeAspect="1"/>
          </p:cNvPicPr>
          <p:nvPr/>
        </p:nvPicPr>
        <p:blipFill>
          <a:blip r:embed="rId3"/>
          <a:stretch>
            <a:fillRect/>
          </a:stretch>
        </p:blipFill>
        <p:spPr>
          <a:xfrm>
            <a:off x="1176942" y="1783080"/>
            <a:ext cx="4046916" cy="2834640"/>
          </a:xfrm>
          <a:prstGeom prst="rect">
            <a:avLst/>
          </a:prstGeom>
        </p:spPr>
      </p:pic>
      <p:sp>
        <p:nvSpPr>
          <p:cNvPr id="7" name="Figurtext"/>
          <p:cNvSpPr txBox="1"/>
          <p:nvPr/>
        </p:nvSpPr>
        <p:spPr>
          <a:xfrm>
            <a:off x="685800" y="4681728"/>
            <a:ext cx="5029200" cy="502920"/>
          </a:xfrm>
          <a:prstGeom prst="rect">
            <a:avLst/>
          </a:prstGeom>
          <a:noFill/>
          <a:ln/>
        </p:spPr>
        <p:txBody>
          <a:bodyPr wrap="square" lIns="0" tIns="0" rIns="0" bIns="0" rtlCol="0" anchor="ctr"/>
          <a:lstStyle/>
          <a:p>
            <a:pPr marL="0" indent="0">
              <a:buNone/>
            </a:pPr>
            <a:r>
              <a:rPr lang="en-US" sz="1200" dirty="0">
                <a:solidFill>
                  <a:schemeClr val="accent5"/>
                </a:solidFill>
              </a:rPr>
              <a:t>Andel vuxna i USA som når rekommendationen: självrapport vs. mätning</a:t>
            </a:r>
            <a:endParaRPr lang="en-US" sz="1200" dirty="0"/>
          </a:p>
        </p:txBody>
      </p:sp>
      <p:sp>
        <p:nvSpPr>
          <p:cNvPr id="8" name="Stat ≈ 60 %"/>
          <p:cNvSpPr txBox="1"/>
          <p:nvPr/>
        </p:nvSpPr>
        <p:spPr>
          <a:xfrm>
            <a:off x="6309360" y="1691640"/>
            <a:ext cx="2468880" cy="685800"/>
          </a:xfrm>
          <a:prstGeom prst="rect">
            <a:avLst/>
          </a:prstGeom>
          <a:noFill/>
          <a:ln/>
        </p:spPr>
        <p:txBody>
          <a:bodyPr wrap="square" lIns="0" tIns="0" rIns="0" bIns="0" rtlCol="0" anchor="b"/>
          <a:lstStyle/>
          <a:p>
            <a:pPr marL="0" indent="0">
              <a:buNone/>
            </a:pPr>
            <a:r>
              <a:rPr lang="en-US" sz="3800" b="1" dirty="0">
                <a:solidFill>
                  <a:schemeClr val="accent5"/>
                </a:solidFill>
              </a:rPr>
              <a:t>≈ 60 %</a:t>
            </a:r>
            <a:endParaRPr lang="en-US" sz="3800" dirty="0"/>
          </a:p>
        </p:txBody>
      </p:sp>
      <p:sp>
        <p:nvSpPr>
          <p:cNvPr id="9" name="Stattext"/>
          <p:cNvSpPr txBox="1"/>
          <p:nvPr/>
        </p:nvSpPr>
        <p:spPr>
          <a:xfrm>
            <a:off x="6309360" y="2423160"/>
            <a:ext cx="2468880" cy="640080"/>
          </a:xfrm>
          <a:prstGeom prst="rect">
            <a:avLst/>
          </a:prstGeom>
          <a:noFill/>
          <a:ln/>
        </p:spPr>
        <p:txBody>
          <a:bodyPr wrap="square" lIns="0" tIns="0" rIns="0" bIns="0" rtlCol="0" anchor="t"/>
          <a:lstStyle/>
          <a:p>
            <a:pPr marL="0" indent="0">
              <a:buNone/>
            </a:pPr>
            <a:r>
              <a:rPr lang="en-US" sz="1500" dirty="0">
                <a:solidFill>
                  <a:schemeClr val="tx1"/>
                </a:solidFill>
              </a:rPr>
              <a:t>når rekommendationen enligt egen uppgift</a:t>
            </a:r>
            <a:endParaRPr lang="en-US" sz="1500" dirty="0"/>
          </a:p>
        </p:txBody>
      </p:sp>
      <p:sp>
        <p:nvSpPr>
          <p:cNvPr id="10" name="Stat &amp;lt; 10 %"/>
          <p:cNvSpPr txBox="1"/>
          <p:nvPr/>
        </p:nvSpPr>
        <p:spPr>
          <a:xfrm>
            <a:off x="9052560" y="1691640"/>
            <a:ext cx="2560320" cy="685800"/>
          </a:xfrm>
          <a:prstGeom prst="rect">
            <a:avLst/>
          </a:prstGeom>
          <a:noFill/>
          <a:ln/>
        </p:spPr>
        <p:txBody>
          <a:bodyPr wrap="square" lIns="0" tIns="0" rIns="0" bIns="0" rtlCol="0" anchor="b"/>
          <a:lstStyle/>
          <a:p>
            <a:pPr marL="0" indent="0">
              <a:buNone/>
            </a:pPr>
            <a:r>
              <a:rPr lang="en-US" sz="3800" b="1" dirty="0">
                <a:solidFill>
                  <a:schemeClr val="accent2"/>
                </a:solidFill>
              </a:rPr>
              <a:t>&lt; 10 %</a:t>
            </a:r>
            <a:endParaRPr lang="en-US" sz="3800" dirty="0"/>
          </a:p>
        </p:txBody>
      </p:sp>
      <p:sp>
        <p:nvSpPr>
          <p:cNvPr id="11" name="Stattext"/>
          <p:cNvSpPr txBox="1"/>
          <p:nvPr/>
        </p:nvSpPr>
        <p:spPr>
          <a:xfrm>
            <a:off x="9052560" y="2423160"/>
            <a:ext cx="2560320" cy="640080"/>
          </a:xfrm>
          <a:prstGeom prst="rect">
            <a:avLst/>
          </a:prstGeom>
          <a:noFill/>
          <a:ln/>
        </p:spPr>
        <p:txBody>
          <a:bodyPr wrap="square" lIns="0" tIns="0" rIns="0" bIns="0" rtlCol="0" anchor="t"/>
          <a:lstStyle/>
          <a:p>
            <a:pPr marL="0" indent="0">
              <a:buNone/>
            </a:pPr>
            <a:r>
              <a:rPr lang="en-US" sz="1500" dirty="0">
                <a:solidFill>
                  <a:schemeClr val="tx1"/>
                </a:solidFill>
              </a:rPr>
              <a:t>når den när man mäter med accelerometer</a:t>
            </a:r>
            <a:endParaRPr lang="en-US" sz="1500" dirty="0"/>
          </a:p>
        </p:txBody>
      </p:sp>
      <p:sp>
        <p:nvSpPr>
          <p:cNvPr id="12" name="Text"/>
          <p:cNvSpPr txBox="1"/>
          <p:nvPr/>
        </p:nvSpPr>
        <p:spPr>
          <a:xfrm>
            <a:off x="6309360" y="3429000"/>
            <a:ext cx="5303520" cy="1463040"/>
          </a:xfrm>
          <a:prstGeom prst="rect">
            <a:avLst/>
          </a:prstGeom>
          <a:noFill/>
          <a:ln/>
        </p:spPr>
        <p:txBody>
          <a:bodyPr wrap="square" lIns="0" tIns="0" rIns="0" bIns="0" rtlCol="0" anchor="t"/>
          <a:lstStyle/>
          <a:p>
            <a:pPr marL="0" indent="0">
              <a:spcAft>
                <a:spcPts val="800"/>
              </a:spcAft>
              <a:buNone/>
            </a:pPr>
            <a:r>
              <a:rPr lang="en-US" sz="1700" dirty="0">
                <a:solidFill>
                  <a:schemeClr val="tx1"/>
                </a:solidFill>
              </a:rPr>
              <a:t>Därför bygger våra studier på rörelsemätare (accelerometrar) och GPS – det ger en ärlig bild av hur barn faktiskt rör sig, och var.</a:t>
            </a:r>
            <a:endParaRPr lang="en-US" sz="1700" dirty="0"/>
          </a:p>
        </p:txBody>
      </p:sp>
      <p:sp>
        <p:nvSpPr>
          <p:cNvPr id="13" name="För kommunen"/>
          <p:cNvSpPr/>
          <p:nvPr/>
        </p:nvSpPr>
        <p:spPr>
          <a:xfrm>
            <a:off x="548640" y="5440680"/>
            <a:ext cx="11091672" cy="713232"/>
          </a:xfrm>
          <a:prstGeom prst="roundRect">
            <a:avLst>
              <a:gd name="adj" fmla="val 10256"/>
            </a:avLst>
          </a:prstGeom>
          <a:solidFill>
            <a:schemeClr val="accent2">
              <a:alpha val="13000"/>
            </a:schemeClr>
          </a:solidFill>
          <a:ln/>
        </p:spPr>
        <p:txBody>
          <a:bodyPr/>
          <a:lstStyle/>
          <a:p>
            <a:endParaRPr lang="sv-SE"/>
          </a:p>
        </p:txBody>
      </p:sp>
      <p:pic>
        <p:nvPicPr>
          <p:cNvPr id="14" name="Kommunikon" descr="preencoded.png"/>
          <p:cNvPicPr>
            <a:picLocks noChangeAspect="1"/>
          </p:cNvPicPr>
          <p:nvPr/>
        </p:nvPicPr>
        <p:blipFill>
          <a:blip r:embed="rId4"/>
          <a:stretch>
            <a:fillRect/>
          </a:stretch>
        </p:blipFill>
        <p:spPr>
          <a:xfrm>
            <a:off x="749808" y="5632704"/>
            <a:ext cx="329184" cy="329184"/>
          </a:xfrm>
          <a:prstGeom prst="rect">
            <a:avLst/>
          </a:prstGeom>
        </p:spPr>
      </p:pic>
      <p:sp>
        <p:nvSpPr>
          <p:cNvPr id="15" name="För kommunen text"/>
          <p:cNvSpPr txBox="1"/>
          <p:nvPr/>
        </p:nvSpPr>
        <p:spPr>
          <a:xfrm>
            <a:off x="1234440" y="5440680"/>
            <a:ext cx="10222992" cy="713232"/>
          </a:xfrm>
          <a:prstGeom prst="rect">
            <a:avLst/>
          </a:prstGeom>
          <a:noFill/>
          <a:ln/>
        </p:spPr>
        <p:txBody>
          <a:bodyPr wrap="square" lIns="0" tIns="0" rIns="0" bIns="0" rtlCol="0" anchor="ctr"/>
          <a:lstStyle/>
          <a:p>
            <a:pPr marL="0" indent="0">
              <a:buNone/>
            </a:pPr>
            <a:r>
              <a:rPr lang="en-US" sz="1500" b="1" dirty="0">
                <a:solidFill>
                  <a:schemeClr val="accent2"/>
                </a:solidFill>
              </a:rPr>
              <a:t>För kommunen  </a:t>
            </a:r>
            <a:r>
              <a:rPr lang="en-US" sz="1500" dirty="0">
                <a:solidFill>
                  <a:schemeClr val="tx1"/>
                </a:solidFill>
              </a:rPr>
              <a:t>Utvärdera insatser med objektiva mått. Enkäter överskattar och kan ge en falsk trygghet.</a:t>
            </a:r>
            <a:endParaRPr lang="en-US" sz="1500" dirty="0"/>
          </a:p>
        </p:txBody>
      </p:sp>
      <p:sp>
        <p:nvSpPr>
          <p:cNvPr id="16" name="Källa"/>
          <p:cNvSpPr txBox="1"/>
          <p:nvPr/>
        </p:nvSpPr>
        <p:spPr>
          <a:xfrm>
            <a:off x="548640" y="6336792"/>
            <a:ext cx="10424160" cy="292608"/>
          </a:xfrm>
          <a:prstGeom prst="rect">
            <a:avLst/>
          </a:prstGeom>
          <a:noFill/>
          <a:ln/>
        </p:spPr>
        <p:txBody>
          <a:bodyPr wrap="square" lIns="0" tIns="0" rIns="0" bIns="0" rtlCol="0" anchor="t"/>
          <a:lstStyle/>
          <a:p>
            <a:pPr marL="0" indent="0">
              <a:buNone/>
            </a:pPr>
            <a:r>
              <a:rPr lang="en-US" sz="1000" i="1" dirty="0">
                <a:solidFill>
                  <a:schemeClr val="accent5"/>
                </a:solidFill>
              </a:rPr>
              <a:t>Troiano m.fl., Physical activity in the United States measured by accelerometer. Med Sci Sports Exerc 2008 (NHANES 2005–06).</a:t>
            </a:r>
            <a:endParaRPr lang="en-US" sz="1000" dirty="0"/>
          </a:p>
        </p:txBody>
      </p:sp>
      <p:sp>
        <p:nvSpPr>
          <p:cNvPr id="25" name="Slide Number Placeholder 0"/>
          <p:cNvSpPr>
            <a:spLocks noGrp="1"/>
          </p:cNvSpPr>
          <p:nvPr>
            <p:ph type="sldNum" sz="quarter" idx="4294967295"/>
          </p:nvPr>
        </p:nvSpPr>
        <p:spPr>
          <a:xfrm>
            <a:off x="11155680" y="6355080"/>
            <a:ext cx="502920" cy="274320"/>
          </a:xfrm>
          <a:prstGeom prst="rect">
            <a:avLst/>
          </a:prstGeom>
          <a:extLst>
            <a:ext uri="{C572A759-6A51-4108-AA02-DFA0A04FC94B}">
              <ma14:wrappingTextBoxFlag xmlns:ma14="http://schemas.microsoft.com/office/mac/drawingml/2011/main" xmlns="" val="0"/>
            </a:ext>
          </a:extLst>
        </p:spPr>
        <p:txBody>
          <a:bodyPr/>
          <a:lstStyle>
            <a:lvl1pPr>
              <a:defRPr sz="1000">
                <a:solidFill>
                  <a:schemeClr val="accent5"/>
                </a:solidFill>
              </a:defRPr>
            </a:lvl1pPr>
          </a:lstStyle>
          <a:p>
            <a:pPr algn="r"/>
            <a:fld id="{F7021451-1387-4CA6-816F-3879F97B5CBC}" type="slidenum">
              <a:rPr lang="en-US" b="0"/>
              <a:t>14</a:t>
            </a:fld>
            <a:endParaRPr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sp>
        <p:nvSpPr>
          <p:cNvPr id="2" name="Text 0"/>
          <p:cNvSpPr>
            <a:spLocks noGrp="1"/>
          </p:cNvSpPr>
          <p:nvPr>
            <p:ph type="body" idx="100" hasCustomPrompt="1"/>
          </p:nvPr>
        </p:nvSpPr>
        <p:spPr>
          <a:xfrm>
            <a:off x="548640" y="292608"/>
            <a:ext cx="9144000" cy="274320"/>
          </a:xfrm>
          <a:prstGeom prst="rect">
            <a:avLst/>
          </a:prstGeom>
          <a:noFill/>
          <a:ln/>
        </p:spPr>
        <p:txBody>
          <a:bodyPr wrap="square" lIns="0" tIns="0" rIns="0" bIns="0" rtlCol="0" anchor="t"/>
          <a:lstStyle/>
          <a:p>
            <a:pPr marL="0" indent="0" algn="l">
              <a:buNone/>
            </a:pPr>
            <a:r>
              <a:rPr lang="en-US" sz="1100" b="1" kern="0" spc="150" dirty="0">
                <a:solidFill>
                  <a:schemeClr val="accent2"/>
                </a:solidFill>
              </a:rPr>
              <a:t>02 · HUR RÖR SIG BARNEN IDAG?</a:t>
            </a:r>
            <a:endParaRPr lang="en-US" sz="1100" dirty="0"/>
          </a:p>
        </p:txBody>
      </p:sp>
      <p:sp>
        <p:nvSpPr>
          <p:cNvPr id="3" name="Text 0"/>
          <p:cNvSpPr>
            <a:spLocks noGrp="1"/>
          </p:cNvSpPr>
          <p:nvPr>
            <p:ph type="title" idx="101" hasCustomPrompt="1"/>
          </p:nvPr>
        </p:nvSpPr>
        <p:spPr>
          <a:xfrm>
            <a:off x="548640" y="585216"/>
            <a:ext cx="11064240" cy="868680"/>
          </a:xfrm>
          <a:prstGeom prst="rect">
            <a:avLst/>
          </a:prstGeom>
          <a:noFill/>
          <a:ln/>
        </p:spPr>
        <p:txBody>
          <a:bodyPr wrap="square" lIns="0" tIns="0" rIns="0" bIns="0" rtlCol="0" anchor="t"/>
          <a:lstStyle/>
          <a:p>
            <a:pPr marL="0" indent="0" algn="l">
              <a:buNone/>
            </a:pPr>
            <a:r>
              <a:rPr lang="en-US" sz="2600" b="1" dirty="0">
                <a:solidFill>
                  <a:schemeClr val="tx2"/>
                </a:solidFill>
              </a:rPr>
              <a:t>Konditionen sjunker – hos både vuxna och barn</a:t>
            </a:r>
            <a:endParaRPr lang="en-US" sz="2600" dirty="0"/>
          </a:p>
        </p:txBody>
      </p:sp>
      <p:sp>
        <p:nvSpPr>
          <p:cNvPr id="5" name="Figurkort"/>
          <p:cNvSpPr/>
          <p:nvPr/>
        </p:nvSpPr>
        <p:spPr>
          <a:xfrm>
            <a:off x="548640" y="1645920"/>
            <a:ext cx="3544824" cy="3657600"/>
          </a:xfrm>
          <a:prstGeom prst="roundRect">
            <a:avLst>
              <a:gd name="adj" fmla="val 1500"/>
            </a:avLst>
          </a:prstGeom>
          <a:solidFill>
            <a:schemeClr val="bg2"/>
          </a:solidFill>
          <a:ln/>
        </p:spPr>
        <p:txBody>
          <a:bodyPr/>
          <a:lstStyle/>
          <a:p>
            <a:endParaRPr lang="sv-SE"/>
          </a:p>
        </p:txBody>
      </p:sp>
      <p:pic>
        <p:nvPicPr>
          <p:cNvPr id="6" name="Figur s16_9" descr="/home/claude/work/use/s16_9.jpg"/>
          <p:cNvPicPr>
            <a:picLocks noChangeAspect="1"/>
          </p:cNvPicPr>
          <p:nvPr/>
        </p:nvPicPr>
        <p:blipFill>
          <a:blip r:embed="rId3"/>
          <a:stretch>
            <a:fillRect/>
          </a:stretch>
        </p:blipFill>
        <p:spPr>
          <a:xfrm>
            <a:off x="675640" y="2083037"/>
            <a:ext cx="3290824" cy="2255047"/>
          </a:xfrm>
          <a:prstGeom prst="rect">
            <a:avLst/>
          </a:prstGeom>
        </p:spPr>
      </p:pic>
      <p:sp>
        <p:nvSpPr>
          <p:cNvPr id="7" name="Figurtext"/>
          <p:cNvSpPr txBox="1"/>
          <p:nvPr/>
        </p:nvSpPr>
        <p:spPr>
          <a:xfrm>
            <a:off x="675640" y="4724400"/>
            <a:ext cx="3290824" cy="508000"/>
          </a:xfrm>
          <a:prstGeom prst="rect">
            <a:avLst/>
          </a:prstGeom>
          <a:noFill/>
          <a:ln/>
        </p:spPr>
        <p:txBody>
          <a:bodyPr wrap="square" lIns="0" tIns="0" rIns="0" bIns="0" rtlCol="0" anchor="ctr"/>
          <a:lstStyle/>
          <a:p>
            <a:pPr marL="0" indent="0">
              <a:buNone/>
            </a:pPr>
            <a:r>
              <a:rPr lang="en-US" sz="1200" dirty="0">
                <a:solidFill>
                  <a:schemeClr val="accent5"/>
                </a:solidFill>
              </a:rPr>
              <a:t>Svenska yrkesverksamma: kondition −11 % mellan 1995 och 2017</a:t>
            </a:r>
            <a:endParaRPr lang="en-US" sz="1200" dirty="0"/>
          </a:p>
        </p:txBody>
      </p:sp>
      <p:sp>
        <p:nvSpPr>
          <p:cNvPr id="8" name="Figurkort"/>
          <p:cNvSpPr/>
          <p:nvPr/>
        </p:nvSpPr>
        <p:spPr>
          <a:xfrm>
            <a:off x="4322064" y="1645920"/>
            <a:ext cx="3544824" cy="3657600"/>
          </a:xfrm>
          <a:prstGeom prst="roundRect">
            <a:avLst>
              <a:gd name="adj" fmla="val 1500"/>
            </a:avLst>
          </a:prstGeom>
          <a:solidFill>
            <a:schemeClr val="bg2"/>
          </a:solidFill>
          <a:ln/>
        </p:spPr>
        <p:txBody>
          <a:bodyPr/>
          <a:lstStyle/>
          <a:p>
            <a:endParaRPr lang="sv-SE"/>
          </a:p>
        </p:txBody>
      </p:sp>
      <p:pic>
        <p:nvPicPr>
          <p:cNvPr id="9" name="Figur s18_4" descr="/home/claude/work/use/s18_4.jpg"/>
          <p:cNvPicPr>
            <a:picLocks noChangeAspect="1"/>
          </p:cNvPicPr>
          <p:nvPr/>
        </p:nvPicPr>
        <p:blipFill>
          <a:blip r:embed="rId4"/>
          <a:stretch>
            <a:fillRect/>
          </a:stretch>
        </p:blipFill>
        <p:spPr>
          <a:xfrm>
            <a:off x="4449064" y="2010108"/>
            <a:ext cx="3290824" cy="2400904"/>
          </a:xfrm>
          <a:prstGeom prst="rect">
            <a:avLst/>
          </a:prstGeom>
        </p:spPr>
      </p:pic>
      <p:sp>
        <p:nvSpPr>
          <p:cNvPr id="10" name="Figurtext"/>
          <p:cNvSpPr txBox="1"/>
          <p:nvPr/>
        </p:nvSpPr>
        <p:spPr>
          <a:xfrm>
            <a:off x="4449064" y="4724400"/>
            <a:ext cx="3290824" cy="508000"/>
          </a:xfrm>
          <a:prstGeom prst="rect">
            <a:avLst/>
          </a:prstGeom>
          <a:noFill/>
          <a:ln/>
        </p:spPr>
        <p:txBody>
          <a:bodyPr wrap="square" lIns="0" tIns="0" rIns="0" bIns="0" rtlCol="0" anchor="ctr"/>
          <a:lstStyle/>
          <a:p>
            <a:pPr marL="0" indent="0">
              <a:buNone/>
            </a:pPr>
            <a:r>
              <a:rPr lang="en-US" sz="1200" dirty="0">
                <a:solidFill>
                  <a:schemeClr val="accent5"/>
                </a:solidFill>
              </a:rPr>
              <a:t>Barn och unga i 19 länder: konditionen har sjunkit sedan 1981</a:t>
            </a:r>
            <a:endParaRPr lang="en-US" sz="1200" dirty="0"/>
          </a:p>
        </p:txBody>
      </p:sp>
      <p:sp>
        <p:nvSpPr>
          <p:cNvPr id="30" name="Figurkort 3"/>
          <p:cNvSpPr/>
          <p:nvPr/>
        </p:nvSpPr>
        <p:spPr>
          <a:xfrm>
            <a:off x="8095488" y="1645920"/>
            <a:ext cx="3544824" cy="3657600"/>
          </a:xfrm>
          <a:prstGeom prst="roundRect">
            <a:avLst>
              <a:gd name="adj" fmla="val 1500"/>
            </a:avLst>
          </a:prstGeom>
          <a:solidFill>
            <a:schemeClr val="bg2"/>
          </a:solidFill>
          <a:ln/>
        </p:spPr>
        <p:txBody>
          <a:bodyPr/>
          <a:lstStyle/>
          <a:p>
            <a:endParaRPr lang="sv-SE"/>
          </a:p>
        </p:txBody>
      </p:sp>
      <p:pic>
        <p:nvPicPr>
          <p:cNvPr id="4" name="Bildobjekt 3">
            <a:extLst>
              <a:ext uri="{FF2B5EF4-FFF2-40B4-BE49-F238E27FC236}">
                <a16:creationId xmlns:a16="http://schemas.microsoft.com/office/drawing/2014/main" id="{D765157B-5ADC-502F-23E0-14C8DCB86DC2}"/>
              </a:ext>
            </a:extLst>
          </p:cNvPr>
          <p:cNvPicPr>
            <a:picLocks noChangeAspect="1"/>
          </p:cNvPicPr>
          <p:nvPr/>
        </p:nvPicPr>
        <p:blipFill>
          <a:blip r:embed="rId5"/>
          <a:srcRect b="16000"/>
          <a:stretch>
            <a:fillRect/>
          </a:stretch>
        </p:blipFill>
        <p:spPr>
          <a:xfrm>
            <a:off x="8222488" y="1838263"/>
            <a:ext cx="3290824" cy="2744594"/>
          </a:xfrm>
          <a:prstGeom prst="rect">
            <a:avLst/>
          </a:prstGeom>
        </p:spPr>
      </p:pic>
      <p:sp>
        <p:nvSpPr>
          <p:cNvPr id="31" name="Figurtext 3"/>
          <p:cNvSpPr txBox="1"/>
          <p:nvPr/>
        </p:nvSpPr>
        <p:spPr>
          <a:xfrm>
            <a:off x="8222488" y="4724400"/>
            <a:ext cx="3290824" cy="508000"/>
          </a:xfrm>
          <a:prstGeom prst="rect">
            <a:avLst/>
          </a:prstGeom>
          <a:noFill/>
          <a:ln/>
        </p:spPr>
        <p:txBody>
          <a:bodyPr wrap="square" lIns="0" tIns="0" rIns="0" bIns="0" rtlCol="0" anchor="ctr"/>
          <a:lstStyle/>
          <a:p>
            <a:pPr marL="0" indent="0">
              <a:buNone/>
            </a:pPr>
            <a:r>
              <a:rPr lang="en-US" sz="1200" dirty="0">
                <a:solidFill>
                  <a:schemeClr val="accent5"/>
                </a:solidFill>
              </a:rPr>
              <a:t>Kondition per land 1960–2020, förändring jämfört med 1990</a:t>
            </a:r>
            <a:endParaRPr lang="en-US" sz="1200" dirty="0"/>
          </a:p>
        </p:txBody>
      </p:sp>
      <p:sp>
        <p:nvSpPr>
          <p:cNvPr id="11" name="För kommunen"/>
          <p:cNvSpPr/>
          <p:nvPr/>
        </p:nvSpPr>
        <p:spPr>
          <a:xfrm>
            <a:off x="548640" y="5486400"/>
            <a:ext cx="11091672" cy="713232"/>
          </a:xfrm>
          <a:prstGeom prst="roundRect">
            <a:avLst>
              <a:gd name="adj" fmla="val 10256"/>
            </a:avLst>
          </a:prstGeom>
          <a:solidFill>
            <a:schemeClr val="accent2">
              <a:alpha val="13000"/>
            </a:schemeClr>
          </a:solidFill>
          <a:ln/>
        </p:spPr>
        <p:txBody>
          <a:bodyPr/>
          <a:lstStyle/>
          <a:p>
            <a:endParaRPr lang="sv-SE"/>
          </a:p>
        </p:txBody>
      </p:sp>
      <p:pic>
        <p:nvPicPr>
          <p:cNvPr id="12" name="Kommunikon" descr="preencoded.png"/>
          <p:cNvPicPr>
            <a:picLocks noChangeAspect="1"/>
          </p:cNvPicPr>
          <p:nvPr/>
        </p:nvPicPr>
        <p:blipFill>
          <a:blip r:embed="rId6"/>
          <a:stretch>
            <a:fillRect/>
          </a:stretch>
        </p:blipFill>
        <p:spPr>
          <a:xfrm>
            <a:off x="749808" y="5678424"/>
            <a:ext cx="329184" cy="329184"/>
          </a:xfrm>
          <a:prstGeom prst="rect">
            <a:avLst/>
          </a:prstGeom>
        </p:spPr>
      </p:pic>
      <p:sp>
        <p:nvSpPr>
          <p:cNvPr id="13" name="För kommunen text"/>
          <p:cNvSpPr txBox="1"/>
          <p:nvPr/>
        </p:nvSpPr>
        <p:spPr>
          <a:xfrm>
            <a:off x="1234440" y="5486400"/>
            <a:ext cx="10222992" cy="713232"/>
          </a:xfrm>
          <a:prstGeom prst="rect">
            <a:avLst/>
          </a:prstGeom>
          <a:noFill/>
          <a:ln/>
        </p:spPr>
        <p:txBody>
          <a:bodyPr wrap="square" lIns="0" tIns="0" rIns="0" bIns="0" rtlCol="0" anchor="ctr"/>
          <a:lstStyle/>
          <a:p>
            <a:pPr marL="0" indent="0">
              <a:buNone/>
            </a:pPr>
            <a:r>
              <a:rPr lang="en-US" sz="1500" b="1" dirty="0">
                <a:solidFill>
                  <a:schemeClr val="accent2"/>
                </a:solidFill>
              </a:rPr>
              <a:t>För kommunen  </a:t>
            </a:r>
            <a:r>
              <a:rPr lang="en-US" sz="1500" dirty="0">
                <a:solidFill>
                  <a:schemeClr val="tx1"/>
                </a:solidFill>
              </a:rPr>
              <a:t>Trenden vänder inte av sig själv. Den behöver miljöer som gör rörelse till vardag.</a:t>
            </a:r>
            <a:endParaRPr lang="en-US" sz="1500" dirty="0"/>
          </a:p>
        </p:txBody>
      </p:sp>
      <p:sp>
        <p:nvSpPr>
          <p:cNvPr id="14" name="Källa"/>
          <p:cNvSpPr txBox="1"/>
          <p:nvPr/>
        </p:nvSpPr>
        <p:spPr>
          <a:xfrm>
            <a:off x="548640" y="6336792"/>
            <a:ext cx="10424160" cy="292608"/>
          </a:xfrm>
          <a:prstGeom prst="rect">
            <a:avLst/>
          </a:prstGeom>
          <a:noFill/>
          <a:ln/>
        </p:spPr>
        <p:txBody>
          <a:bodyPr wrap="square" lIns="0" tIns="0" rIns="0" bIns="0" rtlCol="0" anchor="t"/>
          <a:lstStyle/>
          <a:p>
            <a:pPr marL="0" indent="0">
              <a:buNone/>
            </a:pPr>
            <a:r>
              <a:rPr lang="en-US" sz="1000" i="1" dirty="0">
                <a:solidFill>
                  <a:schemeClr val="accent5"/>
                </a:solidFill>
              </a:rPr>
              <a:t>Ekblom-Bak m.fl., Scand J Med Sci Sports 2019; Tomkinson m.fl., Br J Sports Med 2019.</a:t>
            </a:r>
            <a:endParaRPr lang="en-US" sz="1000" dirty="0"/>
          </a:p>
        </p:txBody>
      </p:sp>
      <p:sp>
        <p:nvSpPr>
          <p:cNvPr id="25" name="Slide Number Placeholder 0"/>
          <p:cNvSpPr>
            <a:spLocks noGrp="1"/>
          </p:cNvSpPr>
          <p:nvPr>
            <p:ph type="sldNum" sz="quarter" idx="4294967295"/>
          </p:nvPr>
        </p:nvSpPr>
        <p:spPr>
          <a:xfrm>
            <a:off x="11155680" y="6355080"/>
            <a:ext cx="502920" cy="274320"/>
          </a:xfrm>
          <a:prstGeom prst="rect">
            <a:avLst/>
          </a:prstGeom>
          <a:extLst>
            <a:ext uri="{C572A759-6A51-4108-AA02-DFA0A04FC94B}">
              <ma14:wrappingTextBoxFlag xmlns:ma14="http://schemas.microsoft.com/office/mac/drawingml/2011/main" xmlns="" val="0"/>
            </a:ext>
          </a:extLst>
        </p:spPr>
        <p:txBody>
          <a:bodyPr/>
          <a:lstStyle>
            <a:lvl1pPr>
              <a:defRPr sz="1000">
                <a:solidFill>
                  <a:schemeClr val="accent5"/>
                </a:solidFill>
              </a:defRPr>
            </a:lvl1pPr>
          </a:lstStyle>
          <a:p>
            <a:pPr algn="r"/>
            <a:fld id="{F7021451-1387-4CA6-816F-3879F97B5CBC}" type="slidenum">
              <a:rPr lang="en-US" b="0"/>
              <a:t>15</a:t>
            </a:fld>
            <a:endParaRPr lang="en-US"/>
          </a:p>
        </p:txBody>
      </p:sp>
    </p:spTree>
    <p:extLst>
      <p:ext uri="{BB962C8B-B14F-4D97-AF65-F5344CB8AC3E}">
        <p14:creationId xmlns:p14="http://schemas.microsoft.com/office/powerpoint/2010/main" val="8810778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sp>
        <p:nvSpPr>
          <p:cNvPr id="2" name="Text 0"/>
          <p:cNvSpPr>
            <a:spLocks noGrp="1"/>
          </p:cNvSpPr>
          <p:nvPr>
            <p:ph type="body" idx="100" hasCustomPrompt="1"/>
          </p:nvPr>
        </p:nvSpPr>
        <p:spPr>
          <a:xfrm>
            <a:off x="548640" y="292608"/>
            <a:ext cx="9144000" cy="274320"/>
          </a:xfrm>
          <a:prstGeom prst="rect">
            <a:avLst/>
          </a:prstGeom>
          <a:noFill/>
          <a:ln/>
        </p:spPr>
        <p:txBody>
          <a:bodyPr wrap="square" lIns="0" tIns="0" rIns="0" bIns="0" rtlCol="0" anchor="t"/>
          <a:lstStyle/>
          <a:p>
            <a:pPr marL="0" indent="0" algn="l">
              <a:buNone/>
            </a:pPr>
            <a:r>
              <a:rPr lang="en-US" sz="1100" b="1" kern="0" spc="150" dirty="0">
                <a:solidFill>
                  <a:schemeClr val="accent2"/>
                </a:solidFill>
              </a:rPr>
              <a:t>02 · HUR RÖR SIG BARNEN IDAG?</a:t>
            </a:r>
            <a:endParaRPr lang="en-US" sz="1100" dirty="0"/>
          </a:p>
        </p:txBody>
      </p:sp>
      <p:sp>
        <p:nvSpPr>
          <p:cNvPr id="3" name="Text 0"/>
          <p:cNvSpPr>
            <a:spLocks noGrp="1"/>
          </p:cNvSpPr>
          <p:nvPr>
            <p:ph type="title" idx="101" hasCustomPrompt="1"/>
          </p:nvPr>
        </p:nvSpPr>
        <p:spPr>
          <a:xfrm>
            <a:off x="548640" y="585216"/>
            <a:ext cx="11064240" cy="868680"/>
          </a:xfrm>
          <a:prstGeom prst="rect">
            <a:avLst/>
          </a:prstGeom>
          <a:noFill/>
          <a:ln/>
        </p:spPr>
        <p:txBody>
          <a:bodyPr wrap="square" lIns="0" tIns="0" rIns="0" bIns="0" rtlCol="0" anchor="t"/>
          <a:lstStyle/>
          <a:p>
            <a:pPr marL="0" indent="0" algn="l">
              <a:buNone/>
            </a:pPr>
            <a:r>
              <a:rPr lang="en-US" sz="2600" b="1" dirty="0">
                <a:solidFill>
                  <a:schemeClr val="tx2"/>
                </a:solidFill>
              </a:rPr>
              <a:t>Rörelsen minskar med åldern – och flickor halkar efter tidigt</a:t>
            </a:r>
            <a:endParaRPr lang="en-US" sz="2600" dirty="0"/>
          </a:p>
        </p:txBody>
      </p:sp>
      <p:sp>
        <p:nvSpPr>
          <p:cNvPr id="5" name="Figurkort"/>
          <p:cNvSpPr/>
          <p:nvPr/>
        </p:nvSpPr>
        <p:spPr>
          <a:xfrm>
            <a:off x="548640" y="1645920"/>
            <a:ext cx="5852160" cy="3611880"/>
          </a:xfrm>
          <a:prstGeom prst="roundRect">
            <a:avLst>
              <a:gd name="adj" fmla="val 1519"/>
            </a:avLst>
          </a:prstGeom>
          <a:solidFill>
            <a:schemeClr val="bg2"/>
          </a:solidFill>
          <a:ln/>
        </p:spPr>
        <p:txBody>
          <a:bodyPr/>
          <a:lstStyle/>
          <a:p>
            <a:endParaRPr lang="sv-SE"/>
          </a:p>
        </p:txBody>
      </p:sp>
      <p:pic>
        <p:nvPicPr>
          <p:cNvPr id="6" name="Figur youth" descr="/home/claude/work/use/youth.jpg"/>
          <p:cNvPicPr>
            <a:picLocks noChangeAspect="1"/>
          </p:cNvPicPr>
          <p:nvPr/>
        </p:nvPicPr>
        <p:blipFill>
          <a:blip r:embed="rId3"/>
          <a:stretch>
            <a:fillRect/>
          </a:stretch>
        </p:blipFill>
        <p:spPr>
          <a:xfrm>
            <a:off x="1257932" y="1783080"/>
            <a:ext cx="4433576" cy="2834640"/>
          </a:xfrm>
          <a:prstGeom prst="rect">
            <a:avLst/>
          </a:prstGeom>
        </p:spPr>
      </p:pic>
      <p:sp>
        <p:nvSpPr>
          <p:cNvPr id="7" name="Figurtext"/>
          <p:cNvSpPr txBox="1"/>
          <p:nvPr/>
        </p:nvSpPr>
        <p:spPr>
          <a:xfrm>
            <a:off x="685800" y="4681728"/>
            <a:ext cx="5577840" cy="502920"/>
          </a:xfrm>
          <a:prstGeom prst="rect">
            <a:avLst/>
          </a:prstGeom>
          <a:noFill/>
          <a:ln/>
        </p:spPr>
        <p:txBody>
          <a:bodyPr wrap="square" lIns="0" tIns="0" rIns="0" bIns="0" rtlCol="0" anchor="ctr"/>
          <a:lstStyle/>
          <a:p>
            <a:pPr marL="0" indent="0">
              <a:buNone/>
            </a:pPr>
            <a:r>
              <a:rPr lang="en-US" sz="1200" dirty="0">
                <a:solidFill>
                  <a:schemeClr val="accent5"/>
                </a:solidFill>
              </a:rPr>
              <a:t>Andel svenska ungdomar som når rekommendationen, mätt med accelerometer</a:t>
            </a:r>
            <a:endParaRPr lang="en-US" sz="1200" dirty="0"/>
          </a:p>
        </p:txBody>
      </p:sp>
      <p:sp>
        <p:nvSpPr>
          <p:cNvPr id="8" name="Stat ≈ 1 av 2"/>
          <p:cNvSpPr txBox="1"/>
          <p:nvPr/>
        </p:nvSpPr>
        <p:spPr>
          <a:xfrm>
            <a:off x="6766560" y="1691640"/>
            <a:ext cx="2377440" cy="685800"/>
          </a:xfrm>
          <a:prstGeom prst="rect">
            <a:avLst/>
          </a:prstGeom>
          <a:noFill/>
          <a:ln/>
        </p:spPr>
        <p:txBody>
          <a:bodyPr wrap="square" lIns="0" tIns="0" rIns="0" bIns="0" rtlCol="0" anchor="b"/>
          <a:lstStyle/>
          <a:p>
            <a:pPr marL="0" indent="0">
              <a:buNone/>
            </a:pPr>
            <a:r>
              <a:rPr lang="en-US" sz="3800" b="1" dirty="0">
                <a:solidFill>
                  <a:schemeClr val="accent5"/>
                </a:solidFill>
              </a:rPr>
              <a:t>≈ 1 av 2</a:t>
            </a:r>
            <a:endParaRPr lang="en-US" sz="3800" dirty="0"/>
          </a:p>
        </p:txBody>
      </p:sp>
      <p:sp>
        <p:nvSpPr>
          <p:cNvPr id="9" name="Stattext"/>
          <p:cNvSpPr txBox="1"/>
          <p:nvPr/>
        </p:nvSpPr>
        <p:spPr>
          <a:xfrm>
            <a:off x="6766560" y="2423160"/>
            <a:ext cx="2377440" cy="640080"/>
          </a:xfrm>
          <a:prstGeom prst="rect">
            <a:avLst/>
          </a:prstGeom>
          <a:noFill/>
          <a:ln/>
        </p:spPr>
        <p:txBody>
          <a:bodyPr wrap="square" lIns="0" tIns="0" rIns="0" bIns="0" rtlCol="0" anchor="t"/>
          <a:lstStyle/>
          <a:p>
            <a:pPr marL="0" indent="0">
              <a:buNone/>
            </a:pPr>
            <a:r>
              <a:rPr lang="en-US" sz="1500" dirty="0">
                <a:solidFill>
                  <a:schemeClr val="tx1"/>
                </a:solidFill>
              </a:rPr>
              <a:t>pojkar 11–12 år når 60 min per dag</a:t>
            </a:r>
            <a:endParaRPr lang="en-US" sz="1500" dirty="0"/>
          </a:p>
        </p:txBody>
      </p:sp>
      <p:sp>
        <p:nvSpPr>
          <p:cNvPr id="10" name="Stat &amp;lt; 1 av 5"/>
          <p:cNvSpPr txBox="1"/>
          <p:nvPr/>
        </p:nvSpPr>
        <p:spPr>
          <a:xfrm>
            <a:off x="9326880" y="1691640"/>
            <a:ext cx="2286000" cy="685800"/>
          </a:xfrm>
          <a:prstGeom prst="rect">
            <a:avLst/>
          </a:prstGeom>
          <a:noFill/>
          <a:ln/>
        </p:spPr>
        <p:txBody>
          <a:bodyPr wrap="square" lIns="0" tIns="0" rIns="0" bIns="0" rtlCol="0" anchor="b"/>
          <a:lstStyle/>
          <a:p>
            <a:pPr marL="0" indent="0">
              <a:buNone/>
            </a:pPr>
            <a:r>
              <a:rPr lang="en-US" sz="3800" b="1" dirty="0">
                <a:solidFill>
                  <a:schemeClr val="accent2"/>
                </a:solidFill>
              </a:rPr>
              <a:t>&lt; 1 av 5</a:t>
            </a:r>
            <a:endParaRPr lang="en-US" sz="3800" dirty="0"/>
          </a:p>
        </p:txBody>
      </p:sp>
      <p:sp>
        <p:nvSpPr>
          <p:cNvPr id="11" name="Stattext"/>
          <p:cNvSpPr txBox="1"/>
          <p:nvPr/>
        </p:nvSpPr>
        <p:spPr>
          <a:xfrm>
            <a:off x="9326880" y="2423160"/>
            <a:ext cx="2286000" cy="640080"/>
          </a:xfrm>
          <a:prstGeom prst="rect">
            <a:avLst/>
          </a:prstGeom>
          <a:noFill/>
          <a:ln/>
        </p:spPr>
        <p:txBody>
          <a:bodyPr wrap="square" lIns="0" tIns="0" rIns="0" bIns="0" rtlCol="0" anchor="t"/>
          <a:lstStyle/>
          <a:p>
            <a:pPr marL="0" indent="0">
              <a:buNone/>
            </a:pPr>
            <a:r>
              <a:rPr lang="en-US" sz="1500" dirty="0">
                <a:solidFill>
                  <a:schemeClr val="tx1"/>
                </a:solidFill>
              </a:rPr>
              <a:t>flickor 14–15 år når 60 min per dag</a:t>
            </a:r>
            <a:endParaRPr lang="en-US" sz="1500" dirty="0"/>
          </a:p>
        </p:txBody>
      </p:sp>
      <p:sp>
        <p:nvSpPr>
          <p:cNvPr id="12" name="Text"/>
          <p:cNvSpPr txBox="1"/>
          <p:nvPr/>
        </p:nvSpPr>
        <p:spPr>
          <a:xfrm>
            <a:off x="6766560" y="3520440"/>
            <a:ext cx="4846320" cy="1280160"/>
          </a:xfrm>
          <a:prstGeom prst="rect">
            <a:avLst/>
          </a:prstGeom>
          <a:noFill/>
          <a:ln/>
        </p:spPr>
        <p:txBody>
          <a:bodyPr wrap="square" lIns="0" tIns="0" rIns="0" bIns="0" rtlCol="0" anchor="t"/>
          <a:lstStyle/>
          <a:p>
            <a:pPr marL="0" indent="0">
              <a:spcAft>
                <a:spcPts val="800"/>
              </a:spcAft>
              <a:buNone/>
            </a:pPr>
            <a:r>
              <a:rPr lang="en-US" sz="1700" dirty="0">
                <a:solidFill>
                  <a:schemeClr val="tx1"/>
                </a:solidFill>
              </a:rPr>
              <a:t>Skillnaden mellan pojkar och flickor finns redan i förskolan – och den växer under skolåren.</a:t>
            </a:r>
            <a:endParaRPr lang="en-US" sz="1700" dirty="0"/>
          </a:p>
        </p:txBody>
      </p:sp>
      <p:sp>
        <p:nvSpPr>
          <p:cNvPr id="13" name="För kommunen"/>
          <p:cNvSpPr/>
          <p:nvPr/>
        </p:nvSpPr>
        <p:spPr>
          <a:xfrm>
            <a:off x="548640" y="5440680"/>
            <a:ext cx="11091672" cy="713232"/>
          </a:xfrm>
          <a:prstGeom prst="roundRect">
            <a:avLst>
              <a:gd name="adj" fmla="val 10256"/>
            </a:avLst>
          </a:prstGeom>
          <a:solidFill>
            <a:schemeClr val="accent2">
              <a:alpha val="13000"/>
            </a:schemeClr>
          </a:solidFill>
          <a:ln/>
        </p:spPr>
        <p:txBody>
          <a:bodyPr/>
          <a:lstStyle/>
          <a:p>
            <a:endParaRPr lang="sv-SE"/>
          </a:p>
        </p:txBody>
      </p:sp>
      <p:pic>
        <p:nvPicPr>
          <p:cNvPr id="14" name="Kommunikon" descr="preencoded.png"/>
          <p:cNvPicPr>
            <a:picLocks noChangeAspect="1"/>
          </p:cNvPicPr>
          <p:nvPr/>
        </p:nvPicPr>
        <p:blipFill>
          <a:blip r:embed="rId4"/>
          <a:stretch>
            <a:fillRect/>
          </a:stretch>
        </p:blipFill>
        <p:spPr>
          <a:xfrm>
            <a:off x="749808" y="5632704"/>
            <a:ext cx="329184" cy="329184"/>
          </a:xfrm>
          <a:prstGeom prst="rect">
            <a:avLst/>
          </a:prstGeom>
        </p:spPr>
      </p:pic>
      <p:sp>
        <p:nvSpPr>
          <p:cNvPr id="15" name="För kommunen text"/>
          <p:cNvSpPr txBox="1"/>
          <p:nvPr/>
        </p:nvSpPr>
        <p:spPr>
          <a:xfrm>
            <a:off x="1234440" y="5440680"/>
            <a:ext cx="10222992" cy="713232"/>
          </a:xfrm>
          <a:prstGeom prst="rect">
            <a:avLst/>
          </a:prstGeom>
          <a:noFill/>
          <a:ln/>
        </p:spPr>
        <p:txBody>
          <a:bodyPr wrap="square" lIns="0" tIns="0" rIns="0" bIns="0" rtlCol="0" anchor="ctr"/>
          <a:lstStyle/>
          <a:p>
            <a:pPr marL="0" indent="0">
              <a:buNone/>
            </a:pPr>
            <a:r>
              <a:rPr lang="en-US" sz="1500" b="1" dirty="0">
                <a:solidFill>
                  <a:schemeClr val="accent2"/>
                </a:solidFill>
              </a:rPr>
              <a:t>För kommunen  </a:t>
            </a:r>
            <a:r>
              <a:rPr lang="en-US" sz="1500" dirty="0">
                <a:solidFill>
                  <a:schemeClr val="tx1"/>
                </a:solidFill>
              </a:rPr>
              <a:t>Följ upp statistiken per kön och område – annars syns inte de som halkar efter.</a:t>
            </a:r>
            <a:endParaRPr lang="en-US" sz="1500" dirty="0"/>
          </a:p>
        </p:txBody>
      </p:sp>
      <p:sp>
        <p:nvSpPr>
          <p:cNvPr id="16" name="Källa"/>
          <p:cNvSpPr txBox="1"/>
          <p:nvPr/>
        </p:nvSpPr>
        <p:spPr>
          <a:xfrm>
            <a:off x="548640" y="6336792"/>
            <a:ext cx="10424160" cy="292608"/>
          </a:xfrm>
          <a:prstGeom prst="rect">
            <a:avLst/>
          </a:prstGeom>
          <a:noFill/>
          <a:ln/>
        </p:spPr>
        <p:txBody>
          <a:bodyPr wrap="square" lIns="0" tIns="0" rIns="0" bIns="0" rtlCol="0" anchor="t"/>
          <a:lstStyle/>
          <a:p>
            <a:pPr marL="0" indent="0">
              <a:buNone/>
            </a:pPr>
            <a:r>
              <a:rPr lang="en-US" sz="1000" i="1" dirty="0">
                <a:solidFill>
                  <a:schemeClr val="accent5"/>
                </a:solidFill>
              </a:rPr>
              <a:t>Nyberg m.fl., Acta Paediatrica 2020;109:2342–53.</a:t>
            </a:r>
            <a:endParaRPr lang="en-US" sz="1000" dirty="0"/>
          </a:p>
        </p:txBody>
      </p:sp>
      <p:sp>
        <p:nvSpPr>
          <p:cNvPr id="25" name="Slide Number Placeholder 0"/>
          <p:cNvSpPr>
            <a:spLocks noGrp="1"/>
          </p:cNvSpPr>
          <p:nvPr>
            <p:ph type="sldNum" sz="quarter" idx="4294967295"/>
          </p:nvPr>
        </p:nvSpPr>
        <p:spPr>
          <a:xfrm>
            <a:off x="11155680" y="6355080"/>
            <a:ext cx="502920" cy="274320"/>
          </a:xfrm>
          <a:prstGeom prst="rect">
            <a:avLst/>
          </a:prstGeom>
          <a:extLst>
            <a:ext uri="{C572A759-6A51-4108-AA02-DFA0A04FC94B}">
              <ma14:wrappingTextBoxFlag xmlns:ma14="http://schemas.microsoft.com/office/mac/drawingml/2011/main" xmlns="" val="0"/>
            </a:ext>
          </a:extLst>
        </p:spPr>
        <p:txBody>
          <a:bodyPr/>
          <a:lstStyle>
            <a:lvl1pPr>
              <a:defRPr sz="1000">
                <a:solidFill>
                  <a:schemeClr val="accent5"/>
                </a:solidFill>
              </a:defRPr>
            </a:lvl1pPr>
          </a:lstStyle>
          <a:p>
            <a:pPr algn="r"/>
            <a:fld id="{F7021451-1387-4CA6-816F-3879F97B5CBC}" type="slidenum">
              <a:rPr lang="en-US" b="0"/>
              <a:t>16</a:t>
            </a:fld>
            <a:endParaRPr 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6">
    <p:spTree>
      <p:nvGrpSpPr>
        <p:cNvPr id="1" name=""/>
        <p:cNvGrpSpPr/>
        <p:nvPr/>
      </p:nvGrpSpPr>
      <p:grpSpPr>
        <a:xfrm>
          <a:off x="0" y="0"/>
          <a:ext cx="0" cy="0"/>
          <a:chOff x="0" y="0"/>
          <a:chExt cx="0" cy="0"/>
        </a:xfrm>
      </p:grpSpPr>
      <p:sp>
        <p:nvSpPr>
          <p:cNvPr id="2" name="Text 0"/>
          <p:cNvSpPr>
            <a:spLocks noGrp="1"/>
          </p:cNvSpPr>
          <p:nvPr>
            <p:ph type="body" idx="100" hasCustomPrompt="1"/>
          </p:nvPr>
        </p:nvSpPr>
        <p:spPr>
          <a:xfrm>
            <a:off x="548640" y="292608"/>
            <a:ext cx="9144000" cy="274320"/>
          </a:xfrm>
          <a:prstGeom prst="rect">
            <a:avLst/>
          </a:prstGeom>
          <a:noFill/>
          <a:ln/>
        </p:spPr>
        <p:txBody>
          <a:bodyPr wrap="square" lIns="0" tIns="0" rIns="0" bIns="0" rtlCol="0" anchor="t"/>
          <a:lstStyle/>
          <a:p>
            <a:pPr marL="0" indent="0" algn="l">
              <a:buNone/>
            </a:pPr>
            <a:r>
              <a:rPr lang="en-US" sz="1100" b="1" kern="0" spc="150" dirty="0">
                <a:solidFill>
                  <a:schemeClr val="accent2"/>
                </a:solidFill>
              </a:rPr>
              <a:t>02 · HUR RÖR SIG BARNEN IDAG?</a:t>
            </a:r>
            <a:endParaRPr lang="en-US" sz="1100" dirty="0"/>
          </a:p>
        </p:txBody>
      </p:sp>
      <p:sp>
        <p:nvSpPr>
          <p:cNvPr id="3" name="Text 0"/>
          <p:cNvSpPr>
            <a:spLocks noGrp="1"/>
          </p:cNvSpPr>
          <p:nvPr>
            <p:ph type="title" idx="101" hasCustomPrompt="1"/>
          </p:nvPr>
        </p:nvSpPr>
        <p:spPr>
          <a:xfrm>
            <a:off x="548640" y="585216"/>
            <a:ext cx="11064240" cy="868680"/>
          </a:xfrm>
          <a:prstGeom prst="rect">
            <a:avLst/>
          </a:prstGeom>
          <a:noFill/>
          <a:ln/>
        </p:spPr>
        <p:txBody>
          <a:bodyPr wrap="square" lIns="0" tIns="0" rIns="0" bIns="0" rtlCol="0" anchor="t"/>
          <a:lstStyle/>
          <a:p>
            <a:pPr marL="0" indent="0" algn="l">
              <a:buNone/>
            </a:pPr>
            <a:r>
              <a:rPr lang="en-US" sz="2600" b="1" dirty="0">
                <a:solidFill>
                  <a:schemeClr val="tx2"/>
                </a:solidFill>
              </a:rPr>
              <a:t>Färre än hälften av förskolebarnen i Stockholm rör sig tillräckligt</a:t>
            </a:r>
            <a:endParaRPr lang="en-US" sz="2600" dirty="0"/>
          </a:p>
        </p:txBody>
      </p:sp>
      <p:graphicFrame>
        <p:nvGraphicFramePr>
          <p:cNvPr id="5" name="Diagram stadsdelar"/>
          <p:cNvGraphicFramePr/>
          <p:nvPr/>
        </p:nvGraphicFramePr>
        <p:xfrm>
          <a:off x="548640" y="1554480"/>
          <a:ext cx="6949440" cy="3794760"/>
        </p:xfrm>
        <a:graphic>
          <a:graphicData uri="http://schemas.openxmlformats.org/drawingml/2006/chart">
            <c:chart xmlns:c="http://schemas.openxmlformats.org/drawingml/2006/chart" xmlns:r="http://schemas.openxmlformats.org/officeDocument/2006/relationships" r:id="rId3"/>
          </a:graphicData>
        </a:graphic>
      </p:graphicFrame>
      <p:sp>
        <p:nvSpPr>
          <p:cNvPr id="6" name="Kort"/>
          <p:cNvSpPr/>
          <p:nvPr/>
        </p:nvSpPr>
        <p:spPr>
          <a:xfrm>
            <a:off x="7863840" y="1645920"/>
            <a:ext cx="3776472" cy="3611880"/>
          </a:xfrm>
          <a:prstGeom prst="roundRect">
            <a:avLst>
              <a:gd name="adj" fmla="val 2025"/>
            </a:avLst>
          </a:prstGeom>
          <a:solidFill>
            <a:schemeClr val="bg2"/>
          </a:solidFill>
          <a:ln/>
        </p:spPr>
        <p:txBody>
          <a:bodyPr/>
          <a:lstStyle/>
          <a:p>
            <a:endParaRPr lang="sv-SE"/>
          </a:p>
        </p:txBody>
      </p:sp>
      <p:sp>
        <p:nvSpPr>
          <p:cNvPr id="7" name="Stat 44 %"/>
          <p:cNvSpPr txBox="1"/>
          <p:nvPr/>
        </p:nvSpPr>
        <p:spPr>
          <a:xfrm>
            <a:off x="8183880" y="1783080"/>
            <a:ext cx="3200400" cy="640080"/>
          </a:xfrm>
          <a:prstGeom prst="rect">
            <a:avLst/>
          </a:prstGeom>
          <a:noFill/>
          <a:ln/>
        </p:spPr>
        <p:txBody>
          <a:bodyPr wrap="square" lIns="0" tIns="0" rIns="0" bIns="0" rtlCol="0" anchor="b"/>
          <a:lstStyle/>
          <a:p>
            <a:pPr marL="0" indent="0">
              <a:buNone/>
            </a:pPr>
            <a:r>
              <a:rPr lang="en-US" sz="3800" b="1" dirty="0">
                <a:solidFill>
                  <a:schemeClr val="accent2"/>
                </a:solidFill>
              </a:rPr>
              <a:t>44 %</a:t>
            </a:r>
            <a:endParaRPr lang="en-US" sz="3800" dirty="0"/>
          </a:p>
        </p:txBody>
      </p:sp>
      <p:sp>
        <p:nvSpPr>
          <p:cNvPr id="8" name="Stattext"/>
          <p:cNvSpPr txBox="1"/>
          <p:nvPr/>
        </p:nvSpPr>
        <p:spPr>
          <a:xfrm>
            <a:off x="8183880" y="2468880"/>
            <a:ext cx="3200400" cy="502920"/>
          </a:xfrm>
          <a:prstGeom prst="rect">
            <a:avLst/>
          </a:prstGeom>
          <a:noFill/>
          <a:ln/>
        </p:spPr>
        <p:txBody>
          <a:bodyPr wrap="square" lIns="0" tIns="0" rIns="0" bIns="0" rtlCol="0" anchor="t"/>
          <a:lstStyle/>
          <a:p>
            <a:pPr marL="0" indent="0">
              <a:buNone/>
            </a:pPr>
            <a:r>
              <a:rPr lang="en-US" sz="1400" dirty="0">
                <a:solidFill>
                  <a:schemeClr val="tx1"/>
                </a:solidFill>
              </a:rPr>
              <a:t>av förskolebarnen når rekommendationen</a:t>
            </a:r>
            <a:endParaRPr lang="en-US" sz="1400" dirty="0"/>
          </a:p>
        </p:txBody>
      </p:sp>
      <p:sp>
        <p:nvSpPr>
          <p:cNvPr id="9" name="Stat 51 % / 36 %"/>
          <p:cNvSpPr txBox="1"/>
          <p:nvPr/>
        </p:nvSpPr>
        <p:spPr>
          <a:xfrm>
            <a:off x="8183880" y="2926080"/>
            <a:ext cx="3200400" cy="548640"/>
          </a:xfrm>
          <a:prstGeom prst="rect">
            <a:avLst/>
          </a:prstGeom>
          <a:noFill/>
          <a:ln/>
        </p:spPr>
        <p:txBody>
          <a:bodyPr wrap="square" lIns="0" tIns="0" rIns="0" bIns="0" rtlCol="0" anchor="b"/>
          <a:lstStyle/>
          <a:p>
            <a:pPr marL="0" indent="0">
              <a:buNone/>
            </a:pPr>
            <a:r>
              <a:rPr lang="en-US" sz="3000" b="1" dirty="0">
                <a:solidFill>
                  <a:schemeClr val="accent1"/>
                </a:solidFill>
              </a:rPr>
              <a:t>51 % / 36 %</a:t>
            </a:r>
            <a:endParaRPr lang="en-US" sz="3000" dirty="0"/>
          </a:p>
        </p:txBody>
      </p:sp>
      <p:sp>
        <p:nvSpPr>
          <p:cNvPr id="10" name="Stattext"/>
          <p:cNvSpPr txBox="1"/>
          <p:nvPr/>
        </p:nvSpPr>
        <p:spPr>
          <a:xfrm>
            <a:off x="8183880" y="3520440"/>
            <a:ext cx="3200400" cy="320040"/>
          </a:xfrm>
          <a:prstGeom prst="rect">
            <a:avLst/>
          </a:prstGeom>
          <a:noFill/>
          <a:ln/>
        </p:spPr>
        <p:txBody>
          <a:bodyPr wrap="square" lIns="0" tIns="0" rIns="0" bIns="0" rtlCol="0" anchor="t"/>
          <a:lstStyle/>
          <a:p>
            <a:pPr marL="0" indent="0">
              <a:buNone/>
            </a:pPr>
            <a:r>
              <a:rPr lang="en-US" sz="1400" dirty="0">
                <a:solidFill>
                  <a:schemeClr val="tx1"/>
                </a:solidFill>
              </a:rPr>
              <a:t>pojkar respektive flickor</a:t>
            </a:r>
            <a:endParaRPr lang="en-US" sz="1400" dirty="0"/>
          </a:p>
        </p:txBody>
      </p:sp>
      <p:sp>
        <p:nvSpPr>
          <p:cNvPr id="11" name="Stat 31–53 %"/>
          <p:cNvSpPr txBox="1"/>
          <p:nvPr/>
        </p:nvSpPr>
        <p:spPr>
          <a:xfrm>
            <a:off x="8183880" y="3931920"/>
            <a:ext cx="3200400" cy="548640"/>
          </a:xfrm>
          <a:prstGeom prst="rect">
            <a:avLst/>
          </a:prstGeom>
          <a:noFill/>
          <a:ln/>
        </p:spPr>
        <p:txBody>
          <a:bodyPr wrap="square" lIns="0" tIns="0" rIns="0" bIns="0" rtlCol="0" anchor="b"/>
          <a:lstStyle/>
          <a:p>
            <a:pPr marL="0" indent="0">
              <a:buNone/>
            </a:pPr>
            <a:r>
              <a:rPr lang="en-US" sz="3000" b="1" dirty="0">
                <a:solidFill>
                  <a:schemeClr val="accent1"/>
                </a:solidFill>
              </a:rPr>
              <a:t>31–53 %</a:t>
            </a:r>
            <a:endParaRPr lang="en-US" sz="3000" dirty="0"/>
          </a:p>
        </p:txBody>
      </p:sp>
      <p:sp>
        <p:nvSpPr>
          <p:cNvPr id="12" name="Stattext"/>
          <p:cNvSpPr txBox="1"/>
          <p:nvPr/>
        </p:nvSpPr>
        <p:spPr>
          <a:xfrm>
            <a:off x="8183880" y="4526280"/>
            <a:ext cx="3200400" cy="320040"/>
          </a:xfrm>
          <a:prstGeom prst="rect">
            <a:avLst/>
          </a:prstGeom>
          <a:noFill/>
          <a:ln/>
        </p:spPr>
        <p:txBody>
          <a:bodyPr wrap="square" lIns="0" tIns="0" rIns="0" bIns="0" rtlCol="0" anchor="t"/>
          <a:lstStyle/>
          <a:p>
            <a:pPr marL="0" indent="0">
              <a:buNone/>
            </a:pPr>
            <a:r>
              <a:rPr lang="en-US" sz="1400" dirty="0">
                <a:solidFill>
                  <a:schemeClr val="tx1"/>
                </a:solidFill>
              </a:rPr>
              <a:t>spännvidd mellan stadsdelar</a:t>
            </a:r>
            <a:endParaRPr lang="en-US" sz="1400" dirty="0"/>
          </a:p>
        </p:txBody>
      </p:sp>
      <p:sp>
        <p:nvSpPr>
          <p:cNvPr id="13" name="För kommunen"/>
          <p:cNvSpPr/>
          <p:nvPr/>
        </p:nvSpPr>
        <p:spPr>
          <a:xfrm>
            <a:off x="548640" y="5440680"/>
            <a:ext cx="11091672" cy="713232"/>
          </a:xfrm>
          <a:prstGeom prst="roundRect">
            <a:avLst>
              <a:gd name="adj" fmla="val 10256"/>
            </a:avLst>
          </a:prstGeom>
          <a:solidFill>
            <a:schemeClr val="accent2">
              <a:alpha val="13000"/>
            </a:schemeClr>
          </a:solidFill>
          <a:ln/>
        </p:spPr>
        <p:txBody>
          <a:bodyPr/>
          <a:lstStyle/>
          <a:p>
            <a:endParaRPr lang="sv-SE"/>
          </a:p>
        </p:txBody>
      </p:sp>
      <p:pic>
        <p:nvPicPr>
          <p:cNvPr id="14" name="Kommunikon" descr="preencoded.png"/>
          <p:cNvPicPr>
            <a:picLocks noChangeAspect="1"/>
          </p:cNvPicPr>
          <p:nvPr/>
        </p:nvPicPr>
        <p:blipFill>
          <a:blip r:embed="rId4"/>
          <a:stretch>
            <a:fillRect/>
          </a:stretch>
        </p:blipFill>
        <p:spPr>
          <a:xfrm>
            <a:off x="749808" y="5632704"/>
            <a:ext cx="329184" cy="329184"/>
          </a:xfrm>
          <a:prstGeom prst="rect">
            <a:avLst/>
          </a:prstGeom>
        </p:spPr>
      </p:pic>
      <p:sp>
        <p:nvSpPr>
          <p:cNvPr id="15" name="För kommunen text"/>
          <p:cNvSpPr txBox="1"/>
          <p:nvPr/>
        </p:nvSpPr>
        <p:spPr>
          <a:xfrm>
            <a:off x="1234440" y="5440680"/>
            <a:ext cx="10222992" cy="713232"/>
          </a:xfrm>
          <a:prstGeom prst="rect">
            <a:avLst/>
          </a:prstGeom>
          <a:noFill/>
          <a:ln/>
        </p:spPr>
        <p:txBody>
          <a:bodyPr wrap="square" lIns="0" tIns="0" rIns="0" bIns="0" rtlCol="0" anchor="ctr"/>
          <a:lstStyle/>
          <a:p>
            <a:pPr marL="0" indent="0">
              <a:buNone/>
            </a:pPr>
            <a:r>
              <a:rPr lang="en-US" sz="1500" b="1" dirty="0">
                <a:solidFill>
                  <a:schemeClr val="accent2"/>
                </a:solidFill>
              </a:rPr>
              <a:t>För kommunen  </a:t>
            </a:r>
            <a:r>
              <a:rPr lang="en-US" sz="1500" dirty="0">
                <a:solidFill>
                  <a:schemeClr val="tx1"/>
                </a:solidFill>
              </a:rPr>
              <a:t>Var barnet bor spelar roll. Prioritera insatser i de stadsdelar där andelen är lägst.</a:t>
            </a:r>
            <a:endParaRPr lang="en-US" sz="1500" dirty="0"/>
          </a:p>
        </p:txBody>
      </p:sp>
      <p:sp>
        <p:nvSpPr>
          <p:cNvPr id="16" name="Källa"/>
          <p:cNvSpPr txBox="1"/>
          <p:nvPr/>
        </p:nvSpPr>
        <p:spPr>
          <a:xfrm>
            <a:off x="548640" y="6336792"/>
            <a:ext cx="10424160" cy="292608"/>
          </a:xfrm>
          <a:prstGeom prst="rect">
            <a:avLst/>
          </a:prstGeom>
          <a:noFill/>
          <a:ln/>
        </p:spPr>
        <p:txBody>
          <a:bodyPr wrap="square" lIns="0" tIns="0" rIns="0" bIns="0" rtlCol="0" anchor="t"/>
          <a:lstStyle/>
          <a:p>
            <a:pPr marL="0" indent="0">
              <a:buNone/>
            </a:pPr>
            <a:r>
              <a:rPr lang="en-US" sz="1000" i="1" dirty="0" err="1">
                <a:solidFill>
                  <a:schemeClr val="accent5"/>
                </a:solidFill>
              </a:rPr>
              <a:t>Rörelseprojektet</a:t>
            </a:r>
            <a:r>
              <a:rPr lang="en-US" sz="1000" i="1" dirty="0">
                <a:solidFill>
                  <a:schemeClr val="accent5"/>
                </a:solidFill>
              </a:rPr>
              <a:t> , n ≈ 4 000; Folkhälsorapport Stockholm, Levnadsvanor – fysisk aktivitet.</a:t>
            </a:r>
            <a:endParaRPr lang="en-US" sz="1000" dirty="0"/>
          </a:p>
        </p:txBody>
      </p:sp>
      <p:sp>
        <p:nvSpPr>
          <p:cNvPr id="25" name="Slide Number Placeholder 0"/>
          <p:cNvSpPr>
            <a:spLocks noGrp="1"/>
          </p:cNvSpPr>
          <p:nvPr>
            <p:ph type="sldNum" sz="quarter" idx="4294967295"/>
          </p:nvPr>
        </p:nvSpPr>
        <p:spPr>
          <a:xfrm>
            <a:off x="11155680" y="6355080"/>
            <a:ext cx="502920" cy="274320"/>
          </a:xfrm>
          <a:prstGeom prst="rect">
            <a:avLst/>
          </a:prstGeom>
          <a:extLst>
            <a:ext uri="{C572A759-6A51-4108-AA02-DFA0A04FC94B}">
              <ma14:wrappingTextBoxFlag xmlns:ma14="http://schemas.microsoft.com/office/mac/drawingml/2011/main" xmlns="" val="0"/>
            </a:ext>
          </a:extLst>
        </p:spPr>
        <p:txBody>
          <a:bodyPr/>
          <a:lstStyle>
            <a:lvl1pPr>
              <a:defRPr sz="1000">
                <a:solidFill>
                  <a:schemeClr val="accent5"/>
                </a:solidFill>
              </a:defRPr>
            </a:lvl1pPr>
          </a:lstStyle>
          <a:p>
            <a:pPr algn="r"/>
            <a:fld id="{F7021451-1387-4CA6-816F-3879F97B5CBC}" type="slidenum">
              <a:rPr lang="en-US" b="0"/>
              <a:t>17</a:t>
            </a:fld>
            <a:endParaRPr 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7">
    <p:spTree>
      <p:nvGrpSpPr>
        <p:cNvPr id="1" name=""/>
        <p:cNvGrpSpPr/>
        <p:nvPr/>
      </p:nvGrpSpPr>
      <p:grpSpPr>
        <a:xfrm>
          <a:off x="0" y="0"/>
          <a:ext cx="0" cy="0"/>
          <a:chOff x="0" y="0"/>
          <a:chExt cx="0" cy="0"/>
        </a:xfrm>
      </p:grpSpPr>
      <p:sp>
        <p:nvSpPr>
          <p:cNvPr id="2" name="Text 0"/>
          <p:cNvSpPr>
            <a:spLocks noGrp="1"/>
          </p:cNvSpPr>
          <p:nvPr>
            <p:ph type="body" idx="100" hasCustomPrompt="1"/>
          </p:nvPr>
        </p:nvSpPr>
        <p:spPr>
          <a:xfrm>
            <a:off x="548640" y="292608"/>
            <a:ext cx="9144000" cy="274320"/>
          </a:xfrm>
          <a:prstGeom prst="rect">
            <a:avLst/>
          </a:prstGeom>
          <a:noFill/>
          <a:ln/>
        </p:spPr>
        <p:txBody>
          <a:bodyPr wrap="square" lIns="0" tIns="0" rIns="0" bIns="0" rtlCol="0" anchor="t"/>
          <a:lstStyle/>
          <a:p>
            <a:pPr marL="0" indent="0" algn="l">
              <a:buNone/>
            </a:pPr>
            <a:r>
              <a:rPr lang="en-US" sz="1100" b="1" kern="0" spc="150" dirty="0">
                <a:solidFill>
                  <a:schemeClr val="accent2"/>
                </a:solidFill>
              </a:rPr>
              <a:t>02 · HUR RÖR SIG BARNEN IDAG?</a:t>
            </a:r>
            <a:endParaRPr lang="en-US" sz="1100" dirty="0"/>
          </a:p>
        </p:txBody>
      </p:sp>
      <p:sp>
        <p:nvSpPr>
          <p:cNvPr id="3" name="Text 0"/>
          <p:cNvSpPr>
            <a:spLocks noGrp="1"/>
          </p:cNvSpPr>
          <p:nvPr>
            <p:ph type="title" idx="101" hasCustomPrompt="1"/>
          </p:nvPr>
        </p:nvSpPr>
        <p:spPr>
          <a:xfrm>
            <a:off x="548640" y="585216"/>
            <a:ext cx="11064240" cy="868680"/>
          </a:xfrm>
          <a:prstGeom prst="rect">
            <a:avLst/>
          </a:prstGeom>
          <a:noFill/>
          <a:ln/>
        </p:spPr>
        <p:txBody>
          <a:bodyPr wrap="square" lIns="0" tIns="0" rIns="0" bIns="0" rtlCol="0" anchor="t"/>
          <a:lstStyle/>
          <a:p>
            <a:pPr marL="0" indent="0" algn="l">
              <a:buNone/>
            </a:pPr>
            <a:r>
              <a:rPr lang="en-US" sz="2600" b="1" dirty="0">
                <a:solidFill>
                  <a:schemeClr val="tx2"/>
                </a:solidFill>
              </a:rPr>
              <a:t>Skillnaden mellan pojkar och flickor är störst under förskoletiden</a:t>
            </a:r>
            <a:endParaRPr lang="en-US" sz="2600" dirty="0"/>
          </a:p>
        </p:txBody>
      </p:sp>
      <p:sp>
        <p:nvSpPr>
          <p:cNvPr id="5" name="Figurkort"/>
          <p:cNvSpPr/>
          <p:nvPr/>
        </p:nvSpPr>
        <p:spPr>
          <a:xfrm>
            <a:off x="548640" y="1645920"/>
            <a:ext cx="5852160" cy="3611880"/>
          </a:xfrm>
          <a:prstGeom prst="roundRect">
            <a:avLst>
              <a:gd name="adj" fmla="val 1519"/>
            </a:avLst>
          </a:prstGeom>
          <a:solidFill>
            <a:schemeClr val="bg2"/>
          </a:solidFill>
          <a:ln/>
        </p:spPr>
        <p:txBody>
          <a:bodyPr/>
          <a:lstStyle/>
          <a:p>
            <a:endParaRPr lang="sv-SE"/>
          </a:p>
        </p:txBody>
      </p:sp>
      <p:pic>
        <p:nvPicPr>
          <p:cNvPr id="6" name="Figur s23_1" descr="/home/claude/work/use/s23_1.jpg"/>
          <p:cNvPicPr>
            <a:picLocks noChangeAspect="1"/>
          </p:cNvPicPr>
          <p:nvPr/>
        </p:nvPicPr>
        <p:blipFill>
          <a:blip r:embed="rId3"/>
          <a:stretch>
            <a:fillRect/>
          </a:stretch>
        </p:blipFill>
        <p:spPr>
          <a:xfrm>
            <a:off x="1374189" y="1783080"/>
            <a:ext cx="4201062" cy="2834640"/>
          </a:xfrm>
          <a:prstGeom prst="rect">
            <a:avLst/>
          </a:prstGeom>
        </p:spPr>
      </p:pic>
      <p:sp>
        <p:nvSpPr>
          <p:cNvPr id="7" name="Figurtext"/>
          <p:cNvSpPr txBox="1"/>
          <p:nvPr/>
        </p:nvSpPr>
        <p:spPr>
          <a:xfrm>
            <a:off x="685800" y="4681728"/>
            <a:ext cx="5577840" cy="502920"/>
          </a:xfrm>
          <a:prstGeom prst="rect">
            <a:avLst/>
          </a:prstGeom>
          <a:noFill/>
          <a:ln/>
        </p:spPr>
        <p:txBody>
          <a:bodyPr wrap="square" lIns="0" tIns="0" rIns="0" bIns="0" rtlCol="0" anchor="ctr"/>
          <a:lstStyle/>
          <a:p>
            <a:pPr marL="0" indent="0">
              <a:buNone/>
            </a:pPr>
            <a:r>
              <a:rPr lang="en-US" sz="1200" dirty="0">
                <a:solidFill>
                  <a:schemeClr val="accent5"/>
                </a:solidFill>
              </a:rPr>
              <a:t>Pulshöjande rörelse (min) före, under och efter förskolan – pojkar och flickor</a:t>
            </a:r>
            <a:endParaRPr lang="en-US" sz="1200" dirty="0"/>
          </a:p>
        </p:txBody>
      </p:sp>
      <p:sp>
        <p:nvSpPr>
          <p:cNvPr id="8" name="Stat 29 min"/>
          <p:cNvSpPr txBox="1"/>
          <p:nvPr/>
        </p:nvSpPr>
        <p:spPr>
          <a:xfrm>
            <a:off x="6766560" y="1691640"/>
            <a:ext cx="2286000" cy="685800"/>
          </a:xfrm>
          <a:prstGeom prst="rect">
            <a:avLst/>
          </a:prstGeom>
          <a:noFill/>
          <a:ln/>
        </p:spPr>
        <p:txBody>
          <a:bodyPr wrap="square" lIns="0" tIns="0" rIns="0" bIns="0" rtlCol="0" anchor="b"/>
          <a:lstStyle/>
          <a:p>
            <a:pPr marL="0" indent="0">
              <a:buNone/>
            </a:pPr>
            <a:r>
              <a:rPr lang="en-US" sz="3800" b="1" dirty="0">
                <a:solidFill>
                  <a:schemeClr val="accent5"/>
                </a:solidFill>
              </a:rPr>
              <a:t>29 min</a:t>
            </a:r>
            <a:endParaRPr lang="en-US" sz="3800" dirty="0"/>
          </a:p>
        </p:txBody>
      </p:sp>
      <p:sp>
        <p:nvSpPr>
          <p:cNvPr id="9" name="Stattext"/>
          <p:cNvSpPr txBox="1"/>
          <p:nvPr/>
        </p:nvSpPr>
        <p:spPr>
          <a:xfrm>
            <a:off x="6766560" y="2423160"/>
            <a:ext cx="2286000" cy="457200"/>
          </a:xfrm>
          <a:prstGeom prst="rect">
            <a:avLst/>
          </a:prstGeom>
          <a:noFill/>
          <a:ln/>
        </p:spPr>
        <p:txBody>
          <a:bodyPr wrap="square" lIns="0" tIns="0" rIns="0" bIns="0" rtlCol="0" anchor="t"/>
          <a:lstStyle/>
          <a:p>
            <a:pPr marL="0" indent="0">
              <a:buNone/>
            </a:pPr>
            <a:r>
              <a:rPr lang="en-US" sz="1500" dirty="0">
                <a:solidFill>
                  <a:schemeClr val="tx1"/>
                </a:solidFill>
              </a:rPr>
              <a:t>pojkar under förskoletid</a:t>
            </a:r>
            <a:endParaRPr lang="en-US" sz="1500" dirty="0"/>
          </a:p>
        </p:txBody>
      </p:sp>
      <p:sp>
        <p:nvSpPr>
          <p:cNvPr id="10" name="Stat 24 min"/>
          <p:cNvSpPr txBox="1"/>
          <p:nvPr/>
        </p:nvSpPr>
        <p:spPr>
          <a:xfrm>
            <a:off x="9326880" y="1691640"/>
            <a:ext cx="2286000" cy="685800"/>
          </a:xfrm>
          <a:prstGeom prst="rect">
            <a:avLst/>
          </a:prstGeom>
          <a:noFill/>
          <a:ln/>
        </p:spPr>
        <p:txBody>
          <a:bodyPr wrap="square" lIns="0" tIns="0" rIns="0" bIns="0" rtlCol="0" anchor="b"/>
          <a:lstStyle/>
          <a:p>
            <a:pPr marL="0" indent="0">
              <a:buNone/>
            </a:pPr>
            <a:r>
              <a:rPr lang="en-US" sz="3800" b="1" dirty="0">
                <a:solidFill>
                  <a:schemeClr val="accent2"/>
                </a:solidFill>
              </a:rPr>
              <a:t>24 min</a:t>
            </a:r>
            <a:endParaRPr lang="en-US" sz="3800" dirty="0"/>
          </a:p>
        </p:txBody>
      </p:sp>
      <p:sp>
        <p:nvSpPr>
          <p:cNvPr id="11" name="Stattext"/>
          <p:cNvSpPr txBox="1"/>
          <p:nvPr/>
        </p:nvSpPr>
        <p:spPr>
          <a:xfrm>
            <a:off x="9326880" y="2423160"/>
            <a:ext cx="2286000" cy="457200"/>
          </a:xfrm>
          <a:prstGeom prst="rect">
            <a:avLst/>
          </a:prstGeom>
          <a:noFill/>
          <a:ln/>
        </p:spPr>
        <p:txBody>
          <a:bodyPr wrap="square" lIns="0" tIns="0" rIns="0" bIns="0" rtlCol="0" anchor="t"/>
          <a:lstStyle/>
          <a:p>
            <a:pPr marL="0" indent="0">
              <a:buNone/>
            </a:pPr>
            <a:r>
              <a:rPr lang="en-US" sz="1500" dirty="0">
                <a:solidFill>
                  <a:schemeClr val="tx1"/>
                </a:solidFill>
              </a:rPr>
              <a:t>flickor under förskoletid</a:t>
            </a:r>
            <a:endParaRPr lang="en-US" sz="1500" dirty="0"/>
          </a:p>
        </p:txBody>
      </p:sp>
      <p:sp>
        <p:nvSpPr>
          <p:cNvPr id="12" name="Text"/>
          <p:cNvSpPr txBox="1"/>
          <p:nvPr/>
        </p:nvSpPr>
        <p:spPr>
          <a:xfrm>
            <a:off x="6766560" y="3291840"/>
            <a:ext cx="4846320" cy="1645920"/>
          </a:xfrm>
          <a:prstGeom prst="rect">
            <a:avLst/>
          </a:prstGeom>
          <a:noFill/>
          <a:ln/>
        </p:spPr>
        <p:txBody>
          <a:bodyPr wrap="square" lIns="0" tIns="0" rIns="0" bIns="0" rtlCol="0" anchor="t"/>
          <a:lstStyle/>
          <a:p>
            <a:pPr marL="0" indent="0">
              <a:spcAft>
                <a:spcPts val="800"/>
              </a:spcAft>
              <a:buNone/>
            </a:pPr>
            <a:r>
              <a:rPr lang="en-US" sz="1700" dirty="0">
                <a:solidFill>
                  <a:schemeClr val="tx1"/>
                </a:solidFill>
              </a:rPr>
              <a:t>Före och efter förskolan är skillnaden liten. Det är under förskoledagen som gapet uppstår – och där kan vi påverka det.</a:t>
            </a:r>
            <a:endParaRPr lang="en-US" sz="1700" dirty="0"/>
          </a:p>
        </p:txBody>
      </p:sp>
      <p:sp>
        <p:nvSpPr>
          <p:cNvPr id="13" name="För kommunen"/>
          <p:cNvSpPr/>
          <p:nvPr/>
        </p:nvSpPr>
        <p:spPr>
          <a:xfrm>
            <a:off x="548640" y="5440680"/>
            <a:ext cx="11091672" cy="713232"/>
          </a:xfrm>
          <a:prstGeom prst="roundRect">
            <a:avLst>
              <a:gd name="adj" fmla="val 10256"/>
            </a:avLst>
          </a:prstGeom>
          <a:solidFill>
            <a:schemeClr val="accent2">
              <a:alpha val="13000"/>
            </a:schemeClr>
          </a:solidFill>
          <a:ln/>
        </p:spPr>
        <p:txBody>
          <a:bodyPr/>
          <a:lstStyle/>
          <a:p>
            <a:endParaRPr lang="sv-SE"/>
          </a:p>
        </p:txBody>
      </p:sp>
      <p:pic>
        <p:nvPicPr>
          <p:cNvPr id="14" name="Kommunikon" descr="preencoded.png"/>
          <p:cNvPicPr>
            <a:picLocks noChangeAspect="1"/>
          </p:cNvPicPr>
          <p:nvPr/>
        </p:nvPicPr>
        <p:blipFill>
          <a:blip r:embed="rId4"/>
          <a:stretch>
            <a:fillRect/>
          </a:stretch>
        </p:blipFill>
        <p:spPr>
          <a:xfrm>
            <a:off x="749808" y="5632704"/>
            <a:ext cx="329184" cy="329184"/>
          </a:xfrm>
          <a:prstGeom prst="rect">
            <a:avLst/>
          </a:prstGeom>
        </p:spPr>
      </p:pic>
      <p:sp>
        <p:nvSpPr>
          <p:cNvPr id="15" name="För kommunen text"/>
          <p:cNvSpPr txBox="1"/>
          <p:nvPr/>
        </p:nvSpPr>
        <p:spPr>
          <a:xfrm>
            <a:off x="1234440" y="5440680"/>
            <a:ext cx="10222992" cy="713232"/>
          </a:xfrm>
          <a:prstGeom prst="rect">
            <a:avLst/>
          </a:prstGeom>
          <a:noFill/>
          <a:ln/>
        </p:spPr>
        <p:txBody>
          <a:bodyPr wrap="square" lIns="0" tIns="0" rIns="0" bIns="0" rtlCol="0" anchor="ctr"/>
          <a:lstStyle/>
          <a:p>
            <a:pPr marL="0" indent="0">
              <a:buNone/>
            </a:pPr>
            <a:r>
              <a:rPr lang="en-US" sz="1500" b="1" dirty="0">
                <a:solidFill>
                  <a:schemeClr val="accent2"/>
                </a:solidFill>
              </a:rPr>
              <a:t>För kommunen  </a:t>
            </a:r>
            <a:r>
              <a:rPr lang="en-US" sz="1500" dirty="0">
                <a:solidFill>
                  <a:schemeClr val="tx1"/>
                </a:solidFill>
              </a:rPr>
              <a:t>Utforma gårdar och aktiviteter som lockar alla barn – inte bara dem som redan springer mest.</a:t>
            </a:r>
            <a:endParaRPr lang="en-US" sz="1500" dirty="0"/>
          </a:p>
        </p:txBody>
      </p:sp>
      <p:sp>
        <p:nvSpPr>
          <p:cNvPr id="16" name="Källa"/>
          <p:cNvSpPr txBox="1"/>
          <p:nvPr/>
        </p:nvSpPr>
        <p:spPr>
          <a:xfrm>
            <a:off x="548640" y="6336792"/>
            <a:ext cx="10424160" cy="292608"/>
          </a:xfrm>
          <a:prstGeom prst="rect">
            <a:avLst/>
          </a:prstGeom>
          <a:noFill/>
          <a:ln/>
        </p:spPr>
        <p:txBody>
          <a:bodyPr wrap="square" lIns="0" tIns="0" rIns="0" bIns="0" rtlCol="0" anchor="t"/>
          <a:lstStyle/>
          <a:p>
            <a:pPr marL="0" indent="0">
              <a:buNone/>
            </a:pPr>
            <a:r>
              <a:rPr lang="en-US" sz="1000" i="1" dirty="0" err="1">
                <a:solidFill>
                  <a:schemeClr val="accent5"/>
                </a:solidFill>
              </a:rPr>
              <a:t>Accelerometerdata</a:t>
            </a:r>
            <a:r>
              <a:rPr lang="en-US" sz="1000" i="1" dirty="0">
                <a:solidFill>
                  <a:schemeClr val="accent5"/>
                </a:solidFill>
              </a:rPr>
              <a:t> från förskolebarn i Stockholm.</a:t>
            </a:r>
            <a:endParaRPr lang="en-US" sz="1000" dirty="0"/>
          </a:p>
        </p:txBody>
      </p:sp>
      <p:sp>
        <p:nvSpPr>
          <p:cNvPr id="25" name="Slide Number Placeholder 0"/>
          <p:cNvSpPr>
            <a:spLocks noGrp="1"/>
          </p:cNvSpPr>
          <p:nvPr>
            <p:ph type="sldNum" sz="quarter" idx="4294967295"/>
          </p:nvPr>
        </p:nvSpPr>
        <p:spPr>
          <a:xfrm>
            <a:off x="11155680" y="6355080"/>
            <a:ext cx="502920" cy="274320"/>
          </a:xfrm>
          <a:prstGeom prst="rect">
            <a:avLst/>
          </a:prstGeom>
          <a:extLst>
            <a:ext uri="{C572A759-6A51-4108-AA02-DFA0A04FC94B}">
              <ma14:wrappingTextBoxFlag xmlns:ma14="http://schemas.microsoft.com/office/mac/drawingml/2011/main" xmlns="" val="0"/>
            </a:ext>
          </a:extLst>
        </p:spPr>
        <p:txBody>
          <a:bodyPr/>
          <a:lstStyle>
            <a:lvl1pPr>
              <a:defRPr sz="1000">
                <a:solidFill>
                  <a:schemeClr val="accent5"/>
                </a:solidFill>
              </a:defRPr>
            </a:lvl1pPr>
          </a:lstStyle>
          <a:p>
            <a:pPr algn="r"/>
            <a:fld id="{F7021451-1387-4CA6-816F-3879F97B5CBC}" type="slidenum">
              <a:rPr lang="en-US" b="0"/>
              <a:t>18</a:t>
            </a:fld>
            <a:endParaRPr 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8">
    <p:spTree>
      <p:nvGrpSpPr>
        <p:cNvPr id="1" name=""/>
        <p:cNvGrpSpPr/>
        <p:nvPr/>
      </p:nvGrpSpPr>
      <p:grpSpPr>
        <a:xfrm>
          <a:off x="0" y="0"/>
          <a:ext cx="0" cy="0"/>
          <a:chOff x="0" y="0"/>
          <a:chExt cx="0" cy="0"/>
        </a:xfrm>
      </p:grpSpPr>
      <p:sp>
        <p:nvSpPr>
          <p:cNvPr id="2" name="Text 0"/>
          <p:cNvSpPr>
            <a:spLocks noGrp="1"/>
          </p:cNvSpPr>
          <p:nvPr>
            <p:ph type="body" idx="100" hasCustomPrompt="1"/>
          </p:nvPr>
        </p:nvSpPr>
        <p:spPr>
          <a:xfrm>
            <a:off x="548640" y="292608"/>
            <a:ext cx="9144000" cy="274320"/>
          </a:xfrm>
          <a:prstGeom prst="rect">
            <a:avLst/>
          </a:prstGeom>
          <a:noFill/>
          <a:ln/>
        </p:spPr>
        <p:txBody>
          <a:bodyPr wrap="square" lIns="0" tIns="0" rIns="0" bIns="0" rtlCol="0" anchor="t"/>
          <a:lstStyle/>
          <a:p>
            <a:pPr marL="0" indent="0" algn="l">
              <a:buNone/>
            </a:pPr>
            <a:r>
              <a:rPr lang="en-US" sz="1100" b="1" kern="0" spc="150" dirty="0">
                <a:solidFill>
                  <a:schemeClr val="accent2"/>
                </a:solidFill>
              </a:rPr>
              <a:t>02 · HUR RÖR SIG BARNEN IDAG?</a:t>
            </a:r>
            <a:endParaRPr lang="en-US" sz="1100" dirty="0"/>
          </a:p>
        </p:txBody>
      </p:sp>
      <p:sp>
        <p:nvSpPr>
          <p:cNvPr id="3" name="Text 0"/>
          <p:cNvSpPr>
            <a:spLocks noGrp="1"/>
          </p:cNvSpPr>
          <p:nvPr>
            <p:ph type="title" idx="101" hasCustomPrompt="1"/>
          </p:nvPr>
        </p:nvSpPr>
        <p:spPr>
          <a:xfrm>
            <a:off x="548640" y="585216"/>
            <a:ext cx="11064240" cy="868680"/>
          </a:xfrm>
          <a:prstGeom prst="rect">
            <a:avLst/>
          </a:prstGeom>
          <a:noFill/>
          <a:ln/>
        </p:spPr>
        <p:txBody>
          <a:bodyPr wrap="square" lIns="0" tIns="0" rIns="0" bIns="0" rtlCol="0" anchor="t"/>
          <a:lstStyle/>
          <a:p>
            <a:pPr marL="0" indent="0" algn="l">
              <a:buNone/>
            </a:pPr>
            <a:r>
              <a:rPr lang="en-US" sz="2600" b="1" dirty="0">
                <a:solidFill>
                  <a:schemeClr val="tx2"/>
                </a:solidFill>
              </a:rPr>
              <a:t>Mer skärmtid – mindre rörelse, kortare sömn och fler svårigheter</a:t>
            </a:r>
            <a:endParaRPr lang="en-US" sz="2600" dirty="0"/>
          </a:p>
        </p:txBody>
      </p:sp>
      <p:graphicFrame>
        <p:nvGraphicFramePr>
          <p:cNvPr id="5" name="Diagram skärmtid"/>
          <p:cNvGraphicFramePr/>
          <p:nvPr/>
        </p:nvGraphicFramePr>
        <p:xfrm>
          <a:off x="548640" y="1600200"/>
          <a:ext cx="6583680" cy="3703320"/>
        </p:xfrm>
        <a:graphic>
          <a:graphicData uri="http://schemas.openxmlformats.org/drawingml/2006/chart">
            <c:chart xmlns:c="http://schemas.openxmlformats.org/drawingml/2006/chart" xmlns:r="http://schemas.openxmlformats.org/officeDocument/2006/relationships" r:id="rId3"/>
          </a:graphicData>
        </a:graphic>
      </p:graphicFrame>
      <p:sp>
        <p:nvSpPr>
          <p:cNvPr id="6" name="Ikoncirkel"/>
          <p:cNvSpPr/>
          <p:nvPr/>
        </p:nvSpPr>
        <p:spPr>
          <a:xfrm>
            <a:off x="7498080" y="1737360"/>
            <a:ext cx="548640" cy="548640"/>
          </a:xfrm>
          <a:prstGeom prst="ellipse">
            <a:avLst/>
          </a:prstGeom>
          <a:solidFill>
            <a:schemeClr val="accent2"/>
          </a:solidFill>
          <a:ln/>
        </p:spPr>
        <p:txBody>
          <a:bodyPr/>
          <a:lstStyle/>
          <a:p>
            <a:endParaRPr lang="sv-SE"/>
          </a:p>
        </p:txBody>
      </p:sp>
      <p:pic>
        <p:nvPicPr>
          <p:cNvPr id="7" name="Ikon FaRunning" descr="preencoded.png"/>
          <p:cNvPicPr>
            <a:picLocks noChangeAspect="1"/>
          </p:cNvPicPr>
          <p:nvPr/>
        </p:nvPicPr>
        <p:blipFill>
          <a:blip r:embed="rId4"/>
          <a:stretch>
            <a:fillRect/>
          </a:stretch>
        </p:blipFill>
        <p:spPr>
          <a:xfrm>
            <a:off x="7635240" y="1874520"/>
            <a:ext cx="274320" cy="274320"/>
          </a:xfrm>
          <a:prstGeom prst="rect">
            <a:avLst/>
          </a:prstGeom>
        </p:spPr>
      </p:pic>
      <p:sp>
        <p:nvSpPr>
          <p:cNvPr id="8" name="Text"/>
          <p:cNvSpPr txBox="1"/>
          <p:nvPr/>
        </p:nvSpPr>
        <p:spPr>
          <a:xfrm>
            <a:off x="8229600" y="1691640"/>
            <a:ext cx="3383280" cy="1097280"/>
          </a:xfrm>
          <a:prstGeom prst="rect">
            <a:avLst/>
          </a:prstGeom>
          <a:noFill/>
          <a:ln/>
        </p:spPr>
        <p:txBody>
          <a:bodyPr wrap="square" lIns="0" tIns="0" rIns="0" bIns="0" rtlCol="0" anchor="t"/>
          <a:lstStyle/>
          <a:p>
            <a:pPr marL="0" indent="0">
              <a:spcAft>
                <a:spcPts val="200"/>
              </a:spcAft>
              <a:buNone/>
            </a:pPr>
            <a:r>
              <a:rPr lang="en-US" sz="1900" b="1" dirty="0">
                <a:solidFill>
                  <a:schemeClr val="tx2"/>
                </a:solidFill>
              </a:rPr>
              <a:t>−11 min</a:t>
            </a:r>
            <a:endParaRPr lang="en-US" sz="1400" dirty="0"/>
          </a:p>
          <a:p>
            <a:pPr marL="0" indent="0">
              <a:spcAft>
                <a:spcPts val="200"/>
              </a:spcAft>
              <a:buNone/>
            </a:pPr>
            <a:r>
              <a:rPr lang="en-US" sz="1400" dirty="0">
                <a:solidFill>
                  <a:schemeClr val="tx1"/>
                </a:solidFill>
              </a:rPr>
              <a:t>pulshöjande rörelse per dag vid mer än 2 timmar skärm jämfört med ingen</a:t>
            </a:r>
            <a:endParaRPr lang="en-US" sz="1400" dirty="0"/>
          </a:p>
        </p:txBody>
      </p:sp>
      <p:sp>
        <p:nvSpPr>
          <p:cNvPr id="9" name="Ikoncirkel"/>
          <p:cNvSpPr/>
          <p:nvPr/>
        </p:nvSpPr>
        <p:spPr>
          <a:xfrm>
            <a:off x="7498080" y="2926080"/>
            <a:ext cx="548640" cy="548640"/>
          </a:xfrm>
          <a:prstGeom prst="ellipse">
            <a:avLst/>
          </a:prstGeom>
          <a:solidFill>
            <a:schemeClr val="accent1"/>
          </a:solidFill>
          <a:ln/>
        </p:spPr>
        <p:txBody>
          <a:bodyPr/>
          <a:lstStyle/>
          <a:p>
            <a:endParaRPr lang="sv-SE"/>
          </a:p>
        </p:txBody>
      </p:sp>
      <p:pic>
        <p:nvPicPr>
          <p:cNvPr id="10" name="Ikon FaBed" descr="preencoded.png"/>
          <p:cNvPicPr>
            <a:picLocks noChangeAspect="1"/>
          </p:cNvPicPr>
          <p:nvPr/>
        </p:nvPicPr>
        <p:blipFill>
          <a:blip r:embed="rId5"/>
          <a:stretch>
            <a:fillRect/>
          </a:stretch>
        </p:blipFill>
        <p:spPr>
          <a:xfrm>
            <a:off x="7635240" y="3063240"/>
            <a:ext cx="274320" cy="274320"/>
          </a:xfrm>
          <a:prstGeom prst="rect">
            <a:avLst/>
          </a:prstGeom>
        </p:spPr>
      </p:pic>
      <p:sp>
        <p:nvSpPr>
          <p:cNvPr id="11" name="Text"/>
          <p:cNvSpPr txBox="1"/>
          <p:nvPr/>
        </p:nvSpPr>
        <p:spPr>
          <a:xfrm>
            <a:off x="8229600" y="2880360"/>
            <a:ext cx="3383280" cy="1097280"/>
          </a:xfrm>
          <a:prstGeom prst="rect">
            <a:avLst/>
          </a:prstGeom>
          <a:noFill/>
          <a:ln/>
        </p:spPr>
        <p:txBody>
          <a:bodyPr wrap="square" lIns="0" tIns="0" rIns="0" bIns="0" rtlCol="0" anchor="t"/>
          <a:lstStyle/>
          <a:p>
            <a:pPr marL="0" indent="0">
              <a:spcAft>
                <a:spcPts val="200"/>
              </a:spcAft>
              <a:buNone/>
            </a:pPr>
            <a:r>
              <a:rPr lang="en-US" sz="1900" b="1" dirty="0">
                <a:solidFill>
                  <a:schemeClr val="tx2"/>
                </a:solidFill>
              </a:rPr>
              <a:t>Kortare sömn</a:t>
            </a:r>
            <a:endParaRPr lang="en-US" sz="1400" dirty="0"/>
          </a:p>
          <a:p>
            <a:pPr marL="0" indent="0">
              <a:spcAft>
                <a:spcPts val="200"/>
              </a:spcAft>
              <a:buNone/>
            </a:pPr>
            <a:r>
              <a:rPr lang="en-US" sz="1400" dirty="0">
                <a:solidFill>
                  <a:schemeClr val="tx1"/>
                </a:solidFill>
              </a:rPr>
              <a:t>ju mer skärmtid, desto kortare nattsömn</a:t>
            </a:r>
            <a:endParaRPr lang="en-US" sz="1400" dirty="0"/>
          </a:p>
        </p:txBody>
      </p:sp>
      <p:sp>
        <p:nvSpPr>
          <p:cNvPr id="12" name="Ikoncirkel"/>
          <p:cNvSpPr/>
          <p:nvPr/>
        </p:nvSpPr>
        <p:spPr>
          <a:xfrm>
            <a:off x="7498080" y="4114800"/>
            <a:ext cx="548640" cy="548640"/>
          </a:xfrm>
          <a:prstGeom prst="ellipse">
            <a:avLst/>
          </a:prstGeom>
          <a:solidFill>
            <a:schemeClr val="accent1"/>
          </a:solidFill>
          <a:ln/>
        </p:spPr>
        <p:txBody>
          <a:bodyPr/>
          <a:lstStyle/>
          <a:p>
            <a:endParaRPr lang="sv-SE"/>
          </a:p>
        </p:txBody>
      </p:sp>
      <p:pic>
        <p:nvPicPr>
          <p:cNvPr id="13" name="Ikon FaSmile" descr="preencoded.png"/>
          <p:cNvPicPr>
            <a:picLocks noChangeAspect="1"/>
          </p:cNvPicPr>
          <p:nvPr/>
        </p:nvPicPr>
        <p:blipFill>
          <a:blip r:embed="rId6"/>
          <a:stretch>
            <a:fillRect/>
          </a:stretch>
        </p:blipFill>
        <p:spPr>
          <a:xfrm>
            <a:off x="7635240" y="4251960"/>
            <a:ext cx="274320" cy="274320"/>
          </a:xfrm>
          <a:prstGeom prst="rect">
            <a:avLst/>
          </a:prstGeom>
        </p:spPr>
      </p:pic>
      <p:sp>
        <p:nvSpPr>
          <p:cNvPr id="14" name="Text"/>
          <p:cNvSpPr txBox="1"/>
          <p:nvPr/>
        </p:nvSpPr>
        <p:spPr>
          <a:xfrm>
            <a:off x="8229600" y="4069080"/>
            <a:ext cx="3383280" cy="1097280"/>
          </a:xfrm>
          <a:prstGeom prst="rect">
            <a:avLst/>
          </a:prstGeom>
          <a:noFill/>
          <a:ln/>
        </p:spPr>
        <p:txBody>
          <a:bodyPr wrap="square" lIns="0" tIns="0" rIns="0" bIns="0" rtlCol="0" anchor="t"/>
          <a:lstStyle/>
          <a:p>
            <a:pPr marL="0" indent="0">
              <a:spcAft>
                <a:spcPts val="200"/>
              </a:spcAft>
              <a:buNone/>
            </a:pPr>
            <a:r>
              <a:rPr lang="en-US" sz="1900" b="1" dirty="0">
                <a:solidFill>
                  <a:schemeClr val="tx2"/>
                </a:solidFill>
              </a:rPr>
              <a:t>Fler svårigheter</a:t>
            </a:r>
            <a:endParaRPr lang="en-US" sz="1400" dirty="0"/>
          </a:p>
          <a:p>
            <a:pPr marL="0" indent="0">
              <a:spcAft>
                <a:spcPts val="200"/>
              </a:spcAft>
              <a:buNone/>
            </a:pPr>
            <a:r>
              <a:rPr lang="en-US" sz="1400" dirty="0">
                <a:solidFill>
                  <a:schemeClr val="tx1"/>
                </a:solidFill>
              </a:rPr>
              <a:t>högre poäng på SDQ vid mer än en timme per dag</a:t>
            </a:r>
            <a:endParaRPr lang="en-US" sz="1400" dirty="0"/>
          </a:p>
        </p:txBody>
      </p:sp>
      <p:sp>
        <p:nvSpPr>
          <p:cNvPr id="15" name="För kommunen"/>
          <p:cNvSpPr/>
          <p:nvPr/>
        </p:nvSpPr>
        <p:spPr>
          <a:xfrm>
            <a:off x="548640" y="5440680"/>
            <a:ext cx="11091672" cy="713232"/>
          </a:xfrm>
          <a:prstGeom prst="roundRect">
            <a:avLst>
              <a:gd name="adj" fmla="val 10256"/>
            </a:avLst>
          </a:prstGeom>
          <a:solidFill>
            <a:schemeClr val="accent2">
              <a:alpha val="13000"/>
            </a:schemeClr>
          </a:solidFill>
          <a:ln/>
        </p:spPr>
        <p:txBody>
          <a:bodyPr/>
          <a:lstStyle/>
          <a:p>
            <a:endParaRPr lang="sv-SE"/>
          </a:p>
        </p:txBody>
      </p:sp>
      <p:pic>
        <p:nvPicPr>
          <p:cNvPr id="16" name="Kommunikon" descr="preencoded.png"/>
          <p:cNvPicPr>
            <a:picLocks noChangeAspect="1"/>
          </p:cNvPicPr>
          <p:nvPr/>
        </p:nvPicPr>
        <p:blipFill>
          <a:blip r:embed="rId7"/>
          <a:stretch>
            <a:fillRect/>
          </a:stretch>
        </p:blipFill>
        <p:spPr>
          <a:xfrm>
            <a:off x="749808" y="5632704"/>
            <a:ext cx="329184" cy="329184"/>
          </a:xfrm>
          <a:prstGeom prst="rect">
            <a:avLst/>
          </a:prstGeom>
        </p:spPr>
      </p:pic>
      <p:sp>
        <p:nvSpPr>
          <p:cNvPr id="17" name="För kommunen text"/>
          <p:cNvSpPr txBox="1"/>
          <p:nvPr/>
        </p:nvSpPr>
        <p:spPr>
          <a:xfrm>
            <a:off x="1234440" y="5440680"/>
            <a:ext cx="10222992" cy="713232"/>
          </a:xfrm>
          <a:prstGeom prst="rect">
            <a:avLst/>
          </a:prstGeom>
          <a:noFill/>
          <a:ln/>
        </p:spPr>
        <p:txBody>
          <a:bodyPr wrap="square" lIns="0" tIns="0" rIns="0" bIns="0" rtlCol="0" anchor="ctr"/>
          <a:lstStyle/>
          <a:p>
            <a:pPr marL="0" indent="0">
              <a:buNone/>
            </a:pPr>
            <a:r>
              <a:rPr lang="en-US" sz="1500" b="1" dirty="0">
                <a:solidFill>
                  <a:schemeClr val="accent2"/>
                </a:solidFill>
              </a:rPr>
              <a:t>För kommunen  </a:t>
            </a:r>
            <a:r>
              <a:rPr lang="en-US" sz="1500" dirty="0">
                <a:solidFill>
                  <a:schemeClr val="tx1"/>
                </a:solidFill>
              </a:rPr>
              <a:t>Följ Folkhälsomyndighetens råd: högst en timme skärm per dag för 2–5-åringar. Digitala verktyg i förskolan ska ha ett tydligt pedagogiskt syfte.</a:t>
            </a:r>
            <a:endParaRPr lang="en-US" sz="1500" dirty="0"/>
          </a:p>
        </p:txBody>
      </p:sp>
      <p:sp>
        <p:nvSpPr>
          <p:cNvPr id="18" name="Källa"/>
          <p:cNvSpPr txBox="1"/>
          <p:nvPr/>
        </p:nvSpPr>
        <p:spPr>
          <a:xfrm>
            <a:off x="548640" y="6336792"/>
            <a:ext cx="10424160" cy="292608"/>
          </a:xfrm>
          <a:prstGeom prst="rect">
            <a:avLst/>
          </a:prstGeom>
          <a:noFill/>
          <a:ln/>
        </p:spPr>
        <p:txBody>
          <a:bodyPr wrap="square" lIns="0" tIns="0" rIns="0" bIns="0" rtlCol="0" anchor="t"/>
          <a:lstStyle/>
          <a:p>
            <a:pPr marL="0" indent="0">
              <a:buNone/>
            </a:pPr>
            <a:r>
              <a:rPr lang="en-US" sz="1000" i="1" dirty="0" err="1">
                <a:solidFill>
                  <a:schemeClr val="accent5"/>
                </a:solidFill>
              </a:rPr>
              <a:t>Förskolebarn</a:t>
            </a:r>
            <a:r>
              <a:rPr lang="en-US" sz="1000" i="1" dirty="0">
                <a:solidFill>
                  <a:schemeClr val="accent5"/>
                </a:solidFill>
              </a:rPr>
              <a:t> i Region Stockholm (Berglind m.fl., under publicering). Tvärsnittsdata.</a:t>
            </a:r>
            <a:endParaRPr lang="en-US" sz="1000" dirty="0"/>
          </a:p>
        </p:txBody>
      </p:sp>
      <p:sp>
        <p:nvSpPr>
          <p:cNvPr id="25" name="Slide Number Placeholder 0"/>
          <p:cNvSpPr>
            <a:spLocks noGrp="1"/>
          </p:cNvSpPr>
          <p:nvPr>
            <p:ph type="sldNum" sz="quarter" idx="4294967295"/>
          </p:nvPr>
        </p:nvSpPr>
        <p:spPr>
          <a:xfrm>
            <a:off x="11155680" y="6355080"/>
            <a:ext cx="502920" cy="274320"/>
          </a:xfrm>
          <a:prstGeom prst="rect">
            <a:avLst/>
          </a:prstGeom>
          <a:extLst>
            <a:ext uri="{C572A759-6A51-4108-AA02-DFA0A04FC94B}">
              <ma14:wrappingTextBoxFlag xmlns:ma14="http://schemas.microsoft.com/office/mac/drawingml/2011/main" xmlns="" val="0"/>
            </a:ext>
          </a:extLst>
        </p:spPr>
        <p:txBody>
          <a:bodyPr/>
          <a:lstStyle>
            <a:lvl1pPr>
              <a:defRPr sz="1000">
                <a:solidFill>
                  <a:schemeClr val="accent5"/>
                </a:solidFill>
              </a:defRPr>
            </a:lvl1pPr>
          </a:lstStyle>
          <a:p>
            <a:pPr algn="r"/>
            <a:fld id="{F7021451-1387-4CA6-816F-3879F97B5CBC}" type="slidenum">
              <a:rPr lang="en-US" b="0"/>
              <a:t>19</a:t>
            </a:fld>
            <a:endParaRPr 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19">
    <p:spTree>
      <p:nvGrpSpPr>
        <p:cNvPr id="1" name=""/>
        <p:cNvGrpSpPr/>
        <p:nvPr/>
      </p:nvGrpSpPr>
      <p:grpSpPr>
        <a:xfrm>
          <a:off x="0" y="0"/>
          <a:ext cx="0" cy="0"/>
          <a:chOff x="0" y="0"/>
          <a:chExt cx="0" cy="0"/>
        </a:xfrm>
      </p:grpSpPr>
      <p:sp>
        <p:nvSpPr>
          <p:cNvPr id="2" name="Text 0"/>
          <p:cNvSpPr>
            <a:spLocks noGrp="1"/>
          </p:cNvSpPr>
          <p:nvPr>
            <p:ph type="body" idx="100" hasCustomPrompt="1"/>
          </p:nvPr>
        </p:nvSpPr>
        <p:spPr>
          <a:xfrm>
            <a:off x="548640" y="292608"/>
            <a:ext cx="9144000" cy="274320"/>
          </a:xfrm>
          <a:prstGeom prst="rect">
            <a:avLst/>
          </a:prstGeom>
          <a:noFill/>
          <a:ln/>
        </p:spPr>
        <p:txBody>
          <a:bodyPr wrap="square" lIns="0" tIns="0" rIns="0" bIns="0" rtlCol="0" anchor="t"/>
          <a:lstStyle/>
          <a:p>
            <a:pPr marL="0" indent="0" algn="l">
              <a:buNone/>
            </a:pPr>
            <a:r>
              <a:rPr lang="en-US" sz="1100" b="1" kern="0" spc="150" dirty="0">
                <a:solidFill>
                  <a:schemeClr val="accent2"/>
                </a:solidFill>
              </a:rPr>
              <a:t>02 · HUR RÖR SIG BARNEN IDAG?</a:t>
            </a:r>
            <a:endParaRPr lang="en-US" sz="1100" dirty="0"/>
          </a:p>
        </p:txBody>
      </p:sp>
      <p:sp>
        <p:nvSpPr>
          <p:cNvPr id="3" name="Text 0"/>
          <p:cNvSpPr>
            <a:spLocks noGrp="1"/>
          </p:cNvSpPr>
          <p:nvPr>
            <p:ph type="title" idx="101" hasCustomPrompt="1"/>
          </p:nvPr>
        </p:nvSpPr>
        <p:spPr>
          <a:xfrm>
            <a:off x="548640" y="585216"/>
            <a:ext cx="11064240" cy="868680"/>
          </a:xfrm>
          <a:prstGeom prst="rect">
            <a:avLst/>
          </a:prstGeom>
          <a:noFill/>
          <a:ln/>
        </p:spPr>
        <p:txBody>
          <a:bodyPr wrap="square" lIns="0" tIns="0" rIns="0" bIns="0" rtlCol="0" anchor="t"/>
          <a:lstStyle/>
          <a:p>
            <a:pPr marL="0" indent="0" algn="l">
              <a:buNone/>
            </a:pPr>
            <a:r>
              <a:rPr lang="en-US" sz="2600" b="1" dirty="0">
                <a:solidFill>
                  <a:schemeClr val="tx2"/>
                </a:solidFill>
              </a:rPr>
              <a:t>Skärmtiden toppar på helger och under mörka månader</a:t>
            </a:r>
            <a:endParaRPr lang="en-US" sz="2600" dirty="0"/>
          </a:p>
        </p:txBody>
      </p:sp>
      <p:sp>
        <p:nvSpPr>
          <p:cNvPr id="5" name="Figurkort"/>
          <p:cNvSpPr/>
          <p:nvPr/>
        </p:nvSpPr>
        <p:spPr>
          <a:xfrm>
            <a:off x="548640" y="1645920"/>
            <a:ext cx="5408676" cy="3611880"/>
          </a:xfrm>
          <a:prstGeom prst="roundRect">
            <a:avLst>
              <a:gd name="adj" fmla="val 1519"/>
            </a:avLst>
          </a:prstGeom>
          <a:solidFill>
            <a:schemeClr val="bg2"/>
          </a:solidFill>
          <a:ln/>
        </p:spPr>
        <p:txBody>
          <a:bodyPr/>
          <a:lstStyle/>
          <a:p>
            <a:endParaRPr lang="sv-SE"/>
          </a:p>
        </p:txBody>
      </p:sp>
      <p:pic>
        <p:nvPicPr>
          <p:cNvPr id="6" name="Figur s24_10" descr="/home/claude/work/use/s24_10.jpg"/>
          <p:cNvPicPr>
            <a:picLocks noChangeAspect="1"/>
          </p:cNvPicPr>
          <p:nvPr/>
        </p:nvPicPr>
        <p:blipFill>
          <a:blip r:embed="rId3"/>
          <a:stretch>
            <a:fillRect/>
          </a:stretch>
        </p:blipFill>
        <p:spPr>
          <a:xfrm>
            <a:off x="685800" y="1916811"/>
            <a:ext cx="5134356" cy="2567178"/>
          </a:xfrm>
          <a:prstGeom prst="rect">
            <a:avLst/>
          </a:prstGeom>
        </p:spPr>
      </p:pic>
      <p:sp>
        <p:nvSpPr>
          <p:cNvPr id="7" name="Figurtext"/>
          <p:cNvSpPr txBox="1"/>
          <p:nvPr/>
        </p:nvSpPr>
        <p:spPr>
          <a:xfrm>
            <a:off x="685800" y="4681728"/>
            <a:ext cx="5134356" cy="502920"/>
          </a:xfrm>
          <a:prstGeom prst="rect">
            <a:avLst/>
          </a:prstGeom>
          <a:noFill/>
          <a:ln/>
        </p:spPr>
        <p:txBody>
          <a:bodyPr wrap="square" lIns="0" tIns="0" rIns="0" bIns="0" rtlCol="0" anchor="ctr"/>
          <a:lstStyle/>
          <a:p>
            <a:pPr marL="0" indent="0">
              <a:buNone/>
            </a:pPr>
            <a:r>
              <a:rPr lang="en-US" sz="1200" dirty="0">
                <a:solidFill>
                  <a:schemeClr val="accent5"/>
                </a:solidFill>
              </a:rPr>
              <a:t>Skärmtid per veckodag: högst lördag och söndag</a:t>
            </a:r>
            <a:endParaRPr lang="en-US" sz="1200" dirty="0"/>
          </a:p>
        </p:txBody>
      </p:sp>
      <p:sp>
        <p:nvSpPr>
          <p:cNvPr id="8" name="Figurkort"/>
          <p:cNvSpPr/>
          <p:nvPr/>
        </p:nvSpPr>
        <p:spPr>
          <a:xfrm>
            <a:off x="6231636" y="1645920"/>
            <a:ext cx="5408676" cy="3611880"/>
          </a:xfrm>
          <a:prstGeom prst="roundRect">
            <a:avLst>
              <a:gd name="adj" fmla="val 1519"/>
            </a:avLst>
          </a:prstGeom>
          <a:solidFill>
            <a:schemeClr val="bg2"/>
          </a:solidFill>
          <a:ln/>
        </p:spPr>
        <p:txBody>
          <a:bodyPr/>
          <a:lstStyle/>
          <a:p>
            <a:endParaRPr lang="sv-SE"/>
          </a:p>
        </p:txBody>
      </p:sp>
      <p:pic>
        <p:nvPicPr>
          <p:cNvPr id="9" name="Figur s28_2" descr="/home/claude/work/use/s28_2.jpg"/>
          <p:cNvPicPr>
            <a:picLocks noChangeAspect="1"/>
          </p:cNvPicPr>
          <p:nvPr/>
        </p:nvPicPr>
        <p:blipFill>
          <a:blip r:embed="rId4"/>
          <a:stretch>
            <a:fillRect/>
          </a:stretch>
        </p:blipFill>
        <p:spPr>
          <a:xfrm>
            <a:off x="6368796" y="1990806"/>
            <a:ext cx="5134356" cy="2419188"/>
          </a:xfrm>
          <a:prstGeom prst="rect">
            <a:avLst/>
          </a:prstGeom>
        </p:spPr>
      </p:pic>
      <p:sp>
        <p:nvSpPr>
          <p:cNvPr id="10" name="Figurtext"/>
          <p:cNvSpPr txBox="1"/>
          <p:nvPr/>
        </p:nvSpPr>
        <p:spPr>
          <a:xfrm>
            <a:off x="6368796" y="4681728"/>
            <a:ext cx="5134356" cy="502920"/>
          </a:xfrm>
          <a:prstGeom prst="rect">
            <a:avLst/>
          </a:prstGeom>
          <a:noFill/>
          <a:ln/>
        </p:spPr>
        <p:txBody>
          <a:bodyPr wrap="square" lIns="0" tIns="0" rIns="0" bIns="0" rtlCol="0" anchor="ctr"/>
          <a:lstStyle/>
          <a:p>
            <a:pPr marL="0" indent="0">
              <a:buNone/>
            </a:pPr>
            <a:r>
              <a:rPr lang="en-US" sz="1200" dirty="0">
                <a:solidFill>
                  <a:schemeClr val="accent5"/>
                </a:solidFill>
              </a:rPr>
              <a:t>Skärmtid per månad: lägst på sommaren, högst under mörka månader</a:t>
            </a:r>
            <a:endParaRPr lang="en-US" sz="1200" dirty="0"/>
          </a:p>
        </p:txBody>
      </p:sp>
      <p:sp>
        <p:nvSpPr>
          <p:cNvPr id="11" name="För kommunen"/>
          <p:cNvSpPr/>
          <p:nvPr/>
        </p:nvSpPr>
        <p:spPr>
          <a:xfrm>
            <a:off x="548640" y="5440680"/>
            <a:ext cx="11091672" cy="713232"/>
          </a:xfrm>
          <a:prstGeom prst="roundRect">
            <a:avLst>
              <a:gd name="adj" fmla="val 10256"/>
            </a:avLst>
          </a:prstGeom>
          <a:solidFill>
            <a:schemeClr val="accent2">
              <a:alpha val="13000"/>
            </a:schemeClr>
          </a:solidFill>
          <a:ln/>
        </p:spPr>
        <p:txBody>
          <a:bodyPr/>
          <a:lstStyle/>
          <a:p>
            <a:endParaRPr lang="sv-SE"/>
          </a:p>
        </p:txBody>
      </p:sp>
      <p:pic>
        <p:nvPicPr>
          <p:cNvPr id="12" name="Kommunikon" descr="preencoded.png"/>
          <p:cNvPicPr>
            <a:picLocks noChangeAspect="1"/>
          </p:cNvPicPr>
          <p:nvPr/>
        </p:nvPicPr>
        <p:blipFill>
          <a:blip r:embed="rId5"/>
          <a:stretch>
            <a:fillRect/>
          </a:stretch>
        </p:blipFill>
        <p:spPr>
          <a:xfrm>
            <a:off x="749808" y="5632704"/>
            <a:ext cx="329184" cy="329184"/>
          </a:xfrm>
          <a:prstGeom prst="rect">
            <a:avLst/>
          </a:prstGeom>
        </p:spPr>
      </p:pic>
      <p:sp>
        <p:nvSpPr>
          <p:cNvPr id="13" name="För kommunen text"/>
          <p:cNvSpPr txBox="1"/>
          <p:nvPr/>
        </p:nvSpPr>
        <p:spPr>
          <a:xfrm>
            <a:off x="1234440" y="5440680"/>
            <a:ext cx="10222992" cy="713232"/>
          </a:xfrm>
          <a:prstGeom prst="rect">
            <a:avLst/>
          </a:prstGeom>
          <a:noFill/>
          <a:ln/>
        </p:spPr>
        <p:txBody>
          <a:bodyPr wrap="square" lIns="0" tIns="0" rIns="0" bIns="0" rtlCol="0" anchor="ctr"/>
          <a:lstStyle/>
          <a:p>
            <a:pPr marL="0" indent="0">
              <a:buNone/>
            </a:pPr>
            <a:r>
              <a:rPr lang="en-US" sz="1500" b="1" dirty="0">
                <a:solidFill>
                  <a:schemeClr val="accent2"/>
                </a:solidFill>
              </a:rPr>
              <a:t>För kommunen  </a:t>
            </a:r>
            <a:r>
              <a:rPr lang="en-US" sz="1500" dirty="0">
                <a:solidFill>
                  <a:schemeClr val="tx1"/>
                </a:solidFill>
              </a:rPr>
              <a:t>Öppna skolgårdar, upplysta spontanytor och helgaktiviteter ger alternativ när förskolan är stängd.</a:t>
            </a:r>
            <a:endParaRPr lang="en-US" sz="1500" dirty="0"/>
          </a:p>
        </p:txBody>
      </p:sp>
      <p:sp>
        <p:nvSpPr>
          <p:cNvPr id="14" name="Källa"/>
          <p:cNvSpPr txBox="1"/>
          <p:nvPr/>
        </p:nvSpPr>
        <p:spPr>
          <a:xfrm>
            <a:off x="548640" y="6336792"/>
            <a:ext cx="10424160" cy="292608"/>
          </a:xfrm>
          <a:prstGeom prst="rect">
            <a:avLst/>
          </a:prstGeom>
          <a:noFill/>
          <a:ln/>
        </p:spPr>
        <p:txBody>
          <a:bodyPr wrap="square" lIns="0" tIns="0" rIns="0" bIns="0" rtlCol="0" anchor="t"/>
          <a:lstStyle/>
          <a:p>
            <a:pPr marL="0" indent="0">
              <a:buNone/>
            </a:pPr>
            <a:r>
              <a:rPr lang="en-US" sz="1000" i="1" dirty="0">
                <a:solidFill>
                  <a:schemeClr val="accent5"/>
                </a:solidFill>
              </a:rPr>
              <a:t>CAP-studien, förskolebarn i Region Stockholm. Genomsnittlig skärmtid (min/dag) för pojkar och flickor.</a:t>
            </a:r>
            <a:endParaRPr lang="en-US" sz="1000" dirty="0"/>
          </a:p>
        </p:txBody>
      </p:sp>
      <p:sp>
        <p:nvSpPr>
          <p:cNvPr id="25" name="Slide Number Placeholder 0"/>
          <p:cNvSpPr>
            <a:spLocks noGrp="1"/>
          </p:cNvSpPr>
          <p:nvPr>
            <p:ph type="sldNum" sz="quarter" idx="4294967295"/>
          </p:nvPr>
        </p:nvSpPr>
        <p:spPr>
          <a:xfrm>
            <a:off x="11155680" y="6355080"/>
            <a:ext cx="502920" cy="274320"/>
          </a:xfrm>
          <a:prstGeom prst="rect">
            <a:avLst/>
          </a:prstGeom>
          <a:extLst>
            <a:ext uri="{C572A759-6A51-4108-AA02-DFA0A04FC94B}">
              <ma14:wrappingTextBoxFlag xmlns:ma14="http://schemas.microsoft.com/office/mac/drawingml/2011/main" xmlns="" val="0"/>
            </a:ext>
          </a:extLst>
        </p:spPr>
        <p:txBody>
          <a:bodyPr/>
          <a:lstStyle>
            <a:lvl1pPr>
              <a:defRPr sz="1000">
                <a:solidFill>
                  <a:schemeClr val="accent5"/>
                </a:solidFill>
              </a:defRPr>
            </a:lvl1pPr>
          </a:lstStyle>
          <a:p>
            <a:pPr algn="r"/>
            <a:fld id="{F7021451-1387-4CA6-816F-3879F97B5CBC}" type="slidenum">
              <a:rPr lang="en-US" b="0"/>
              <a:t>20</a:t>
            </a:fld>
            <a:endParaRPr 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20">
    <p:spTree>
      <p:nvGrpSpPr>
        <p:cNvPr id="1" name=""/>
        <p:cNvGrpSpPr/>
        <p:nvPr/>
      </p:nvGrpSpPr>
      <p:grpSpPr>
        <a:xfrm>
          <a:off x="0" y="0"/>
          <a:ext cx="0" cy="0"/>
          <a:chOff x="0" y="0"/>
          <a:chExt cx="0" cy="0"/>
        </a:xfrm>
      </p:grpSpPr>
      <p:sp>
        <p:nvSpPr>
          <p:cNvPr id="2" name="Text 0"/>
          <p:cNvSpPr>
            <a:spLocks noGrp="1"/>
          </p:cNvSpPr>
          <p:nvPr>
            <p:ph type="body" idx="100" hasCustomPrompt="1"/>
          </p:nvPr>
        </p:nvSpPr>
        <p:spPr>
          <a:xfrm>
            <a:off x="548640" y="292608"/>
            <a:ext cx="9144000" cy="274320"/>
          </a:xfrm>
          <a:prstGeom prst="rect">
            <a:avLst/>
          </a:prstGeom>
          <a:noFill/>
          <a:ln/>
        </p:spPr>
        <p:txBody>
          <a:bodyPr wrap="square" lIns="0" tIns="0" rIns="0" bIns="0" rtlCol="0" anchor="t"/>
          <a:lstStyle/>
          <a:p>
            <a:pPr marL="0" indent="0" algn="l">
              <a:buNone/>
            </a:pPr>
            <a:r>
              <a:rPr lang="en-US" sz="1100" b="1" kern="0" spc="150" dirty="0">
                <a:solidFill>
                  <a:schemeClr val="accent2"/>
                </a:solidFill>
              </a:rPr>
              <a:t>02 · HUR RÖR SIG BARNEN IDAG?</a:t>
            </a:r>
            <a:endParaRPr lang="en-US" sz="1100" dirty="0"/>
          </a:p>
        </p:txBody>
      </p:sp>
      <p:sp>
        <p:nvSpPr>
          <p:cNvPr id="3" name="Text 0"/>
          <p:cNvSpPr>
            <a:spLocks noGrp="1"/>
          </p:cNvSpPr>
          <p:nvPr>
            <p:ph type="title" idx="101" hasCustomPrompt="1"/>
          </p:nvPr>
        </p:nvSpPr>
        <p:spPr>
          <a:xfrm>
            <a:off x="548640" y="585216"/>
            <a:ext cx="11064240" cy="868680"/>
          </a:xfrm>
          <a:prstGeom prst="rect">
            <a:avLst/>
          </a:prstGeom>
          <a:noFill/>
          <a:ln/>
        </p:spPr>
        <p:txBody>
          <a:bodyPr wrap="square" lIns="0" tIns="0" rIns="0" bIns="0" rtlCol="0" anchor="t"/>
          <a:lstStyle/>
          <a:p>
            <a:pPr marL="0" indent="0" algn="l">
              <a:buNone/>
            </a:pPr>
            <a:r>
              <a:rPr lang="en-US" sz="2600" b="1" dirty="0">
                <a:solidFill>
                  <a:schemeClr val="tx2"/>
                </a:solidFill>
              </a:rPr>
              <a:t>Egen smartphone vid 12 års ålder – högre risk för ohälsa</a:t>
            </a:r>
            <a:endParaRPr lang="en-US" sz="2600" dirty="0"/>
          </a:p>
        </p:txBody>
      </p:sp>
      <p:sp>
        <p:nvSpPr>
          <p:cNvPr id="5" name="Figurkort"/>
          <p:cNvSpPr/>
          <p:nvPr/>
        </p:nvSpPr>
        <p:spPr>
          <a:xfrm>
            <a:off x="548640" y="1645920"/>
            <a:ext cx="5120640" cy="3611880"/>
          </a:xfrm>
          <a:prstGeom prst="roundRect">
            <a:avLst>
              <a:gd name="adj" fmla="val 1519"/>
            </a:avLst>
          </a:prstGeom>
          <a:solidFill>
            <a:schemeClr val="bg2"/>
          </a:solidFill>
          <a:ln/>
        </p:spPr>
        <p:txBody>
          <a:bodyPr/>
          <a:lstStyle/>
          <a:p>
            <a:endParaRPr lang="sv-SE"/>
          </a:p>
        </p:txBody>
      </p:sp>
      <p:pic>
        <p:nvPicPr>
          <p:cNvPr id="6" name="Figur s25_6" descr="/home/claude/work/use/s25_6.jpg"/>
          <p:cNvPicPr>
            <a:picLocks noChangeAspect="1"/>
          </p:cNvPicPr>
          <p:nvPr/>
        </p:nvPicPr>
        <p:blipFill>
          <a:blip r:embed="rId3"/>
          <a:stretch>
            <a:fillRect/>
          </a:stretch>
        </p:blipFill>
        <p:spPr>
          <a:xfrm>
            <a:off x="685800" y="1835643"/>
            <a:ext cx="4846320" cy="3232435"/>
          </a:xfrm>
          <a:prstGeom prst="rect">
            <a:avLst/>
          </a:prstGeom>
        </p:spPr>
      </p:pic>
      <p:sp>
        <p:nvSpPr>
          <p:cNvPr id="7" name="Text 3"/>
          <p:cNvSpPr txBox="1"/>
          <p:nvPr/>
        </p:nvSpPr>
        <p:spPr>
          <a:xfrm>
            <a:off x="6126480" y="1691640"/>
            <a:ext cx="2011680" cy="777240"/>
          </a:xfrm>
          <a:prstGeom prst="rect">
            <a:avLst/>
          </a:prstGeom>
          <a:noFill/>
          <a:ln/>
        </p:spPr>
        <p:txBody>
          <a:bodyPr wrap="square" lIns="0" tIns="0" rIns="0" bIns="0" rtlCol="0" anchor="ctr"/>
          <a:lstStyle/>
          <a:p>
            <a:pPr marL="0" indent="0">
              <a:buNone/>
            </a:pPr>
            <a:r>
              <a:rPr lang="en-US" sz="3800" b="1" dirty="0">
                <a:solidFill>
                  <a:schemeClr val="accent2"/>
                </a:solidFill>
              </a:rPr>
              <a:t>+31 %</a:t>
            </a:r>
            <a:endParaRPr lang="en-US" sz="3800" dirty="0"/>
          </a:p>
        </p:txBody>
      </p:sp>
      <p:sp>
        <p:nvSpPr>
          <p:cNvPr id="8" name="Text"/>
          <p:cNvSpPr txBox="1"/>
          <p:nvPr/>
        </p:nvSpPr>
        <p:spPr>
          <a:xfrm>
            <a:off x="8229600" y="1691640"/>
            <a:ext cx="3383280" cy="777240"/>
          </a:xfrm>
          <a:prstGeom prst="rect">
            <a:avLst/>
          </a:prstGeom>
          <a:noFill/>
          <a:ln/>
        </p:spPr>
        <p:txBody>
          <a:bodyPr wrap="square" lIns="0" tIns="0" rIns="0" bIns="0" rtlCol="0" anchor="ctr"/>
          <a:lstStyle/>
          <a:p>
            <a:pPr marL="0" indent="0">
              <a:spcAft>
                <a:spcPts val="800"/>
              </a:spcAft>
              <a:buNone/>
            </a:pPr>
            <a:r>
              <a:rPr lang="en-US" sz="1800" dirty="0">
                <a:solidFill>
                  <a:schemeClr val="tx1"/>
                </a:solidFill>
              </a:rPr>
              <a:t>risk för depressiva symtom</a:t>
            </a:r>
            <a:endParaRPr lang="en-US" sz="1800" dirty="0"/>
          </a:p>
        </p:txBody>
      </p:sp>
      <p:sp>
        <p:nvSpPr>
          <p:cNvPr id="9" name="Text 5"/>
          <p:cNvSpPr txBox="1"/>
          <p:nvPr/>
        </p:nvSpPr>
        <p:spPr>
          <a:xfrm>
            <a:off x="6126480" y="2651760"/>
            <a:ext cx="2011680" cy="777240"/>
          </a:xfrm>
          <a:prstGeom prst="rect">
            <a:avLst/>
          </a:prstGeom>
          <a:noFill/>
          <a:ln/>
        </p:spPr>
        <p:txBody>
          <a:bodyPr wrap="square" lIns="0" tIns="0" rIns="0" bIns="0" rtlCol="0" anchor="ctr"/>
          <a:lstStyle/>
          <a:p>
            <a:pPr marL="0" indent="0">
              <a:buNone/>
            </a:pPr>
            <a:r>
              <a:rPr lang="en-US" sz="3800" b="1" dirty="0">
                <a:solidFill>
                  <a:schemeClr val="accent2"/>
                </a:solidFill>
              </a:rPr>
              <a:t>+40 %</a:t>
            </a:r>
            <a:endParaRPr lang="en-US" sz="3800" dirty="0"/>
          </a:p>
        </p:txBody>
      </p:sp>
      <p:sp>
        <p:nvSpPr>
          <p:cNvPr id="10" name="Text"/>
          <p:cNvSpPr txBox="1"/>
          <p:nvPr/>
        </p:nvSpPr>
        <p:spPr>
          <a:xfrm>
            <a:off x="8229600" y="2651760"/>
            <a:ext cx="3383280" cy="777240"/>
          </a:xfrm>
          <a:prstGeom prst="rect">
            <a:avLst/>
          </a:prstGeom>
          <a:noFill/>
          <a:ln/>
        </p:spPr>
        <p:txBody>
          <a:bodyPr wrap="square" lIns="0" tIns="0" rIns="0" bIns="0" rtlCol="0" anchor="ctr"/>
          <a:lstStyle/>
          <a:p>
            <a:pPr marL="0" indent="0">
              <a:spcAft>
                <a:spcPts val="800"/>
              </a:spcAft>
              <a:buNone/>
            </a:pPr>
            <a:r>
              <a:rPr lang="en-US" sz="1800" dirty="0">
                <a:solidFill>
                  <a:schemeClr val="tx1"/>
                </a:solidFill>
              </a:rPr>
              <a:t>risk för fetma</a:t>
            </a:r>
            <a:endParaRPr lang="en-US" sz="1800" dirty="0"/>
          </a:p>
        </p:txBody>
      </p:sp>
      <p:sp>
        <p:nvSpPr>
          <p:cNvPr id="11" name="Text 7"/>
          <p:cNvSpPr txBox="1"/>
          <p:nvPr/>
        </p:nvSpPr>
        <p:spPr>
          <a:xfrm>
            <a:off x="6126480" y="3611880"/>
            <a:ext cx="2011680" cy="777240"/>
          </a:xfrm>
          <a:prstGeom prst="rect">
            <a:avLst/>
          </a:prstGeom>
          <a:noFill/>
          <a:ln/>
        </p:spPr>
        <p:txBody>
          <a:bodyPr wrap="square" lIns="0" tIns="0" rIns="0" bIns="0" rtlCol="0" anchor="ctr"/>
          <a:lstStyle/>
          <a:p>
            <a:pPr marL="0" indent="0">
              <a:buNone/>
            </a:pPr>
            <a:r>
              <a:rPr lang="en-US" sz="3800" b="1" dirty="0">
                <a:solidFill>
                  <a:schemeClr val="accent2"/>
                </a:solidFill>
              </a:rPr>
              <a:t>+60 %</a:t>
            </a:r>
            <a:endParaRPr lang="en-US" sz="3800" dirty="0"/>
          </a:p>
        </p:txBody>
      </p:sp>
      <p:sp>
        <p:nvSpPr>
          <p:cNvPr id="12" name="Text"/>
          <p:cNvSpPr txBox="1"/>
          <p:nvPr/>
        </p:nvSpPr>
        <p:spPr>
          <a:xfrm>
            <a:off x="8229600" y="3611880"/>
            <a:ext cx="3383280" cy="777240"/>
          </a:xfrm>
          <a:prstGeom prst="rect">
            <a:avLst/>
          </a:prstGeom>
          <a:noFill/>
          <a:ln/>
        </p:spPr>
        <p:txBody>
          <a:bodyPr wrap="square" lIns="0" tIns="0" rIns="0" bIns="0" rtlCol="0" anchor="ctr"/>
          <a:lstStyle/>
          <a:p>
            <a:pPr marL="0" indent="0">
              <a:spcAft>
                <a:spcPts val="800"/>
              </a:spcAft>
              <a:buNone/>
            </a:pPr>
            <a:r>
              <a:rPr lang="en-US" sz="1800" dirty="0">
                <a:solidFill>
                  <a:schemeClr val="tx1"/>
                </a:solidFill>
              </a:rPr>
              <a:t>risk för otillräcklig sömn</a:t>
            </a:r>
            <a:endParaRPr lang="en-US" sz="1800" dirty="0"/>
          </a:p>
        </p:txBody>
      </p:sp>
      <p:sp>
        <p:nvSpPr>
          <p:cNvPr id="13" name="Text"/>
          <p:cNvSpPr txBox="1"/>
          <p:nvPr/>
        </p:nvSpPr>
        <p:spPr>
          <a:xfrm>
            <a:off x="6126480" y="4572000"/>
            <a:ext cx="5486400" cy="685800"/>
          </a:xfrm>
          <a:prstGeom prst="rect">
            <a:avLst/>
          </a:prstGeom>
          <a:noFill/>
          <a:ln/>
        </p:spPr>
        <p:txBody>
          <a:bodyPr wrap="square" lIns="0" tIns="0" rIns="0" bIns="0" rtlCol="0" anchor="t"/>
          <a:lstStyle/>
          <a:p>
            <a:pPr marL="0" indent="0">
              <a:spcAft>
                <a:spcPts val="800"/>
              </a:spcAft>
              <a:buNone/>
            </a:pPr>
            <a:r>
              <a:rPr lang="en-US" sz="1400" i="1" dirty="0">
                <a:solidFill>
                  <a:schemeClr val="accent5"/>
                </a:solidFill>
              </a:rPr>
              <a:t>N = 10 588 barn. Ju tidigare första mobilen, desto högre risk. Studien visar samband, inte orsak.</a:t>
            </a:r>
            <a:endParaRPr lang="en-US" sz="1400" dirty="0"/>
          </a:p>
        </p:txBody>
      </p:sp>
      <p:sp>
        <p:nvSpPr>
          <p:cNvPr id="14" name="För kommunen"/>
          <p:cNvSpPr/>
          <p:nvPr/>
        </p:nvSpPr>
        <p:spPr>
          <a:xfrm>
            <a:off x="548640" y="5440680"/>
            <a:ext cx="11091672" cy="713232"/>
          </a:xfrm>
          <a:prstGeom prst="roundRect">
            <a:avLst>
              <a:gd name="adj" fmla="val 10256"/>
            </a:avLst>
          </a:prstGeom>
          <a:solidFill>
            <a:schemeClr val="accent2">
              <a:alpha val="13000"/>
            </a:schemeClr>
          </a:solidFill>
          <a:ln/>
        </p:spPr>
        <p:txBody>
          <a:bodyPr/>
          <a:lstStyle/>
          <a:p>
            <a:endParaRPr lang="sv-SE"/>
          </a:p>
        </p:txBody>
      </p:sp>
      <p:pic>
        <p:nvPicPr>
          <p:cNvPr id="15" name="Kommunikon" descr="preencoded.png"/>
          <p:cNvPicPr>
            <a:picLocks noChangeAspect="1"/>
          </p:cNvPicPr>
          <p:nvPr/>
        </p:nvPicPr>
        <p:blipFill>
          <a:blip r:embed="rId4"/>
          <a:stretch>
            <a:fillRect/>
          </a:stretch>
        </p:blipFill>
        <p:spPr>
          <a:xfrm>
            <a:off x="749808" y="5632704"/>
            <a:ext cx="329184" cy="329184"/>
          </a:xfrm>
          <a:prstGeom prst="rect">
            <a:avLst/>
          </a:prstGeom>
        </p:spPr>
      </p:pic>
      <p:sp>
        <p:nvSpPr>
          <p:cNvPr id="16" name="För kommunen text"/>
          <p:cNvSpPr txBox="1"/>
          <p:nvPr/>
        </p:nvSpPr>
        <p:spPr>
          <a:xfrm>
            <a:off x="1234440" y="5440680"/>
            <a:ext cx="10222992" cy="713232"/>
          </a:xfrm>
          <a:prstGeom prst="rect">
            <a:avLst/>
          </a:prstGeom>
          <a:noFill/>
          <a:ln/>
        </p:spPr>
        <p:txBody>
          <a:bodyPr wrap="square" lIns="0" tIns="0" rIns="0" bIns="0" rtlCol="0" anchor="ctr"/>
          <a:lstStyle/>
          <a:p>
            <a:pPr marL="0" indent="0">
              <a:buNone/>
            </a:pPr>
            <a:r>
              <a:rPr lang="en-US" sz="1500" b="1" dirty="0">
                <a:solidFill>
                  <a:schemeClr val="accent2"/>
                </a:solidFill>
              </a:rPr>
              <a:t>För kommunen  </a:t>
            </a:r>
            <a:r>
              <a:rPr lang="en-US" sz="1500" dirty="0">
                <a:solidFill>
                  <a:schemeClr val="tx1"/>
                </a:solidFill>
              </a:rPr>
              <a:t>Stötta föräldrar och skolor att skjuta upp den första smartphonen och ha mobilfria miljöer.</a:t>
            </a:r>
            <a:endParaRPr lang="en-US" sz="1500" dirty="0"/>
          </a:p>
        </p:txBody>
      </p:sp>
      <p:sp>
        <p:nvSpPr>
          <p:cNvPr id="17" name="Källa"/>
          <p:cNvSpPr txBox="1"/>
          <p:nvPr/>
        </p:nvSpPr>
        <p:spPr>
          <a:xfrm>
            <a:off x="548640" y="6336792"/>
            <a:ext cx="10424160" cy="292608"/>
          </a:xfrm>
          <a:prstGeom prst="rect">
            <a:avLst/>
          </a:prstGeom>
          <a:noFill/>
          <a:ln/>
        </p:spPr>
        <p:txBody>
          <a:bodyPr wrap="square" lIns="0" tIns="0" rIns="0" bIns="0" rtlCol="0" anchor="t"/>
          <a:lstStyle/>
          <a:p>
            <a:pPr marL="0" indent="0">
              <a:buNone/>
            </a:pPr>
            <a:r>
              <a:rPr lang="en-US" sz="1000" i="1" dirty="0">
                <a:solidFill>
                  <a:schemeClr val="accent5"/>
                </a:solidFill>
              </a:rPr>
              <a:t>Barzilay m.fl., Pediatrics 2026;157:e2025072441.</a:t>
            </a:r>
            <a:endParaRPr lang="en-US" sz="1000" dirty="0"/>
          </a:p>
        </p:txBody>
      </p:sp>
      <p:sp>
        <p:nvSpPr>
          <p:cNvPr id="25" name="Slide Number Placeholder 0"/>
          <p:cNvSpPr>
            <a:spLocks noGrp="1"/>
          </p:cNvSpPr>
          <p:nvPr>
            <p:ph type="sldNum" sz="quarter" idx="4294967295"/>
          </p:nvPr>
        </p:nvSpPr>
        <p:spPr>
          <a:xfrm>
            <a:off x="11155680" y="6355080"/>
            <a:ext cx="502920" cy="274320"/>
          </a:xfrm>
          <a:prstGeom prst="rect">
            <a:avLst/>
          </a:prstGeom>
          <a:extLst>
            <a:ext uri="{C572A759-6A51-4108-AA02-DFA0A04FC94B}">
              <ma14:wrappingTextBoxFlag xmlns:ma14="http://schemas.microsoft.com/office/mac/drawingml/2011/main" xmlns="" val="0"/>
            </a:ext>
          </a:extLst>
        </p:spPr>
        <p:txBody>
          <a:bodyPr/>
          <a:lstStyle>
            <a:lvl1pPr>
              <a:defRPr sz="1000">
                <a:solidFill>
                  <a:schemeClr val="accent5"/>
                </a:solidFill>
              </a:defRPr>
            </a:lvl1pPr>
          </a:lstStyle>
          <a:p>
            <a:pPr algn="r"/>
            <a:fld id="{F7021451-1387-4CA6-816F-3879F97B5CBC}" type="slidenum">
              <a:rPr lang="en-US" b="0"/>
              <a:t>21</a:t>
            </a:fld>
            <a:endParaRPr 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21">
    <p:spTree>
      <p:nvGrpSpPr>
        <p:cNvPr id="1" name=""/>
        <p:cNvGrpSpPr/>
        <p:nvPr/>
      </p:nvGrpSpPr>
      <p:grpSpPr>
        <a:xfrm>
          <a:off x="0" y="0"/>
          <a:ext cx="0" cy="0"/>
          <a:chOff x="0" y="0"/>
          <a:chExt cx="0" cy="0"/>
        </a:xfrm>
      </p:grpSpPr>
      <p:sp>
        <p:nvSpPr>
          <p:cNvPr id="2" name="Text 0"/>
          <p:cNvSpPr>
            <a:spLocks noGrp="1"/>
          </p:cNvSpPr>
          <p:nvPr>
            <p:ph type="body" idx="100" hasCustomPrompt="1"/>
          </p:nvPr>
        </p:nvSpPr>
        <p:spPr>
          <a:xfrm>
            <a:off x="640080" y="1371600"/>
            <a:ext cx="2743200" cy="1005840"/>
          </a:xfrm>
          <a:prstGeom prst="rect">
            <a:avLst/>
          </a:prstGeom>
          <a:noFill/>
          <a:ln/>
        </p:spPr>
        <p:txBody>
          <a:bodyPr wrap="square" lIns="0" tIns="0" rIns="0" bIns="0" rtlCol="0" anchor="b"/>
          <a:lstStyle/>
          <a:p>
            <a:pPr marL="0" indent="0" algn="l">
              <a:buNone/>
            </a:pPr>
            <a:r>
              <a:rPr lang="en-US" sz="6000" b="1" dirty="0">
                <a:solidFill>
                  <a:schemeClr val="accent2"/>
                </a:solidFill>
              </a:rPr>
              <a:t>03</a:t>
            </a:r>
            <a:endParaRPr lang="en-US" sz="6000" dirty="0"/>
          </a:p>
        </p:txBody>
      </p:sp>
      <p:sp>
        <p:nvSpPr>
          <p:cNvPr id="3" name="Text 0"/>
          <p:cNvSpPr>
            <a:spLocks noGrp="1"/>
          </p:cNvSpPr>
          <p:nvPr>
            <p:ph type="title" idx="101" hasCustomPrompt="1"/>
          </p:nvPr>
        </p:nvSpPr>
        <p:spPr>
          <a:xfrm>
            <a:off x="640080" y="2560320"/>
            <a:ext cx="5486400" cy="1554480"/>
          </a:xfrm>
          <a:prstGeom prst="rect">
            <a:avLst/>
          </a:prstGeom>
          <a:noFill/>
          <a:ln/>
        </p:spPr>
        <p:txBody>
          <a:bodyPr wrap="square" lIns="0" tIns="0" rIns="0" bIns="0" rtlCol="0" anchor="t"/>
          <a:lstStyle/>
          <a:p>
            <a:pPr marL="0" indent="0" algn="l">
              <a:buNone/>
            </a:pPr>
            <a:r>
              <a:rPr lang="en-US" sz="3800" b="1" dirty="0">
                <a:solidFill>
                  <a:schemeClr val="bg1"/>
                </a:solidFill>
              </a:rPr>
              <a:t>Miljön styr beteendet</a:t>
            </a:r>
            <a:endParaRPr lang="en-US" sz="3800" dirty="0"/>
          </a:p>
        </p:txBody>
      </p:sp>
      <p:sp>
        <p:nvSpPr>
          <p:cNvPr id="4" name="Text 0"/>
          <p:cNvSpPr>
            <a:spLocks noGrp="1"/>
          </p:cNvSpPr>
          <p:nvPr>
            <p:ph type="body" idx="102" hasCustomPrompt="1"/>
          </p:nvPr>
        </p:nvSpPr>
        <p:spPr>
          <a:xfrm>
            <a:off x="640080" y="4297680"/>
            <a:ext cx="5486400" cy="1280160"/>
          </a:xfrm>
          <a:prstGeom prst="rect">
            <a:avLst/>
          </a:prstGeom>
          <a:noFill/>
          <a:ln/>
        </p:spPr>
        <p:txBody>
          <a:bodyPr wrap="square" lIns="0" tIns="0" rIns="0" bIns="0" rtlCol="0" anchor="t"/>
          <a:lstStyle/>
          <a:p>
            <a:pPr marL="0" indent="0" algn="l">
              <a:buNone/>
            </a:pPr>
            <a:r>
              <a:rPr lang="en-US" sz="2000" dirty="0">
                <a:solidFill>
                  <a:schemeClr val="accent3"/>
                </a:solidFill>
              </a:rPr>
              <a:t>Det är lättare att ändra en miljö än att ändra en människa.</a:t>
            </a:r>
            <a:endParaRPr lang="en-US" sz="2000" dirty="0"/>
          </a:p>
        </p:txBody>
      </p:sp>
      <p:pic>
        <p:nvPicPr>
          <p:cNvPr id="5" name="Avsnittsbild" descr="/home/claude/work/use/sec3.jpg"/>
          <p:cNvPicPr>
            <a:picLocks noChangeAspect="1"/>
          </p:cNvPicPr>
          <p:nvPr/>
        </p:nvPicPr>
        <p:blipFill>
          <a:blip r:embed="rId3"/>
          <a:srcRect/>
          <a:stretch/>
        </p:blipFill>
        <p:spPr>
          <a:xfrm>
            <a:off x="6705295" y="0"/>
            <a:ext cx="5486400" cy="6858000"/>
          </a:xfrm>
          <a:prstGeom prst="rect">
            <a:avLst/>
          </a:prstGeom>
        </p:spPr>
      </p:pic>
      <p:sp>
        <p:nvSpPr>
          <p:cNvPr id="25" name="Slide Number Placeholder 0"/>
          <p:cNvSpPr>
            <a:spLocks noGrp="1"/>
          </p:cNvSpPr>
          <p:nvPr>
            <p:ph type="sldNum" sz="quarter" idx="4294967295"/>
          </p:nvPr>
        </p:nvSpPr>
        <p:spPr>
          <a:xfrm>
            <a:off x="640080" y="6309360"/>
            <a:ext cx="914400" cy="274320"/>
          </a:xfrm>
          <a:prstGeom prst="rect">
            <a:avLst/>
          </a:prstGeom>
          <a:extLst>
            <a:ext uri="{C572A759-6A51-4108-AA02-DFA0A04FC94B}">
              <ma14:wrappingTextBoxFlag xmlns:ma14="http://schemas.microsoft.com/office/mac/drawingml/2011/main" xmlns="" val="0"/>
            </a:ext>
          </a:extLst>
        </p:spPr>
        <p:txBody>
          <a:bodyPr/>
          <a:lstStyle>
            <a:lvl1pPr>
              <a:defRPr sz="1000">
                <a:solidFill>
                  <a:schemeClr val="accent3"/>
                </a:solidFill>
              </a:defRPr>
            </a:lvl1pPr>
          </a:lstStyle>
          <a:p>
            <a:pPr algn="l"/>
            <a:fld id="{F7021451-1387-4CA6-816F-3879F97B5CBC}" type="slidenum">
              <a:rPr lang="en-US" b="0"/>
              <a:t>22</a:t>
            </a:fld>
            <a:endParaRPr 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22">
    <p:spTree>
      <p:nvGrpSpPr>
        <p:cNvPr id="1" name=""/>
        <p:cNvGrpSpPr/>
        <p:nvPr/>
      </p:nvGrpSpPr>
      <p:grpSpPr>
        <a:xfrm>
          <a:off x="0" y="0"/>
          <a:ext cx="0" cy="0"/>
          <a:chOff x="0" y="0"/>
          <a:chExt cx="0" cy="0"/>
        </a:xfrm>
      </p:grpSpPr>
      <p:sp>
        <p:nvSpPr>
          <p:cNvPr id="2" name="Text 0"/>
          <p:cNvSpPr>
            <a:spLocks noGrp="1"/>
          </p:cNvSpPr>
          <p:nvPr>
            <p:ph type="body" idx="100" hasCustomPrompt="1"/>
          </p:nvPr>
        </p:nvSpPr>
        <p:spPr>
          <a:xfrm>
            <a:off x="548640" y="292608"/>
            <a:ext cx="9144000" cy="274320"/>
          </a:xfrm>
          <a:prstGeom prst="rect">
            <a:avLst/>
          </a:prstGeom>
          <a:noFill/>
          <a:ln/>
        </p:spPr>
        <p:txBody>
          <a:bodyPr wrap="square" lIns="0" tIns="0" rIns="0" bIns="0" rtlCol="0" anchor="t"/>
          <a:lstStyle/>
          <a:p>
            <a:pPr marL="0" indent="0" algn="l">
              <a:buNone/>
            </a:pPr>
            <a:r>
              <a:rPr lang="en-US" sz="1100" b="1" kern="0" spc="150" dirty="0">
                <a:solidFill>
                  <a:schemeClr val="accent2"/>
                </a:solidFill>
              </a:rPr>
              <a:t>03 · MILJÖN STYR BETEENDET</a:t>
            </a:r>
            <a:endParaRPr lang="en-US" sz="1100" dirty="0"/>
          </a:p>
        </p:txBody>
      </p:sp>
      <p:sp>
        <p:nvSpPr>
          <p:cNvPr id="3" name="Text 0"/>
          <p:cNvSpPr>
            <a:spLocks noGrp="1"/>
          </p:cNvSpPr>
          <p:nvPr>
            <p:ph type="title" idx="101" hasCustomPrompt="1"/>
          </p:nvPr>
        </p:nvSpPr>
        <p:spPr>
          <a:xfrm>
            <a:off x="548640" y="585216"/>
            <a:ext cx="11064240" cy="868680"/>
          </a:xfrm>
          <a:prstGeom prst="rect">
            <a:avLst/>
          </a:prstGeom>
          <a:noFill/>
          <a:ln/>
        </p:spPr>
        <p:txBody>
          <a:bodyPr wrap="square" lIns="0" tIns="0" rIns="0" bIns="0" rtlCol="0" anchor="t"/>
          <a:lstStyle/>
          <a:p>
            <a:pPr marL="0" indent="0" algn="l">
              <a:buNone/>
            </a:pPr>
            <a:r>
              <a:rPr lang="en-US" sz="2600" b="1" dirty="0">
                <a:solidFill>
                  <a:schemeClr val="tx2"/>
                </a:solidFill>
              </a:rPr>
              <a:t>Vi är byggda för rörelse – men har byggt bort den ur vardagen</a:t>
            </a:r>
            <a:endParaRPr lang="en-US" sz="2600" dirty="0"/>
          </a:p>
        </p:txBody>
      </p:sp>
      <p:pic>
        <p:nvPicPr>
          <p:cNvPr id="5" name="Foto hadza" descr="/home/claude/work/use/hadza.jpg"/>
          <p:cNvPicPr>
            <a:picLocks noChangeAspect="1"/>
          </p:cNvPicPr>
          <p:nvPr/>
        </p:nvPicPr>
        <p:blipFill>
          <a:blip r:embed="rId3"/>
          <a:srcRect/>
          <a:stretch/>
        </p:blipFill>
        <p:spPr>
          <a:xfrm>
            <a:off x="548640" y="1645920"/>
            <a:ext cx="5408676" cy="3017520"/>
          </a:xfrm>
          <a:prstGeom prst="rect">
            <a:avLst/>
          </a:prstGeom>
        </p:spPr>
      </p:pic>
      <p:sp>
        <p:nvSpPr>
          <p:cNvPr id="6" name="Fototext"/>
          <p:cNvSpPr txBox="1"/>
          <p:nvPr/>
        </p:nvSpPr>
        <p:spPr>
          <a:xfrm>
            <a:off x="548640" y="4736592"/>
            <a:ext cx="5408676" cy="365760"/>
          </a:xfrm>
          <a:prstGeom prst="rect">
            <a:avLst/>
          </a:prstGeom>
          <a:noFill/>
          <a:ln/>
        </p:spPr>
        <p:txBody>
          <a:bodyPr wrap="square" lIns="0" tIns="0" rIns="0" bIns="0" rtlCol="0" anchor="t"/>
          <a:lstStyle/>
          <a:p>
            <a:pPr marL="0" indent="0">
              <a:buNone/>
            </a:pPr>
            <a:r>
              <a:rPr lang="en-US" sz="1200" dirty="0">
                <a:solidFill>
                  <a:schemeClr val="accent5"/>
                </a:solidFill>
              </a:rPr>
              <a:t>Hadza, Tanzania: rörelse är en del av vardagen</a:t>
            </a:r>
            <a:endParaRPr lang="en-US" sz="1200" dirty="0"/>
          </a:p>
        </p:txBody>
      </p:sp>
      <p:pic>
        <p:nvPicPr>
          <p:cNvPr id="7" name="Foto fastfood" descr="/home/claude/work/use/fastfood.jpg"/>
          <p:cNvPicPr>
            <a:picLocks noChangeAspect="1"/>
          </p:cNvPicPr>
          <p:nvPr/>
        </p:nvPicPr>
        <p:blipFill>
          <a:blip r:embed="rId4"/>
          <a:srcRect/>
          <a:stretch/>
        </p:blipFill>
        <p:spPr>
          <a:xfrm>
            <a:off x="6231636" y="1645920"/>
            <a:ext cx="5408676" cy="3017520"/>
          </a:xfrm>
          <a:prstGeom prst="rect">
            <a:avLst/>
          </a:prstGeom>
        </p:spPr>
      </p:pic>
      <p:sp>
        <p:nvSpPr>
          <p:cNvPr id="8" name="Fototext"/>
          <p:cNvSpPr txBox="1"/>
          <p:nvPr/>
        </p:nvSpPr>
        <p:spPr>
          <a:xfrm>
            <a:off x="6231636" y="4736592"/>
            <a:ext cx="5408676" cy="365760"/>
          </a:xfrm>
          <a:prstGeom prst="rect">
            <a:avLst/>
          </a:prstGeom>
          <a:noFill/>
          <a:ln/>
        </p:spPr>
        <p:txBody>
          <a:bodyPr wrap="square" lIns="0" tIns="0" rIns="0" bIns="0" rtlCol="0" anchor="t"/>
          <a:lstStyle/>
          <a:p>
            <a:pPr marL="0" indent="0">
              <a:buNone/>
            </a:pPr>
            <a:r>
              <a:rPr lang="en-US" sz="1200" dirty="0">
                <a:solidFill>
                  <a:schemeClr val="accent5"/>
                </a:solidFill>
              </a:rPr>
              <a:t>Modern stad: det bekväma valet är det stillasittande</a:t>
            </a:r>
            <a:endParaRPr lang="en-US" sz="1200" dirty="0"/>
          </a:p>
        </p:txBody>
      </p:sp>
      <p:sp>
        <p:nvSpPr>
          <p:cNvPr id="9" name="För kommunen"/>
          <p:cNvSpPr/>
          <p:nvPr/>
        </p:nvSpPr>
        <p:spPr>
          <a:xfrm>
            <a:off x="548640" y="5440680"/>
            <a:ext cx="11091672" cy="713232"/>
          </a:xfrm>
          <a:prstGeom prst="roundRect">
            <a:avLst>
              <a:gd name="adj" fmla="val 10256"/>
            </a:avLst>
          </a:prstGeom>
          <a:solidFill>
            <a:schemeClr val="accent2">
              <a:alpha val="13000"/>
            </a:schemeClr>
          </a:solidFill>
          <a:ln/>
        </p:spPr>
        <p:txBody>
          <a:bodyPr/>
          <a:lstStyle/>
          <a:p>
            <a:endParaRPr lang="sv-SE"/>
          </a:p>
        </p:txBody>
      </p:sp>
      <p:pic>
        <p:nvPicPr>
          <p:cNvPr id="10" name="Kommunikon" descr="preencoded.png"/>
          <p:cNvPicPr>
            <a:picLocks noChangeAspect="1"/>
          </p:cNvPicPr>
          <p:nvPr/>
        </p:nvPicPr>
        <p:blipFill>
          <a:blip r:embed="rId5"/>
          <a:stretch>
            <a:fillRect/>
          </a:stretch>
        </p:blipFill>
        <p:spPr>
          <a:xfrm>
            <a:off x="749808" y="5632704"/>
            <a:ext cx="329184" cy="329184"/>
          </a:xfrm>
          <a:prstGeom prst="rect">
            <a:avLst/>
          </a:prstGeom>
        </p:spPr>
      </p:pic>
      <p:sp>
        <p:nvSpPr>
          <p:cNvPr id="11" name="För kommunen text"/>
          <p:cNvSpPr txBox="1"/>
          <p:nvPr/>
        </p:nvSpPr>
        <p:spPr>
          <a:xfrm>
            <a:off x="1234440" y="5440680"/>
            <a:ext cx="10222992" cy="713232"/>
          </a:xfrm>
          <a:prstGeom prst="rect">
            <a:avLst/>
          </a:prstGeom>
          <a:noFill/>
          <a:ln/>
        </p:spPr>
        <p:txBody>
          <a:bodyPr wrap="square" lIns="0" tIns="0" rIns="0" bIns="0" rtlCol="0" anchor="ctr"/>
          <a:lstStyle/>
          <a:p>
            <a:pPr marL="0" indent="0">
              <a:buNone/>
            </a:pPr>
            <a:r>
              <a:rPr lang="en-US" sz="1500" b="1" dirty="0">
                <a:solidFill>
                  <a:schemeClr val="accent2"/>
                </a:solidFill>
              </a:rPr>
              <a:t>För kommunen  </a:t>
            </a:r>
            <a:r>
              <a:rPr lang="en-US" sz="1500" dirty="0">
                <a:solidFill>
                  <a:schemeClr val="tx1"/>
                </a:solidFill>
              </a:rPr>
              <a:t>Gör det aktiva valet till det enkla valet. Det är en fråga om planering, inte om viljestyrka.</a:t>
            </a:r>
            <a:endParaRPr lang="en-US" sz="1500" dirty="0"/>
          </a:p>
        </p:txBody>
      </p:sp>
      <p:sp>
        <p:nvSpPr>
          <p:cNvPr id="12" name="Källa"/>
          <p:cNvSpPr txBox="1"/>
          <p:nvPr/>
        </p:nvSpPr>
        <p:spPr>
          <a:xfrm>
            <a:off x="548640" y="6336792"/>
            <a:ext cx="10424160" cy="292608"/>
          </a:xfrm>
          <a:prstGeom prst="rect">
            <a:avLst/>
          </a:prstGeom>
          <a:noFill/>
          <a:ln/>
        </p:spPr>
        <p:txBody>
          <a:bodyPr wrap="square" lIns="0" tIns="0" rIns="0" bIns="0" rtlCol="0" anchor="t"/>
          <a:lstStyle/>
          <a:p>
            <a:pPr marL="0" indent="0">
              <a:buNone/>
            </a:pPr>
            <a:r>
              <a:rPr lang="en-US" sz="1000" i="1" dirty="0">
                <a:solidFill>
                  <a:schemeClr val="accent5"/>
                </a:solidFill>
              </a:rPr>
              <a:t>Pontzer m.fl., Energy expenditure and activity among Hadza hunter-gatherers. Am J Hum Biol 2015.</a:t>
            </a:r>
            <a:endParaRPr lang="en-US" sz="1000" dirty="0"/>
          </a:p>
        </p:txBody>
      </p:sp>
      <p:sp>
        <p:nvSpPr>
          <p:cNvPr id="25" name="Slide Number Placeholder 0"/>
          <p:cNvSpPr>
            <a:spLocks noGrp="1"/>
          </p:cNvSpPr>
          <p:nvPr>
            <p:ph type="sldNum" sz="quarter" idx="4294967295"/>
          </p:nvPr>
        </p:nvSpPr>
        <p:spPr>
          <a:xfrm>
            <a:off x="11155680" y="6355080"/>
            <a:ext cx="502920" cy="274320"/>
          </a:xfrm>
          <a:prstGeom prst="rect">
            <a:avLst/>
          </a:prstGeom>
          <a:extLst>
            <a:ext uri="{C572A759-6A51-4108-AA02-DFA0A04FC94B}">
              <ma14:wrappingTextBoxFlag xmlns:ma14="http://schemas.microsoft.com/office/mac/drawingml/2011/main" xmlns="" val="0"/>
            </a:ext>
          </a:extLst>
        </p:spPr>
        <p:txBody>
          <a:bodyPr/>
          <a:lstStyle>
            <a:lvl1pPr>
              <a:defRPr sz="1000">
                <a:solidFill>
                  <a:schemeClr val="accent5"/>
                </a:solidFill>
              </a:defRPr>
            </a:lvl1pPr>
          </a:lstStyle>
          <a:p>
            <a:pPr algn="r"/>
            <a:fld id="{F7021451-1387-4CA6-816F-3879F97B5CBC}" type="slidenum">
              <a:rPr lang="en-US" b="0"/>
              <a:t>23</a:t>
            </a:fld>
            <a:endParaRPr 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23">
    <p:spTree>
      <p:nvGrpSpPr>
        <p:cNvPr id="1" name=""/>
        <p:cNvGrpSpPr/>
        <p:nvPr/>
      </p:nvGrpSpPr>
      <p:grpSpPr>
        <a:xfrm>
          <a:off x="0" y="0"/>
          <a:ext cx="0" cy="0"/>
          <a:chOff x="0" y="0"/>
          <a:chExt cx="0" cy="0"/>
        </a:xfrm>
      </p:grpSpPr>
      <p:sp>
        <p:nvSpPr>
          <p:cNvPr id="2" name="Text 0"/>
          <p:cNvSpPr>
            <a:spLocks noGrp="1"/>
          </p:cNvSpPr>
          <p:nvPr>
            <p:ph type="body" idx="100" hasCustomPrompt="1"/>
          </p:nvPr>
        </p:nvSpPr>
        <p:spPr>
          <a:xfrm>
            <a:off x="548640" y="292608"/>
            <a:ext cx="9144000" cy="274320"/>
          </a:xfrm>
          <a:prstGeom prst="rect">
            <a:avLst/>
          </a:prstGeom>
          <a:noFill/>
          <a:ln/>
        </p:spPr>
        <p:txBody>
          <a:bodyPr wrap="square" lIns="0" tIns="0" rIns="0" bIns="0" rtlCol="0" anchor="t"/>
          <a:lstStyle/>
          <a:p>
            <a:pPr marL="0" indent="0" algn="l">
              <a:buNone/>
            </a:pPr>
            <a:r>
              <a:rPr lang="en-US" sz="1100" b="1" kern="0" spc="150" dirty="0">
                <a:solidFill>
                  <a:schemeClr val="accent2"/>
                </a:solidFill>
              </a:rPr>
              <a:t>03 · MILJÖN STYR BETEENDET</a:t>
            </a:r>
            <a:endParaRPr lang="en-US" sz="1100" dirty="0"/>
          </a:p>
        </p:txBody>
      </p:sp>
      <p:sp>
        <p:nvSpPr>
          <p:cNvPr id="3" name="Text 0"/>
          <p:cNvSpPr>
            <a:spLocks noGrp="1"/>
          </p:cNvSpPr>
          <p:nvPr>
            <p:ph type="title" idx="101" hasCustomPrompt="1"/>
          </p:nvPr>
        </p:nvSpPr>
        <p:spPr>
          <a:xfrm>
            <a:off x="548640" y="585216"/>
            <a:ext cx="11064240" cy="868680"/>
          </a:xfrm>
          <a:prstGeom prst="rect">
            <a:avLst/>
          </a:prstGeom>
          <a:noFill/>
          <a:ln/>
        </p:spPr>
        <p:txBody>
          <a:bodyPr wrap="square" lIns="0" tIns="0" rIns="0" bIns="0" rtlCol="0" anchor="t"/>
          <a:lstStyle/>
          <a:p>
            <a:pPr marL="0" indent="0" algn="l">
              <a:buNone/>
            </a:pPr>
            <a:r>
              <a:rPr lang="en-US" sz="2600" b="1" dirty="0">
                <a:solidFill>
                  <a:schemeClr val="tx2"/>
                </a:solidFill>
              </a:rPr>
              <a:t>När samhällets ramar ändras syns det direkt i stegen</a:t>
            </a:r>
            <a:endParaRPr lang="en-US" sz="2600" dirty="0"/>
          </a:p>
        </p:txBody>
      </p:sp>
      <p:sp>
        <p:nvSpPr>
          <p:cNvPr id="5" name="Figurkort"/>
          <p:cNvSpPr/>
          <p:nvPr/>
        </p:nvSpPr>
        <p:spPr>
          <a:xfrm>
            <a:off x="548640" y="1645920"/>
            <a:ext cx="7315200" cy="3611880"/>
          </a:xfrm>
          <a:prstGeom prst="roundRect">
            <a:avLst>
              <a:gd name="adj" fmla="val 1519"/>
            </a:avLst>
          </a:prstGeom>
          <a:solidFill>
            <a:schemeClr val="bg2"/>
          </a:solidFill>
          <a:ln/>
        </p:spPr>
        <p:txBody>
          <a:bodyPr/>
          <a:lstStyle/>
          <a:p>
            <a:endParaRPr lang="sv-SE"/>
          </a:p>
        </p:txBody>
      </p:sp>
      <p:pic>
        <p:nvPicPr>
          <p:cNvPr id="6" name="Figur s39_2" descr="/home/claude/work/use/s39_2.jpg"/>
          <p:cNvPicPr>
            <a:picLocks noChangeAspect="1"/>
          </p:cNvPicPr>
          <p:nvPr/>
        </p:nvPicPr>
        <p:blipFill>
          <a:blip r:embed="rId3"/>
          <a:stretch>
            <a:fillRect/>
          </a:stretch>
        </p:blipFill>
        <p:spPr>
          <a:xfrm>
            <a:off x="929200" y="1783080"/>
            <a:ext cx="6554081" cy="2834640"/>
          </a:xfrm>
          <a:prstGeom prst="rect">
            <a:avLst/>
          </a:prstGeom>
        </p:spPr>
      </p:pic>
      <p:sp>
        <p:nvSpPr>
          <p:cNvPr id="7" name="Figurtext"/>
          <p:cNvSpPr txBox="1"/>
          <p:nvPr/>
        </p:nvSpPr>
        <p:spPr>
          <a:xfrm>
            <a:off x="685800" y="4681728"/>
            <a:ext cx="7040880" cy="502920"/>
          </a:xfrm>
          <a:prstGeom prst="rect">
            <a:avLst/>
          </a:prstGeom>
          <a:noFill/>
          <a:ln/>
        </p:spPr>
        <p:txBody>
          <a:bodyPr wrap="square" lIns="0" tIns="0" rIns="0" bIns="0" rtlCol="0" anchor="ctr"/>
          <a:lstStyle/>
          <a:p>
            <a:pPr marL="0" indent="0">
              <a:buNone/>
            </a:pPr>
            <a:r>
              <a:rPr lang="en-US" sz="1200" dirty="0">
                <a:solidFill>
                  <a:schemeClr val="accent5"/>
                </a:solidFill>
              </a:rPr>
              <a:t>Genomsnittligt antal steg per dag i Stockholm, januari 2019 – december 2021</a:t>
            </a:r>
            <a:endParaRPr lang="en-US" sz="1200" dirty="0"/>
          </a:p>
        </p:txBody>
      </p:sp>
      <p:sp>
        <p:nvSpPr>
          <p:cNvPr id="8" name="Stat ≈ −500"/>
          <p:cNvSpPr txBox="1"/>
          <p:nvPr/>
        </p:nvSpPr>
        <p:spPr>
          <a:xfrm>
            <a:off x="8229600" y="1691640"/>
            <a:ext cx="3383280" cy="685800"/>
          </a:xfrm>
          <a:prstGeom prst="rect">
            <a:avLst/>
          </a:prstGeom>
          <a:noFill/>
          <a:ln/>
        </p:spPr>
        <p:txBody>
          <a:bodyPr wrap="square" lIns="0" tIns="0" rIns="0" bIns="0" rtlCol="0" anchor="b"/>
          <a:lstStyle/>
          <a:p>
            <a:pPr marL="0" indent="0">
              <a:buNone/>
            </a:pPr>
            <a:r>
              <a:rPr lang="en-US" sz="3800" b="1" dirty="0">
                <a:solidFill>
                  <a:schemeClr val="accent2"/>
                </a:solidFill>
              </a:rPr>
              <a:t>≈ −500</a:t>
            </a:r>
            <a:endParaRPr lang="en-US" sz="3800" dirty="0"/>
          </a:p>
        </p:txBody>
      </p:sp>
      <p:sp>
        <p:nvSpPr>
          <p:cNvPr id="9" name="Stattext"/>
          <p:cNvSpPr txBox="1"/>
          <p:nvPr/>
        </p:nvSpPr>
        <p:spPr>
          <a:xfrm>
            <a:off x="8229600" y="2423160"/>
            <a:ext cx="3383280" cy="731520"/>
          </a:xfrm>
          <a:prstGeom prst="rect">
            <a:avLst/>
          </a:prstGeom>
          <a:noFill/>
          <a:ln/>
        </p:spPr>
        <p:txBody>
          <a:bodyPr wrap="square" lIns="0" tIns="0" rIns="0" bIns="0" rtlCol="0" anchor="t"/>
          <a:lstStyle/>
          <a:p>
            <a:pPr marL="0" indent="0">
              <a:buNone/>
            </a:pPr>
            <a:r>
              <a:rPr lang="en-US" sz="1500" dirty="0">
                <a:solidFill>
                  <a:schemeClr val="tx1"/>
                </a:solidFill>
              </a:rPr>
              <a:t>steg per dag i Stockholm under pandemins vågor</a:t>
            </a:r>
            <a:endParaRPr lang="en-US" sz="1500" dirty="0"/>
          </a:p>
        </p:txBody>
      </p:sp>
      <p:sp>
        <p:nvSpPr>
          <p:cNvPr id="10" name="Text"/>
          <p:cNvSpPr txBox="1"/>
          <p:nvPr/>
        </p:nvSpPr>
        <p:spPr>
          <a:xfrm>
            <a:off x="8229600" y="3291840"/>
            <a:ext cx="3383280" cy="1463040"/>
          </a:xfrm>
          <a:prstGeom prst="rect">
            <a:avLst/>
          </a:prstGeom>
          <a:noFill/>
          <a:ln/>
        </p:spPr>
        <p:txBody>
          <a:bodyPr wrap="square" lIns="0" tIns="0" rIns="0" bIns="0" rtlCol="0" anchor="t"/>
          <a:lstStyle/>
          <a:p>
            <a:pPr marL="0" indent="0">
              <a:spcAft>
                <a:spcPts val="800"/>
              </a:spcAft>
              <a:buNone/>
            </a:pPr>
            <a:r>
              <a:rPr lang="en-US" sz="1700" dirty="0">
                <a:solidFill>
                  <a:schemeClr val="tx1"/>
                </a:solidFill>
              </a:rPr>
              <a:t>Rörelsen kom tillbaka när ramarna ändrades igen. Beteenden följer förutsättningarna.</a:t>
            </a:r>
            <a:endParaRPr lang="en-US" sz="1700" dirty="0"/>
          </a:p>
        </p:txBody>
      </p:sp>
      <p:sp>
        <p:nvSpPr>
          <p:cNvPr id="11" name="För kommunen"/>
          <p:cNvSpPr/>
          <p:nvPr/>
        </p:nvSpPr>
        <p:spPr>
          <a:xfrm>
            <a:off x="548640" y="5440680"/>
            <a:ext cx="11091672" cy="713232"/>
          </a:xfrm>
          <a:prstGeom prst="roundRect">
            <a:avLst>
              <a:gd name="adj" fmla="val 10256"/>
            </a:avLst>
          </a:prstGeom>
          <a:solidFill>
            <a:schemeClr val="accent2">
              <a:alpha val="13000"/>
            </a:schemeClr>
          </a:solidFill>
          <a:ln/>
        </p:spPr>
        <p:txBody>
          <a:bodyPr/>
          <a:lstStyle/>
          <a:p>
            <a:endParaRPr lang="sv-SE"/>
          </a:p>
        </p:txBody>
      </p:sp>
      <p:pic>
        <p:nvPicPr>
          <p:cNvPr id="12" name="Kommunikon" descr="preencoded.png"/>
          <p:cNvPicPr>
            <a:picLocks noChangeAspect="1"/>
          </p:cNvPicPr>
          <p:nvPr/>
        </p:nvPicPr>
        <p:blipFill>
          <a:blip r:embed="rId4"/>
          <a:stretch>
            <a:fillRect/>
          </a:stretch>
        </p:blipFill>
        <p:spPr>
          <a:xfrm>
            <a:off x="749808" y="5632704"/>
            <a:ext cx="329184" cy="329184"/>
          </a:xfrm>
          <a:prstGeom prst="rect">
            <a:avLst/>
          </a:prstGeom>
        </p:spPr>
      </p:pic>
      <p:sp>
        <p:nvSpPr>
          <p:cNvPr id="13" name="För kommunen text"/>
          <p:cNvSpPr txBox="1"/>
          <p:nvPr/>
        </p:nvSpPr>
        <p:spPr>
          <a:xfrm>
            <a:off x="1234440" y="5440680"/>
            <a:ext cx="10222992" cy="713232"/>
          </a:xfrm>
          <a:prstGeom prst="rect">
            <a:avLst/>
          </a:prstGeom>
          <a:noFill/>
          <a:ln/>
        </p:spPr>
        <p:txBody>
          <a:bodyPr wrap="square" lIns="0" tIns="0" rIns="0" bIns="0" rtlCol="0" anchor="ctr"/>
          <a:lstStyle/>
          <a:p>
            <a:pPr marL="0" indent="0">
              <a:buNone/>
            </a:pPr>
            <a:r>
              <a:rPr lang="en-US" sz="1500" b="1" dirty="0">
                <a:solidFill>
                  <a:schemeClr val="accent2"/>
                </a:solidFill>
              </a:rPr>
              <a:t>För kommunen  </a:t>
            </a:r>
            <a:r>
              <a:rPr lang="en-US" sz="1500" dirty="0">
                <a:solidFill>
                  <a:schemeClr val="tx1"/>
                </a:solidFill>
              </a:rPr>
              <a:t>Det kommunen bestämmer om – öppettider, ytor, trafik – påverkar hur mycket hela befolkningen rör sig.</a:t>
            </a:r>
            <a:endParaRPr lang="en-US" sz="1500" dirty="0"/>
          </a:p>
        </p:txBody>
      </p:sp>
      <p:sp>
        <p:nvSpPr>
          <p:cNvPr id="14" name="Källa"/>
          <p:cNvSpPr txBox="1"/>
          <p:nvPr/>
        </p:nvSpPr>
        <p:spPr>
          <a:xfrm>
            <a:off x="548640" y="6336792"/>
            <a:ext cx="10424160" cy="292608"/>
          </a:xfrm>
          <a:prstGeom prst="rect">
            <a:avLst/>
          </a:prstGeom>
          <a:noFill/>
          <a:ln/>
        </p:spPr>
        <p:txBody>
          <a:bodyPr wrap="square" lIns="0" tIns="0" rIns="0" bIns="0" rtlCol="0" anchor="t"/>
          <a:lstStyle/>
          <a:p>
            <a:pPr marL="0" indent="0">
              <a:buNone/>
            </a:pPr>
            <a:r>
              <a:rPr lang="en-US" sz="1000" i="1" dirty="0">
                <a:solidFill>
                  <a:schemeClr val="accent5"/>
                </a:solidFill>
              </a:rPr>
              <a:t>Folkhälsorapport Stockholm, Levnadsvanor – fysisk aktivitet (Region Stockholm).</a:t>
            </a:r>
            <a:endParaRPr lang="en-US" sz="1000" dirty="0"/>
          </a:p>
        </p:txBody>
      </p:sp>
      <p:sp>
        <p:nvSpPr>
          <p:cNvPr id="25" name="Slide Number Placeholder 0"/>
          <p:cNvSpPr>
            <a:spLocks noGrp="1"/>
          </p:cNvSpPr>
          <p:nvPr>
            <p:ph type="sldNum" sz="quarter" idx="4294967295"/>
          </p:nvPr>
        </p:nvSpPr>
        <p:spPr>
          <a:xfrm>
            <a:off x="11155680" y="6355080"/>
            <a:ext cx="502920" cy="274320"/>
          </a:xfrm>
          <a:prstGeom prst="rect">
            <a:avLst/>
          </a:prstGeom>
          <a:extLst>
            <a:ext uri="{C572A759-6A51-4108-AA02-DFA0A04FC94B}">
              <ma14:wrappingTextBoxFlag xmlns:ma14="http://schemas.microsoft.com/office/mac/drawingml/2011/main" xmlns="" val="0"/>
            </a:ext>
          </a:extLst>
        </p:spPr>
        <p:txBody>
          <a:bodyPr/>
          <a:lstStyle>
            <a:lvl1pPr>
              <a:defRPr sz="1000">
                <a:solidFill>
                  <a:schemeClr val="accent5"/>
                </a:solidFill>
              </a:defRPr>
            </a:lvl1pPr>
          </a:lstStyle>
          <a:p>
            <a:pPr algn="r"/>
            <a:fld id="{F7021451-1387-4CA6-816F-3879F97B5CBC}" type="slidenum">
              <a:rPr lang="en-US" b="0"/>
              <a:t>24</a:t>
            </a:fld>
            <a:endParaRPr lang="en-US"/>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24">
    <p:spTree>
      <p:nvGrpSpPr>
        <p:cNvPr id="1" name=""/>
        <p:cNvGrpSpPr/>
        <p:nvPr/>
      </p:nvGrpSpPr>
      <p:grpSpPr>
        <a:xfrm>
          <a:off x="0" y="0"/>
          <a:ext cx="0" cy="0"/>
          <a:chOff x="0" y="0"/>
          <a:chExt cx="0" cy="0"/>
        </a:xfrm>
      </p:grpSpPr>
      <p:sp>
        <p:nvSpPr>
          <p:cNvPr id="2" name="Text 0"/>
          <p:cNvSpPr>
            <a:spLocks noGrp="1"/>
          </p:cNvSpPr>
          <p:nvPr>
            <p:ph type="body" idx="100" hasCustomPrompt="1"/>
          </p:nvPr>
        </p:nvSpPr>
        <p:spPr>
          <a:xfrm>
            <a:off x="548640" y="292608"/>
            <a:ext cx="9144000" cy="274320"/>
          </a:xfrm>
          <a:prstGeom prst="rect">
            <a:avLst/>
          </a:prstGeom>
          <a:noFill/>
          <a:ln/>
        </p:spPr>
        <p:txBody>
          <a:bodyPr wrap="square" lIns="0" tIns="0" rIns="0" bIns="0" rtlCol="0" anchor="t"/>
          <a:lstStyle/>
          <a:p>
            <a:pPr marL="0" indent="0" algn="l">
              <a:buNone/>
            </a:pPr>
            <a:r>
              <a:rPr lang="en-US" sz="1100" b="1" kern="0" spc="150" dirty="0">
                <a:solidFill>
                  <a:schemeClr val="accent2"/>
                </a:solidFill>
              </a:rPr>
              <a:t>03 · MILJÖN STYR BETEENDET</a:t>
            </a:r>
            <a:endParaRPr lang="en-US" sz="1100" dirty="0"/>
          </a:p>
        </p:txBody>
      </p:sp>
      <p:sp>
        <p:nvSpPr>
          <p:cNvPr id="3" name="Text 0"/>
          <p:cNvSpPr>
            <a:spLocks noGrp="1"/>
          </p:cNvSpPr>
          <p:nvPr>
            <p:ph type="title" idx="101" hasCustomPrompt="1"/>
          </p:nvPr>
        </p:nvSpPr>
        <p:spPr>
          <a:xfrm>
            <a:off x="548640" y="585216"/>
            <a:ext cx="11064240" cy="868680"/>
          </a:xfrm>
          <a:prstGeom prst="rect">
            <a:avLst/>
          </a:prstGeom>
          <a:noFill/>
          <a:ln/>
        </p:spPr>
        <p:txBody>
          <a:bodyPr wrap="square" lIns="0" tIns="0" rIns="0" bIns="0" rtlCol="0" anchor="t"/>
          <a:lstStyle/>
          <a:p>
            <a:pPr marL="0" indent="0" algn="l">
              <a:buNone/>
            </a:pPr>
            <a:r>
              <a:rPr lang="en-US" sz="2600" b="1" dirty="0">
                <a:solidFill>
                  <a:schemeClr val="tx2"/>
                </a:solidFill>
              </a:rPr>
              <a:t>Ute rör sig barn mer – och naturen ger extra effekt på måendet</a:t>
            </a:r>
            <a:endParaRPr lang="en-US" sz="2600" dirty="0"/>
          </a:p>
        </p:txBody>
      </p:sp>
      <p:pic>
        <p:nvPicPr>
          <p:cNvPr id="5" name="Foto asphalt" descr="/home/claude/work/use/asphalt.jpg"/>
          <p:cNvPicPr>
            <a:picLocks noChangeAspect="1"/>
          </p:cNvPicPr>
          <p:nvPr/>
        </p:nvPicPr>
        <p:blipFill>
          <a:blip r:embed="rId3"/>
          <a:srcRect/>
          <a:stretch/>
        </p:blipFill>
        <p:spPr>
          <a:xfrm>
            <a:off x="548640" y="1645920"/>
            <a:ext cx="3514344" cy="2514600"/>
          </a:xfrm>
          <a:prstGeom prst="rect">
            <a:avLst/>
          </a:prstGeom>
        </p:spPr>
      </p:pic>
      <p:sp>
        <p:nvSpPr>
          <p:cNvPr id="6" name="Fototext"/>
          <p:cNvSpPr txBox="1"/>
          <p:nvPr/>
        </p:nvSpPr>
        <p:spPr>
          <a:xfrm>
            <a:off x="548640" y="4233672"/>
            <a:ext cx="3514344" cy="365760"/>
          </a:xfrm>
          <a:prstGeom prst="rect">
            <a:avLst/>
          </a:prstGeom>
          <a:noFill/>
          <a:ln/>
        </p:spPr>
        <p:txBody>
          <a:bodyPr wrap="square" lIns="0" tIns="0" rIns="0" bIns="0" rtlCol="0" anchor="t"/>
          <a:lstStyle/>
          <a:p>
            <a:pPr marL="0" indent="0">
              <a:buNone/>
            </a:pPr>
            <a:r>
              <a:rPr lang="en-US" sz="1200" dirty="0">
                <a:solidFill>
                  <a:schemeClr val="accent5"/>
                </a:solidFill>
              </a:rPr>
              <a:t>Asfalt och container: lite att göra</a:t>
            </a:r>
            <a:endParaRPr lang="en-US" sz="1200" dirty="0"/>
          </a:p>
        </p:txBody>
      </p:sp>
      <p:pic>
        <p:nvPicPr>
          <p:cNvPr id="7" name="Foto indoor" descr="/home/claude/work/use/indoor.jpg"/>
          <p:cNvPicPr>
            <a:picLocks noChangeAspect="1"/>
          </p:cNvPicPr>
          <p:nvPr/>
        </p:nvPicPr>
        <p:blipFill>
          <a:blip r:embed="rId4"/>
          <a:srcRect/>
          <a:stretch/>
        </p:blipFill>
        <p:spPr>
          <a:xfrm>
            <a:off x="4337304" y="1645920"/>
            <a:ext cx="3514344" cy="2514600"/>
          </a:xfrm>
          <a:prstGeom prst="rect">
            <a:avLst/>
          </a:prstGeom>
        </p:spPr>
      </p:pic>
      <p:sp>
        <p:nvSpPr>
          <p:cNvPr id="8" name="Fototext"/>
          <p:cNvSpPr txBox="1"/>
          <p:nvPr/>
        </p:nvSpPr>
        <p:spPr>
          <a:xfrm>
            <a:off x="4337304" y="4233672"/>
            <a:ext cx="3514344" cy="365760"/>
          </a:xfrm>
          <a:prstGeom prst="rect">
            <a:avLst/>
          </a:prstGeom>
          <a:noFill/>
          <a:ln/>
        </p:spPr>
        <p:txBody>
          <a:bodyPr wrap="square" lIns="0" tIns="0" rIns="0" bIns="0" rtlCol="0" anchor="t"/>
          <a:lstStyle/>
          <a:p>
            <a:pPr marL="0" indent="0">
              <a:buNone/>
            </a:pPr>
            <a:r>
              <a:rPr lang="en-US" sz="1200" dirty="0">
                <a:solidFill>
                  <a:schemeClr val="accent5"/>
                </a:solidFill>
              </a:rPr>
              <a:t>Lekland inomhus: kul, men kostar och når inte alla</a:t>
            </a:r>
            <a:endParaRPr lang="en-US" sz="1200" dirty="0"/>
          </a:p>
        </p:txBody>
      </p:sp>
      <p:pic>
        <p:nvPicPr>
          <p:cNvPr id="9" name="Foto outdoor" descr="/home/claude/work/use/outdoor.jpg"/>
          <p:cNvPicPr>
            <a:picLocks noChangeAspect="1"/>
          </p:cNvPicPr>
          <p:nvPr/>
        </p:nvPicPr>
        <p:blipFill>
          <a:blip r:embed="rId5"/>
          <a:srcRect/>
          <a:stretch/>
        </p:blipFill>
        <p:spPr>
          <a:xfrm>
            <a:off x="8125968" y="1645920"/>
            <a:ext cx="3514344" cy="2514600"/>
          </a:xfrm>
          <a:prstGeom prst="rect">
            <a:avLst/>
          </a:prstGeom>
        </p:spPr>
      </p:pic>
      <p:sp>
        <p:nvSpPr>
          <p:cNvPr id="10" name="Fototext"/>
          <p:cNvSpPr txBox="1"/>
          <p:nvPr/>
        </p:nvSpPr>
        <p:spPr>
          <a:xfrm>
            <a:off x="8125968" y="4233672"/>
            <a:ext cx="3514344" cy="365760"/>
          </a:xfrm>
          <a:prstGeom prst="rect">
            <a:avLst/>
          </a:prstGeom>
          <a:noFill/>
          <a:ln/>
        </p:spPr>
        <p:txBody>
          <a:bodyPr wrap="square" lIns="0" tIns="0" rIns="0" bIns="0" rtlCol="0" anchor="t"/>
          <a:lstStyle/>
          <a:p>
            <a:pPr marL="0" indent="0">
              <a:buNone/>
            </a:pPr>
            <a:r>
              <a:rPr lang="en-US" sz="1200" dirty="0">
                <a:solidFill>
                  <a:schemeClr val="accent5"/>
                </a:solidFill>
              </a:rPr>
              <a:t>Natur: rörelse och återhämtning</a:t>
            </a:r>
            <a:endParaRPr lang="en-US" sz="1200" dirty="0"/>
          </a:p>
        </p:txBody>
      </p:sp>
      <p:sp>
        <p:nvSpPr>
          <p:cNvPr id="11" name="Text"/>
          <p:cNvSpPr txBox="1"/>
          <p:nvPr/>
        </p:nvSpPr>
        <p:spPr>
          <a:xfrm>
            <a:off x="548640" y="4617720"/>
            <a:ext cx="11064240" cy="548640"/>
          </a:xfrm>
          <a:prstGeom prst="rect">
            <a:avLst/>
          </a:prstGeom>
          <a:noFill/>
          <a:ln/>
        </p:spPr>
        <p:txBody>
          <a:bodyPr wrap="square" lIns="0" tIns="0" rIns="0" bIns="0" rtlCol="0" anchor="t"/>
          <a:lstStyle/>
          <a:p>
            <a:pPr marL="0" indent="0">
              <a:spcAft>
                <a:spcPts val="800"/>
              </a:spcAft>
              <a:buNone/>
            </a:pPr>
            <a:r>
              <a:rPr lang="en-US" sz="1700" b="1" dirty="0">
                <a:solidFill>
                  <a:schemeClr val="tx2"/>
                </a:solidFill>
              </a:rPr>
              <a:t>Fysisk aktivitet i natur ger ofta större förbättring av måendet än samma aktivitet i stadsmiljö.</a:t>
            </a:r>
            <a:endParaRPr lang="en-US" sz="1700" dirty="0"/>
          </a:p>
        </p:txBody>
      </p:sp>
      <p:sp>
        <p:nvSpPr>
          <p:cNvPr id="12" name="För kommunen"/>
          <p:cNvSpPr/>
          <p:nvPr/>
        </p:nvSpPr>
        <p:spPr>
          <a:xfrm>
            <a:off x="548640" y="5440680"/>
            <a:ext cx="11091672" cy="713232"/>
          </a:xfrm>
          <a:prstGeom prst="roundRect">
            <a:avLst>
              <a:gd name="adj" fmla="val 10256"/>
            </a:avLst>
          </a:prstGeom>
          <a:solidFill>
            <a:schemeClr val="accent2">
              <a:alpha val="13000"/>
            </a:schemeClr>
          </a:solidFill>
          <a:ln/>
        </p:spPr>
        <p:txBody>
          <a:bodyPr/>
          <a:lstStyle/>
          <a:p>
            <a:endParaRPr lang="sv-SE"/>
          </a:p>
        </p:txBody>
      </p:sp>
      <p:pic>
        <p:nvPicPr>
          <p:cNvPr id="13" name="Kommunikon" descr="preencoded.png"/>
          <p:cNvPicPr>
            <a:picLocks noChangeAspect="1"/>
          </p:cNvPicPr>
          <p:nvPr/>
        </p:nvPicPr>
        <p:blipFill>
          <a:blip r:embed="rId6"/>
          <a:stretch>
            <a:fillRect/>
          </a:stretch>
        </p:blipFill>
        <p:spPr>
          <a:xfrm>
            <a:off x="749808" y="5632704"/>
            <a:ext cx="329184" cy="329184"/>
          </a:xfrm>
          <a:prstGeom prst="rect">
            <a:avLst/>
          </a:prstGeom>
        </p:spPr>
      </p:pic>
      <p:sp>
        <p:nvSpPr>
          <p:cNvPr id="14" name="För kommunen text"/>
          <p:cNvSpPr txBox="1"/>
          <p:nvPr/>
        </p:nvSpPr>
        <p:spPr>
          <a:xfrm>
            <a:off x="1234440" y="5440680"/>
            <a:ext cx="10222992" cy="713232"/>
          </a:xfrm>
          <a:prstGeom prst="rect">
            <a:avLst/>
          </a:prstGeom>
          <a:noFill/>
          <a:ln/>
        </p:spPr>
        <p:txBody>
          <a:bodyPr wrap="square" lIns="0" tIns="0" rIns="0" bIns="0" rtlCol="0" anchor="ctr"/>
          <a:lstStyle/>
          <a:p>
            <a:pPr marL="0" indent="0">
              <a:buNone/>
            </a:pPr>
            <a:r>
              <a:rPr lang="en-US" sz="1500" b="1" dirty="0">
                <a:solidFill>
                  <a:schemeClr val="accent2"/>
                </a:solidFill>
              </a:rPr>
              <a:t>För kommunen  </a:t>
            </a:r>
            <a:r>
              <a:rPr lang="en-US" sz="1500" dirty="0">
                <a:solidFill>
                  <a:schemeClr val="tx1"/>
                </a:solidFill>
              </a:rPr>
              <a:t>Gröna, varierade utemiljöer är ett av de billigaste folkhälsoverktyg kommunen har.</a:t>
            </a:r>
            <a:endParaRPr lang="en-US" sz="1500" dirty="0"/>
          </a:p>
        </p:txBody>
      </p:sp>
      <p:sp>
        <p:nvSpPr>
          <p:cNvPr id="15" name="Källa"/>
          <p:cNvSpPr txBox="1"/>
          <p:nvPr/>
        </p:nvSpPr>
        <p:spPr>
          <a:xfrm>
            <a:off x="548640" y="6336792"/>
            <a:ext cx="10424160" cy="292608"/>
          </a:xfrm>
          <a:prstGeom prst="rect">
            <a:avLst/>
          </a:prstGeom>
          <a:noFill/>
          <a:ln/>
        </p:spPr>
        <p:txBody>
          <a:bodyPr wrap="square" lIns="0" tIns="0" rIns="0" bIns="0" rtlCol="0" anchor="t"/>
          <a:lstStyle/>
          <a:p>
            <a:pPr marL="0" indent="0">
              <a:buNone/>
            </a:pPr>
            <a:r>
              <a:rPr lang="en-US" sz="1000" i="1" dirty="0">
                <a:solidFill>
                  <a:schemeClr val="accent5"/>
                </a:solidFill>
              </a:rPr>
              <a:t>Wicks m.fl., Psychological benefits of outdoor physical activity in natural versus urban environments. Appl Psychol Health Well-Being 2022.</a:t>
            </a:r>
            <a:endParaRPr lang="en-US" sz="1000" dirty="0"/>
          </a:p>
        </p:txBody>
      </p:sp>
      <p:sp>
        <p:nvSpPr>
          <p:cNvPr id="25" name="Slide Number Placeholder 0"/>
          <p:cNvSpPr>
            <a:spLocks noGrp="1"/>
          </p:cNvSpPr>
          <p:nvPr>
            <p:ph type="sldNum" sz="quarter" idx="4294967295"/>
          </p:nvPr>
        </p:nvSpPr>
        <p:spPr>
          <a:xfrm>
            <a:off x="11155680" y="6355080"/>
            <a:ext cx="502920" cy="274320"/>
          </a:xfrm>
          <a:prstGeom prst="rect">
            <a:avLst/>
          </a:prstGeom>
          <a:extLst>
            <a:ext uri="{C572A759-6A51-4108-AA02-DFA0A04FC94B}">
              <ma14:wrappingTextBoxFlag xmlns:ma14="http://schemas.microsoft.com/office/mac/drawingml/2011/main" xmlns="" val="0"/>
            </a:ext>
          </a:extLst>
        </p:spPr>
        <p:txBody>
          <a:bodyPr/>
          <a:lstStyle>
            <a:lvl1pPr>
              <a:defRPr sz="1000">
                <a:solidFill>
                  <a:schemeClr val="accent5"/>
                </a:solidFill>
              </a:defRPr>
            </a:lvl1pPr>
          </a:lstStyle>
          <a:p>
            <a:pPr algn="r"/>
            <a:fld id="{F7021451-1387-4CA6-816F-3879F97B5CBC}" type="slidenum">
              <a:rPr lang="en-US" b="0"/>
              <a:t>25</a:t>
            </a:fld>
            <a:endParaRPr lang="en-US"/>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 25">
    <p:spTree>
      <p:nvGrpSpPr>
        <p:cNvPr id="1" name=""/>
        <p:cNvGrpSpPr/>
        <p:nvPr/>
      </p:nvGrpSpPr>
      <p:grpSpPr>
        <a:xfrm>
          <a:off x="0" y="0"/>
          <a:ext cx="0" cy="0"/>
          <a:chOff x="0" y="0"/>
          <a:chExt cx="0" cy="0"/>
        </a:xfrm>
      </p:grpSpPr>
      <p:sp>
        <p:nvSpPr>
          <p:cNvPr id="2" name="Text 0"/>
          <p:cNvSpPr>
            <a:spLocks noGrp="1"/>
          </p:cNvSpPr>
          <p:nvPr>
            <p:ph type="body" idx="100" hasCustomPrompt="1"/>
          </p:nvPr>
        </p:nvSpPr>
        <p:spPr>
          <a:xfrm>
            <a:off x="548640" y="292608"/>
            <a:ext cx="9144000" cy="274320"/>
          </a:xfrm>
          <a:prstGeom prst="rect">
            <a:avLst/>
          </a:prstGeom>
          <a:noFill/>
          <a:ln/>
        </p:spPr>
        <p:txBody>
          <a:bodyPr wrap="square" lIns="0" tIns="0" rIns="0" bIns="0" rtlCol="0" anchor="t"/>
          <a:lstStyle/>
          <a:p>
            <a:pPr marL="0" indent="0" algn="l">
              <a:buNone/>
            </a:pPr>
            <a:r>
              <a:rPr lang="en-US" sz="1100" b="1" kern="0" spc="150" dirty="0">
                <a:solidFill>
                  <a:schemeClr val="accent2"/>
                </a:solidFill>
              </a:rPr>
              <a:t>03 · MILJÖN STYR BETEENDET</a:t>
            </a:r>
            <a:endParaRPr lang="en-US" sz="1100" dirty="0"/>
          </a:p>
        </p:txBody>
      </p:sp>
      <p:sp>
        <p:nvSpPr>
          <p:cNvPr id="3" name="Text 0"/>
          <p:cNvSpPr>
            <a:spLocks noGrp="1"/>
          </p:cNvSpPr>
          <p:nvPr>
            <p:ph type="title" idx="101" hasCustomPrompt="1"/>
          </p:nvPr>
        </p:nvSpPr>
        <p:spPr>
          <a:xfrm>
            <a:off x="548640" y="585216"/>
            <a:ext cx="11064240" cy="868680"/>
          </a:xfrm>
          <a:prstGeom prst="rect">
            <a:avLst/>
          </a:prstGeom>
          <a:noFill/>
          <a:ln/>
        </p:spPr>
        <p:txBody>
          <a:bodyPr wrap="square" lIns="0" tIns="0" rIns="0" bIns="0" rtlCol="0" anchor="t"/>
          <a:lstStyle/>
          <a:p>
            <a:pPr marL="0" indent="0" algn="l">
              <a:buNone/>
            </a:pPr>
            <a:r>
              <a:rPr lang="en-US" sz="2600" b="1" dirty="0">
                <a:solidFill>
                  <a:schemeClr val="tx2"/>
                </a:solidFill>
              </a:rPr>
              <a:t>Vädret påverkar barns rörelse – men förskolan skyddar</a:t>
            </a:r>
            <a:endParaRPr lang="en-US" sz="2600" dirty="0"/>
          </a:p>
        </p:txBody>
      </p:sp>
      <p:sp>
        <p:nvSpPr>
          <p:cNvPr id="5" name="Figurkort"/>
          <p:cNvSpPr/>
          <p:nvPr/>
        </p:nvSpPr>
        <p:spPr>
          <a:xfrm>
            <a:off x="548640" y="1645920"/>
            <a:ext cx="6675120" cy="3611880"/>
          </a:xfrm>
          <a:prstGeom prst="roundRect">
            <a:avLst>
              <a:gd name="adj" fmla="val 1519"/>
            </a:avLst>
          </a:prstGeom>
          <a:solidFill>
            <a:schemeClr val="bg2"/>
          </a:solidFill>
          <a:ln/>
        </p:spPr>
        <p:txBody>
          <a:bodyPr/>
          <a:lstStyle/>
          <a:p>
            <a:endParaRPr lang="sv-SE"/>
          </a:p>
        </p:txBody>
      </p:sp>
      <p:pic>
        <p:nvPicPr>
          <p:cNvPr id="6" name="Figur s32_0" descr="/home/claude/work/use/s32_0.jpg"/>
          <p:cNvPicPr>
            <a:picLocks noChangeAspect="1"/>
          </p:cNvPicPr>
          <p:nvPr/>
        </p:nvPicPr>
        <p:blipFill>
          <a:blip r:embed="rId3"/>
          <a:stretch>
            <a:fillRect/>
          </a:stretch>
        </p:blipFill>
        <p:spPr>
          <a:xfrm>
            <a:off x="1386452" y="1783080"/>
            <a:ext cx="4999495" cy="3337560"/>
          </a:xfrm>
          <a:prstGeom prst="rect">
            <a:avLst/>
          </a:prstGeom>
        </p:spPr>
      </p:pic>
      <p:sp>
        <p:nvSpPr>
          <p:cNvPr id="7" name="Stat +15 min"/>
          <p:cNvSpPr txBox="1"/>
          <p:nvPr/>
        </p:nvSpPr>
        <p:spPr>
          <a:xfrm>
            <a:off x="7589520" y="1691640"/>
            <a:ext cx="4023360" cy="685800"/>
          </a:xfrm>
          <a:prstGeom prst="rect">
            <a:avLst/>
          </a:prstGeom>
          <a:noFill/>
          <a:ln/>
        </p:spPr>
        <p:txBody>
          <a:bodyPr wrap="square" lIns="0" tIns="0" rIns="0" bIns="0" rtlCol="0" anchor="b"/>
          <a:lstStyle/>
          <a:p>
            <a:pPr marL="0" indent="0">
              <a:buNone/>
            </a:pPr>
            <a:r>
              <a:rPr lang="en-US" sz="3800" b="1" dirty="0">
                <a:solidFill>
                  <a:schemeClr val="accent2"/>
                </a:solidFill>
              </a:rPr>
              <a:t>+15 min</a:t>
            </a:r>
            <a:endParaRPr lang="en-US" sz="3800" dirty="0"/>
          </a:p>
        </p:txBody>
      </p:sp>
      <p:sp>
        <p:nvSpPr>
          <p:cNvPr id="8" name="Stattext"/>
          <p:cNvSpPr txBox="1"/>
          <p:nvPr/>
        </p:nvSpPr>
        <p:spPr>
          <a:xfrm>
            <a:off x="7589520" y="2423160"/>
            <a:ext cx="4023360" cy="731520"/>
          </a:xfrm>
          <a:prstGeom prst="rect">
            <a:avLst/>
          </a:prstGeom>
          <a:noFill/>
          <a:ln/>
        </p:spPr>
        <p:txBody>
          <a:bodyPr wrap="square" lIns="0" tIns="0" rIns="0" bIns="0" rtlCol="0" anchor="t"/>
          <a:lstStyle/>
          <a:p>
            <a:pPr marL="0" indent="0">
              <a:buNone/>
            </a:pPr>
            <a:r>
              <a:rPr lang="en-US" sz="1500" dirty="0">
                <a:solidFill>
                  <a:schemeClr val="tx1"/>
                </a:solidFill>
              </a:rPr>
              <a:t>pulshöjande rörelse per dag en fin dag jämfört med en kall och regnig</a:t>
            </a:r>
            <a:endParaRPr lang="en-US" sz="1500" dirty="0"/>
          </a:p>
        </p:txBody>
      </p:sp>
      <p:sp>
        <p:nvSpPr>
          <p:cNvPr id="9" name="Text"/>
          <p:cNvSpPr txBox="1"/>
          <p:nvPr/>
        </p:nvSpPr>
        <p:spPr>
          <a:xfrm>
            <a:off x="7589520" y="3291840"/>
            <a:ext cx="4023360" cy="1554480"/>
          </a:xfrm>
          <a:prstGeom prst="rect">
            <a:avLst/>
          </a:prstGeom>
          <a:noFill/>
          <a:ln/>
        </p:spPr>
        <p:txBody>
          <a:bodyPr wrap="square" lIns="0" tIns="0" rIns="0" bIns="0" rtlCol="0" anchor="t"/>
          <a:lstStyle/>
          <a:p>
            <a:pPr marL="0" indent="0">
              <a:spcAft>
                <a:spcPts val="800"/>
              </a:spcAft>
              <a:buNone/>
            </a:pPr>
            <a:r>
              <a:rPr lang="en-US" sz="1700" dirty="0">
                <a:solidFill>
                  <a:schemeClr val="tx1"/>
                </a:solidFill>
              </a:rPr>
              <a:t>Effekten är störst på helger. På vardagar fungerar förskolans rutiner som en buffert mot dåligt väder.</a:t>
            </a:r>
            <a:endParaRPr lang="en-US" sz="1700" dirty="0"/>
          </a:p>
        </p:txBody>
      </p:sp>
      <p:sp>
        <p:nvSpPr>
          <p:cNvPr id="10" name="För kommunen"/>
          <p:cNvSpPr/>
          <p:nvPr/>
        </p:nvSpPr>
        <p:spPr>
          <a:xfrm>
            <a:off x="548640" y="5440680"/>
            <a:ext cx="11091672" cy="713232"/>
          </a:xfrm>
          <a:prstGeom prst="roundRect">
            <a:avLst>
              <a:gd name="adj" fmla="val 10256"/>
            </a:avLst>
          </a:prstGeom>
          <a:solidFill>
            <a:schemeClr val="accent2">
              <a:alpha val="13000"/>
            </a:schemeClr>
          </a:solidFill>
          <a:ln/>
        </p:spPr>
        <p:txBody>
          <a:bodyPr/>
          <a:lstStyle/>
          <a:p>
            <a:endParaRPr lang="sv-SE"/>
          </a:p>
        </p:txBody>
      </p:sp>
      <p:pic>
        <p:nvPicPr>
          <p:cNvPr id="11" name="Kommunikon" descr="preencoded.png"/>
          <p:cNvPicPr>
            <a:picLocks noChangeAspect="1"/>
          </p:cNvPicPr>
          <p:nvPr/>
        </p:nvPicPr>
        <p:blipFill>
          <a:blip r:embed="rId4"/>
          <a:stretch>
            <a:fillRect/>
          </a:stretch>
        </p:blipFill>
        <p:spPr>
          <a:xfrm>
            <a:off x="749808" y="5632704"/>
            <a:ext cx="329184" cy="329184"/>
          </a:xfrm>
          <a:prstGeom prst="rect">
            <a:avLst/>
          </a:prstGeom>
        </p:spPr>
      </p:pic>
      <p:sp>
        <p:nvSpPr>
          <p:cNvPr id="12" name="För kommunen text"/>
          <p:cNvSpPr txBox="1"/>
          <p:nvPr/>
        </p:nvSpPr>
        <p:spPr>
          <a:xfrm>
            <a:off x="1234440" y="5440680"/>
            <a:ext cx="10222992" cy="713232"/>
          </a:xfrm>
          <a:prstGeom prst="rect">
            <a:avLst/>
          </a:prstGeom>
          <a:noFill/>
          <a:ln/>
        </p:spPr>
        <p:txBody>
          <a:bodyPr wrap="square" lIns="0" tIns="0" rIns="0" bIns="0" rtlCol="0" anchor="ctr"/>
          <a:lstStyle/>
          <a:p>
            <a:pPr marL="0" indent="0">
              <a:buNone/>
            </a:pPr>
            <a:r>
              <a:rPr lang="en-US" sz="1500" b="1" dirty="0">
                <a:solidFill>
                  <a:schemeClr val="accent2"/>
                </a:solidFill>
              </a:rPr>
              <a:t>För kommunen  </a:t>
            </a:r>
            <a:r>
              <a:rPr lang="en-US" sz="1500" dirty="0">
                <a:solidFill>
                  <a:schemeClr val="tx1"/>
                </a:solidFill>
              </a:rPr>
              <a:t>Väderanpassade utemiljöer – skugga, tak, vindskydd och regnkläder – gör att barn kan vara ute oavsett väder.</a:t>
            </a:r>
            <a:endParaRPr lang="en-US" sz="1500" dirty="0"/>
          </a:p>
        </p:txBody>
      </p:sp>
      <p:sp>
        <p:nvSpPr>
          <p:cNvPr id="13" name="Källa"/>
          <p:cNvSpPr txBox="1"/>
          <p:nvPr/>
        </p:nvSpPr>
        <p:spPr>
          <a:xfrm>
            <a:off x="548640" y="6336792"/>
            <a:ext cx="10424160" cy="292608"/>
          </a:xfrm>
          <a:prstGeom prst="rect">
            <a:avLst/>
          </a:prstGeom>
          <a:noFill/>
          <a:ln/>
        </p:spPr>
        <p:txBody>
          <a:bodyPr wrap="square" lIns="0" tIns="0" rIns="0" bIns="0" rtlCol="0" anchor="t"/>
          <a:lstStyle/>
          <a:p>
            <a:pPr marL="0" indent="0">
              <a:buNone/>
            </a:pPr>
            <a:r>
              <a:rPr lang="en-US" sz="1000" i="1" dirty="0" err="1">
                <a:solidFill>
                  <a:schemeClr val="accent5"/>
                </a:solidFill>
              </a:rPr>
              <a:t>Accelerometerdata</a:t>
            </a:r>
            <a:r>
              <a:rPr lang="en-US" sz="1000" i="1" dirty="0">
                <a:solidFill>
                  <a:schemeClr val="accent5"/>
                </a:solidFill>
              </a:rPr>
              <a:t> från &gt; 3 300 förskolebarn; </a:t>
            </a:r>
            <a:r>
              <a:rPr lang="en-US" sz="1000" i="1" dirty="0" err="1">
                <a:solidFill>
                  <a:schemeClr val="accent5"/>
                </a:solidFill>
              </a:rPr>
              <a:t>publicerats</a:t>
            </a:r>
            <a:r>
              <a:rPr lang="en-US" sz="1000" i="1" dirty="0">
                <a:solidFill>
                  <a:schemeClr val="accent5"/>
                </a:solidFill>
              </a:rPr>
              <a:t> i Environmental Research.</a:t>
            </a:r>
            <a:endParaRPr lang="en-US" sz="1000" dirty="0"/>
          </a:p>
        </p:txBody>
      </p:sp>
      <p:sp>
        <p:nvSpPr>
          <p:cNvPr id="25" name="Slide Number Placeholder 0"/>
          <p:cNvSpPr>
            <a:spLocks noGrp="1"/>
          </p:cNvSpPr>
          <p:nvPr>
            <p:ph type="sldNum" sz="quarter" idx="4294967295"/>
          </p:nvPr>
        </p:nvSpPr>
        <p:spPr>
          <a:xfrm>
            <a:off x="11155680" y="6355080"/>
            <a:ext cx="502920" cy="274320"/>
          </a:xfrm>
          <a:prstGeom prst="rect">
            <a:avLst/>
          </a:prstGeom>
          <a:extLst>
            <a:ext uri="{C572A759-6A51-4108-AA02-DFA0A04FC94B}">
              <ma14:wrappingTextBoxFlag xmlns:ma14="http://schemas.microsoft.com/office/mac/drawingml/2011/main" xmlns="" val="0"/>
            </a:ext>
          </a:extLst>
        </p:spPr>
        <p:txBody>
          <a:bodyPr/>
          <a:lstStyle>
            <a:lvl1pPr>
              <a:defRPr sz="1000">
                <a:solidFill>
                  <a:schemeClr val="accent5"/>
                </a:solidFill>
              </a:defRPr>
            </a:lvl1pPr>
          </a:lstStyle>
          <a:p>
            <a:pPr algn="r"/>
            <a:fld id="{F7021451-1387-4CA6-816F-3879F97B5CBC}" type="slidenum">
              <a:rPr lang="en-US" b="0"/>
              <a:t>26</a:t>
            </a:fld>
            <a:endParaRPr lang="en-US"/>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 26">
    <p:spTree>
      <p:nvGrpSpPr>
        <p:cNvPr id="1" name=""/>
        <p:cNvGrpSpPr/>
        <p:nvPr/>
      </p:nvGrpSpPr>
      <p:grpSpPr>
        <a:xfrm>
          <a:off x="0" y="0"/>
          <a:ext cx="0" cy="0"/>
          <a:chOff x="0" y="0"/>
          <a:chExt cx="0" cy="0"/>
        </a:xfrm>
      </p:grpSpPr>
      <p:sp>
        <p:nvSpPr>
          <p:cNvPr id="2" name="Text 0"/>
          <p:cNvSpPr>
            <a:spLocks noGrp="1"/>
          </p:cNvSpPr>
          <p:nvPr>
            <p:ph type="body" idx="100" hasCustomPrompt="1"/>
          </p:nvPr>
        </p:nvSpPr>
        <p:spPr>
          <a:xfrm>
            <a:off x="548640" y="292608"/>
            <a:ext cx="9144000" cy="274320"/>
          </a:xfrm>
          <a:prstGeom prst="rect">
            <a:avLst/>
          </a:prstGeom>
          <a:noFill/>
          <a:ln/>
        </p:spPr>
        <p:txBody>
          <a:bodyPr wrap="square" lIns="0" tIns="0" rIns="0" bIns="0" rtlCol="0" anchor="t"/>
          <a:lstStyle/>
          <a:p>
            <a:pPr marL="0" indent="0" algn="l">
              <a:buNone/>
            </a:pPr>
            <a:r>
              <a:rPr lang="en-US" sz="1100" b="1" kern="0" spc="150" dirty="0">
                <a:solidFill>
                  <a:schemeClr val="accent2"/>
                </a:solidFill>
              </a:rPr>
              <a:t>03 · MILJÖN STYR BETEENDET</a:t>
            </a:r>
            <a:endParaRPr lang="en-US" sz="1100" dirty="0"/>
          </a:p>
        </p:txBody>
      </p:sp>
      <p:sp>
        <p:nvSpPr>
          <p:cNvPr id="3" name="Text 0"/>
          <p:cNvSpPr>
            <a:spLocks noGrp="1"/>
          </p:cNvSpPr>
          <p:nvPr>
            <p:ph type="title" idx="101" hasCustomPrompt="1"/>
          </p:nvPr>
        </p:nvSpPr>
        <p:spPr>
          <a:xfrm>
            <a:off x="548640" y="585216"/>
            <a:ext cx="11064240" cy="868680"/>
          </a:xfrm>
          <a:prstGeom prst="rect">
            <a:avLst/>
          </a:prstGeom>
          <a:noFill/>
          <a:ln/>
        </p:spPr>
        <p:txBody>
          <a:bodyPr wrap="square" lIns="0" tIns="0" rIns="0" bIns="0" rtlCol="0" anchor="t"/>
          <a:lstStyle/>
          <a:p>
            <a:pPr marL="0" indent="0" algn="l">
              <a:buNone/>
            </a:pPr>
            <a:r>
              <a:rPr lang="en-US" sz="2600" b="1" dirty="0">
                <a:solidFill>
                  <a:schemeClr val="tx2"/>
                </a:solidFill>
              </a:rPr>
              <a:t>En rörelsepolicy gör rörelsen till en rutin – inte en slump</a:t>
            </a:r>
            <a:endParaRPr lang="en-US" sz="2600" dirty="0"/>
          </a:p>
        </p:txBody>
      </p:sp>
      <p:sp>
        <p:nvSpPr>
          <p:cNvPr id="5" name="Shape 2"/>
          <p:cNvSpPr/>
          <p:nvPr/>
        </p:nvSpPr>
        <p:spPr>
          <a:xfrm>
            <a:off x="548640" y="1682496"/>
            <a:ext cx="384048" cy="384048"/>
          </a:xfrm>
          <a:prstGeom prst="ellipse">
            <a:avLst/>
          </a:prstGeom>
          <a:solidFill>
            <a:schemeClr val="accent1"/>
          </a:solidFill>
          <a:ln/>
        </p:spPr>
        <p:txBody>
          <a:bodyPr/>
          <a:lstStyle/>
          <a:p>
            <a:endParaRPr lang="sv-SE"/>
          </a:p>
        </p:txBody>
      </p:sp>
      <p:sp>
        <p:nvSpPr>
          <p:cNvPr id="6" name="Text 3"/>
          <p:cNvSpPr txBox="1"/>
          <p:nvPr/>
        </p:nvSpPr>
        <p:spPr>
          <a:xfrm>
            <a:off x="548640" y="1682496"/>
            <a:ext cx="384048" cy="384048"/>
          </a:xfrm>
          <a:prstGeom prst="rect">
            <a:avLst/>
          </a:prstGeom>
          <a:noFill/>
          <a:ln/>
        </p:spPr>
        <p:txBody>
          <a:bodyPr wrap="square" lIns="0" tIns="0" rIns="0" bIns="0" rtlCol="0" anchor="ctr"/>
          <a:lstStyle/>
          <a:p>
            <a:pPr marL="0" indent="0" algn="ctr">
              <a:buNone/>
            </a:pPr>
            <a:r>
              <a:rPr lang="en-US" sz="1400" b="1" dirty="0">
                <a:solidFill>
                  <a:schemeClr val="bg1"/>
                </a:solidFill>
              </a:rPr>
              <a:t>1</a:t>
            </a:r>
            <a:endParaRPr lang="en-US" sz="1400" dirty="0"/>
          </a:p>
        </p:txBody>
      </p:sp>
      <p:sp>
        <p:nvSpPr>
          <p:cNvPr id="7" name="Text"/>
          <p:cNvSpPr txBox="1"/>
          <p:nvPr/>
        </p:nvSpPr>
        <p:spPr>
          <a:xfrm>
            <a:off x="1097280" y="1645920"/>
            <a:ext cx="6766560" cy="457200"/>
          </a:xfrm>
          <a:prstGeom prst="rect">
            <a:avLst/>
          </a:prstGeom>
          <a:noFill/>
          <a:ln/>
        </p:spPr>
        <p:txBody>
          <a:bodyPr wrap="square" lIns="0" tIns="0" rIns="0" bIns="0" rtlCol="0" anchor="ctr"/>
          <a:lstStyle/>
          <a:p>
            <a:pPr marL="0" indent="0">
              <a:spcAft>
                <a:spcPts val="800"/>
              </a:spcAft>
              <a:buNone/>
            </a:pPr>
            <a:r>
              <a:rPr lang="en-US" sz="1600" dirty="0">
                <a:solidFill>
                  <a:schemeClr val="tx1"/>
                </a:solidFill>
              </a:rPr>
              <a:t>Bestämd minimitid utomhus varje dag</a:t>
            </a:r>
            <a:endParaRPr lang="en-US" sz="1600" dirty="0"/>
          </a:p>
        </p:txBody>
      </p:sp>
      <p:sp>
        <p:nvSpPr>
          <p:cNvPr id="8" name="Shape 5"/>
          <p:cNvSpPr/>
          <p:nvPr/>
        </p:nvSpPr>
        <p:spPr>
          <a:xfrm>
            <a:off x="548640" y="2212848"/>
            <a:ext cx="384048" cy="384048"/>
          </a:xfrm>
          <a:prstGeom prst="ellipse">
            <a:avLst/>
          </a:prstGeom>
          <a:solidFill>
            <a:schemeClr val="accent1"/>
          </a:solidFill>
          <a:ln/>
        </p:spPr>
        <p:txBody>
          <a:bodyPr/>
          <a:lstStyle/>
          <a:p>
            <a:endParaRPr lang="sv-SE"/>
          </a:p>
        </p:txBody>
      </p:sp>
      <p:sp>
        <p:nvSpPr>
          <p:cNvPr id="9" name="Text 6"/>
          <p:cNvSpPr txBox="1"/>
          <p:nvPr/>
        </p:nvSpPr>
        <p:spPr>
          <a:xfrm>
            <a:off x="548640" y="2212848"/>
            <a:ext cx="384048" cy="384048"/>
          </a:xfrm>
          <a:prstGeom prst="rect">
            <a:avLst/>
          </a:prstGeom>
          <a:noFill/>
          <a:ln/>
        </p:spPr>
        <p:txBody>
          <a:bodyPr wrap="square" lIns="0" tIns="0" rIns="0" bIns="0" rtlCol="0" anchor="ctr"/>
          <a:lstStyle/>
          <a:p>
            <a:pPr marL="0" indent="0" algn="ctr">
              <a:buNone/>
            </a:pPr>
            <a:r>
              <a:rPr lang="en-US" sz="1400" b="1" dirty="0">
                <a:solidFill>
                  <a:schemeClr val="bg1"/>
                </a:solidFill>
              </a:rPr>
              <a:t>2</a:t>
            </a:r>
            <a:endParaRPr lang="en-US" sz="1400" dirty="0"/>
          </a:p>
        </p:txBody>
      </p:sp>
      <p:sp>
        <p:nvSpPr>
          <p:cNvPr id="10" name="Text"/>
          <p:cNvSpPr txBox="1"/>
          <p:nvPr/>
        </p:nvSpPr>
        <p:spPr>
          <a:xfrm>
            <a:off x="1097280" y="2176272"/>
            <a:ext cx="6766560" cy="457200"/>
          </a:xfrm>
          <a:prstGeom prst="rect">
            <a:avLst/>
          </a:prstGeom>
          <a:noFill/>
          <a:ln/>
        </p:spPr>
        <p:txBody>
          <a:bodyPr wrap="square" lIns="0" tIns="0" rIns="0" bIns="0" rtlCol="0" anchor="ctr"/>
          <a:lstStyle/>
          <a:p>
            <a:pPr marL="0" indent="0">
              <a:spcAft>
                <a:spcPts val="800"/>
              </a:spcAft>
              <a:buNone/>
            </a:pPr>
            <a:r>
              <a:rPr lang="en-US" sz="1600" dirty="0">
                <a:solidFill>
                  <a:schemeClr val="tx1"/>
                </a:solidFill>
              </a:rPr>
              <a:t>Barnen är ute både förmiddag och eftermiddag</a:t>
            </a:r>
            <a:endParaRPr lang="en-US" sz="1600" dirty="0"/>
          </a:p>
        </p:txBody>
      </p:sp>
      <p:sp>
        <p:nvSpPr>
          <p:cNvPr id="11" name="Shape 8"/>
          <p:cNvSpPr/>
          <p:nvPr/>
        </p:nvSpPr>
        <p:spPr>
          <a:xfrm>
            <a:off x="548640" y="2743200"/>
            <a:ext cx="384048" cy="384048"/>
          </a:xfrm>
          <a:prstGeom prst="ellipse">
            <a:avLst/>
          </a:prstGeom>
          <a:solidFill>
            <a:schemeClr val="accent1"/>
          </a:solidFill>
          <a:ln/>
        </p:spPr>
        <p:txBody>
          <a:bodyPr/>
          <a:lstStyle/>
          <a:p>
            <a:endParaRPr lang="sv-SE"/>
          </a:p>
        </p:txBody>
      </p:sp>
      <p:sp>
        <p:nvSpPr>
          <p:cNvPr id="12" name="Text 9"/>
          <p:cNvSpPr txBox="1"/>
          <p:nvPr/>
        </p:nvSpPr>
        <p:spPr>
          <a:xfrm>
            <a:off x="548640" y="2743200"/>
            <a:ext cx="384048" cy="384048"/>
          </a:xfrm>
          <a:prstGeom prst="rect">
            <a:avLst/>
          </a:prstGeom>
          <a:noFill/>
          <a:ln/>
        </p:spPr>
        <p:txBody>
          <a:bodyPr wrap="square" lIns="0" tIns="0" rIns="0" bIns="0" rtlCol="0" anchor="ctr"/>
          <a:lstStyle/>
          <a:p>
            <a:pPr marL="0" indent="0" algn="ctr">
              <a:buNone/>
            </a:pPr>
            <a:r>
              <a:rPr lang="en-US" sz="1400" b="1" dirty="0">
                <a:solidFill>
                  <a:schemeClr val="bg1"/>
                </a:solidFill>
              </a:rPr>
              <a:t>3</a:t>
            </a:r>
            <a:endParaRPr lang="en-US" sz="1400" dirty="0"/>
          </a:p>
        </p:txBody>
      </p:sp>
      <p:sp>
        <p:nvSpPr>
          <p:cNvPr id="13" name="Text"/>
          <p:cNvSpPr txBox="1"/>
          <p:nvPr/>
        </p:nvSpPr>
        <p:spPr>
          <a:xfrm>
            <a:off x="1097280" y="2706624"/>
            <a:ext cx="6766560" cy="457200"/>
          </a:xfrm>
          <a:prstGeom prst="rect">
            <a:avLst/>
          </a:prstGeom>
          <a:noFill/>
          <a:ln/>
        </p:spPr>
        <p:txBody>
          <a:bodyPr wrap="square" lIns="0" tIns="0" rIns="0" bIns="0" rtlCol="0" anchor="ctr"/>
          <a:lstStyle/>
          <a:p>
            <a:pPr marL="0" indent="0">
              <a:spcAft>
                <a:spcPts val="800"/>
              </a:spcAft>
              <a:buNone/>
            </a:pPr>
            <a:r>
              <a:rPr lang="en-US" sz="1600" dirty="0">
                <a:solidFill>
                  <a:schemeClr val="tx1"/>
                </a:solidFill>
              </a:rPr>
              <a:t>Pedagogledda, pulshöjande lekar – minst 10 minuter per dag</a:t>
            </a:r>
            <a:endParaRPr lang="en-US" sz="1600" dirty="0"/>
          </a:p>
        </p:txBody>
      </p:sp>
      <p:sp>
        <p:nvSpPr>
          <p:cNvPr id="14" name="Shape 11"/>
          <p:cNvSpPr/>
          <p:nvPr/>
        </p:nvSpPr>
        <p:spPr>
          <a:xfrm>
            <a:off x="548640" y="3273552"/>
            <a:ext cx="384048" cy="384048"/>
          </a:xfrm>
          <a:prstGeom prst="ellipse">
            <a:avLst/>
          </a:prstGeom>
          <a:solidFill>
            <a:schemeClr val="accent1"/>
          </a:solidFill>
          <a:ln/>
        </p:spPr>
        <p:txBody>
          <a:bodyPr/>
          <a:lstStyle/>
          <a:p>
            <a:endParaRPr lang="sv-SE"/>
          </a:p>
        </p:txBody>
      </p:sp>
      <p:sp>
        <p:nvSpPr>
          <p:cNvPr id="15" name="Text 12"/>
          <p:cNvSpPr txBox="1"/>
          <p:nvPr/>
        </p:nvSpPr>
        <p:spPr>
          <a:xfrm>
            <a:off x="548640" y="3273552"/>
            <a:ext cx="384048" cy="384048"/>
          </a:xfrm>
          <a:prstGeom prst="rect">
            <a:avLst/>
          </a:prstGeom>
          <a:noFill/>
          <a:ln/>
        </p:spPr>
        <p:txBody>
          <a:bodyPr wrap="square" lIns="0" tIns="0" rIns="0" bIns="0" rtlCol="0" anchor="ctr"/>
          <a:lstStyle/>
          <a:p>
            <a:pPr marL="0" indent="0" algn="ctr">
              <a:buNone/>
            </a:pPr>
            <a:r>
              <a:rPr lang="en-US" sz="1400" b="1" dirty="0">
                <a:solidFill>
                  <a:schemeClr val="bg1"/>
                </a:solidFill>
              </a:rPr>
              <a:t>4</a:t>
            </a:r>
            <a:endParaRPr lang="en-US" sz="1400" dirty="0"/>
          </a:p>
        </p:txBody>
      </p:sp>
      <p:sp>
        <p:nvSpPr>
          <p:cNvPr id="16" name="Text"/>
          <p:cNvSpPr txBox="1"/>
          <p:nvPr/>
        </p:nvSpPr>
        <p:spPr>
          <a:xfrm>
            <a:off x="1097280" y="3236976"/>
            <a:ext cx="6766560" cy="457200"/>
          </a:xfrm>
          <a:prstGeom prst="rect">
            <a:avLst/>
          </a:prstGeom>
          <a:noFill/>
          <a:ln/>
        </p:spPr>
        <p:txBody>
          <a:bodyPr wrap="square" lIns="0" tIns="0" rIns="0" bIns="0" rtlCol="0" anchor="ctr"/>
          <a:lstStyle/>
          <a:p>
            <a:pPr marL="0" indent="0">
              <a:spcAft>
                <a:spcPts val="800"/>
              </a:spcAft>
              <a:buNone/>
            </a:pPr>
            <a:r>
              <a:rPr lang="en-US" sz="1600" dirty="0">
                <a:solidFill>
                  <a:schemeClr val="tx1"/>
                </a:solidFill>
              </a:rPr>
              <a:t>Besök i natur minst en gång i veckan – kuperad park eller skog</a:t>
            </a:r>
            <a:endParaRPr lang="en-US" sz="1600" dirty="0"/>
          </a:p>
        </p:txBody>
      </p:sp>
      <p:sp>
        <p:nvSpPr>
          <p:cNvPr id="17" name="Shape 14"/>
          <p:cNvSpPr/>
          <p:nvPr/>
        </p:nvSpPr>
        <p:spPr>
          <a:xfrm>
            <a:off x="548640" y="3803904"/>
            <a:ext cx="384048" cy="384048"/>
          </a:xfrm>
          <a:prstGeom prst="ellipse">
            <a:avLst/>
          </a:prstGeom>
          <a:solidFill>
            <a:schemeClr val="accent1"/>
          </a:solidFill>
          <a:ln/>
        </p:spPr>
        <p:txBody>
          <a:bodyPr/>
          <a:lstStyle/>
          <a:p>
            <a:endParaRPr lang="sv-SE"/>
          </a:p>
        </p:txBody>
      </p:sp>
      <p:sp>
        <p:nvSpPr>
          <p:cNvPr id="18" name="Text 15"/>
          <p:cNvSpPr txBox="1"/>
          <p:nvPr/>
        </p:nvSpPr>
        <p:spPr>
          <a:xfrm>
            <a:off x="548640" y="3803904"/>
            <a:ext cx="384048" cy="384048"/>
          </a:xfrm>
          <a:prstGeom prst="rect">
            <a:avLst/>
          </a:prstGeom>
          <a:noFill/>
          <a:ln/>
        </p:spPr>
        <p:txBody>
          <a:bodyPr wrap="square" lIns="0" tIns="0" rIns="0" bIns="0" rtlCol="0" anchor="ctr"/>
          <a:lstStyle/>
          <a:p>
            <a:pPr marL="0" indent="0" algn="ctr">
              <a:buNone/>
            </a:pPr>
            <a:r>
              <a:rPr lang="en-US" sz="1400" b="1" dirty="0">
                <a:solidFill>
                  <a:schemeClr val="bg1"/>
                </a:solidFill>
              </a:rPr>
              <a:t>5</a:t>
            </a:r>
            <a:endParaRPr lang="en-US" sz="1400" dirty="0"/>
          </a:p>
        </p:txBody>
      </p:sp>
      <p:sp>
        <p:nvSpPr>
          <p:cNvPr id="19" name="Text"/>
          <p:cNvSpPr txBox="1"/>
          <p:nvPr/>
        </p:nvSpPr>
        <p:spPr>
          <a:xfrm>
            <a:off x="1097280" y="3767328"/>
            <a:ext cx="6766560" cy="457200"/>
          </a:xfrm>
          <a:prstGeom prst="rect">
            <a:avLst/>
          </a:prstGeom>
          <a:noFill/>
          <a:ln/>
        </p:spPr>
        <p:txBody>
          <a:bodyPr wrap="square" lIns="0" tIns="0" rIns="0" bIns="0" rtlCol="0" anchor="ctr"/>
          <a:lstStyle/>
          <a:p>
            <a:pPr marL="0" indent="0">
              <a:spcAft>
                <a:spcPts val="800"/>
              </a:spcAft>
              <a:buNone/>
            </a:pPr>
            <a:r>
              <a:rPr lang="en-US" sz="1600" dirty="0">
                <a:solidFill>
                  <a:schemeClr val="tx1"/>
                </a:solidFill>
              </a:rPr>
              <a:t>Lämning och hämtning utomhus mellan 8.30 och 16</a:t>
            </a:r>
            <a:endParaRPr lang="en-US" sz="1600" dirty="0"/>
          </a:p>
        </p:txBody>
      </p:sp>
      <p:sp>
        <p:nvSpPr>
          <p:cNvPr id="20" name="Shape 17"/>
          <p:cNvSpPr/>
          <p:nvPr/>
        </p:nvSpPr>
        <p:spPr>
          <a:xfrm>
            <a:off x="548640" y="4334256"/>
            <a:ext cx="384048" cy="384048"/>
          </a:xfrm>
          <a:prstGeom prst="ellipse">
            <a:avLst/>
          </a:prstGeom>
          <a:solidFill>
            <a:schemeClr val="accent1"/>
          </a:solidFill>
          <a:ln/>
        </p:spPr>
        <p:txBody>
          <a:bodyPr/>
          <a:lstStyle/>
          <a:p>
            <a:endParaRPr lang="sv-SE"/>
          </a:p>
        </p:txBody>
      </p:sp>
      <p:sp>
        <p:nvSpPr>
          <p:cNvPr id="21" name="Text 18"/>
          <p:cNvSpPr txBox="1"/>
          <p:nvPr/>
        </p:nvSpPr>
        <p:spPr>
          <a:xfrm>
            <a:off x="548640" y="4334256"/>
            <a:ext cx="384048" cy="384048"/>
          </a:xfrm>
          <a:prstGeom prst="rect">
            <a:avLst/>
          </a:prstGeom>
          <a:noFill/>
          <a:ln/>
        </p:spPr>
        <p:txBody>
          <a:bodyPr wrap="square" lIns="0" tIns="0" rIns="0" bIns="0" rtlCol="0" anchor="ctr"/>
          <a:lstStyle/>
          <a:p>
            <a:pPr marL="0" indent="0" algn="ctr">
              <a:buNone/>
            </a:pPr>
            <a:r>
              <a:rPr lang="en-US" sz="1400" b="1" dirty="0">
                <a:solidFill>
                  <a:schemeClr val="bg1"/>
                </a:solidFill>
              </a:rPr>
              <a:t>6</a:t>
            </a:r>
            <a:endParaRPr lang="en-US" sz="1400" dirty="0"/>
          </a:p>
        </p:txBody>
      </p:sp>
      <p:sp>
        <p:nvSpPr>
          <p:cNvPr id="22" name="Text"/>
          <p:cNvSpPr txBox="1"/>
          <p:nvPr/>
        </p:nvSpPr>
        <p:spPr>
          <a:xfrm>
            <a:off x="1097280" y="4297680"/>
            <a:ext cx="6766560" cy="457200"/>
          </a:xfrm>
          <a:prstGeom prst="rect">
            <a:avLst/>
          </a:prstGeom>
          <a:noFill/>
          <a:ln/>
        </p:spPr>
        <p:txBody>
          <a:bodyPr wrap="square" lIns="0" tIns="0" rIns="0" bIns="0" rtlCol="0" anchor="ctr"/>
          <a:lstStyle/>
          <a:p>
            <a:pPr marL="0" indent="0">
              <a:spcAft>
                <a:spcPts val="800"/>
              </a:spcAft>
              <a:buNone/>
            </a:pPr>
            <a:r>
              <a:rPr lang="en-US" sz="1600" dirty="0">
                <a:solidFill>
                  <a:schemeClr val="tx1"/>
                </a:solidFill>
              </a:rPr>
              <a:t>Digitala verktyg används bara i undervisningssyfte</a:t>
            </a:r>
            <a:endParaRPr lang="en-US" sz="1600" dirty="0"/>
          </a:p>
        </p:txBody>
      </p:sp>
      <p:sp>
        <p:nvSpPr>
          <p:cNvPr id="23" name="Shape 20"/>
          <p:cNvSpPr/>
          <p:nvPr/>
        </p:nvSpPr>
        <p:spPr>
          <a:xfrm>
            <a:off x="548640" y="4864608"/>
            <a:ext cx="384048" cy="384048"/>
          </a:xfrm>
          <a:prstGeom prst="ellipse">
            <a:avLst/>
          </a:prstGeom>
          <a:solidFill>
            <a:schemeClr val="accent1"/>
          </a:solidFill>
          <a:ln/>
        </p:spPr>
        <p:txBody>
          <a:bodyPr/>
          <a:lstStyle/>
          <a:p>
            <a:endParaRPr lang="sv-SE"/>
          </a:p>
        </p:txBody>
      </p:sp>
      <p:sp>
        <p:nvSpPr>
          <p:cNvPr id="24" name="Text 21"/>
          <p:cNvSpPr txBox="1"/>
          <p:nvPr/>
        </p:nvSpPr>
        <p:spPr>
          <a:xfrm>
            <a:off x="548640" y="4864608"/>
            <a:ext cx="384048" cy="384048"/>
          </a:xfrm>
          <a:prstGeom prst="rect">
            <a:avLst/>
          </a:prstGeom>
          <a:noFill/>
          <a:ln/>
        </p:spPr>
        <p:txBody>
          <a:bodyPr wrap="square" lIns="0" tIns="0" rIns="0" bIns="0" rtlCol="0" anchor="ctr"/>
          <a:lstStyle/>
          <a:p>
            <a:pPr marL="0" indent="0" algn="ctr">
              <a:buNone/>
            </a:pPr>
            <a:r>
              <a:rPr lang="en-US" sz="1400" b="1" dirty="0">
                <a:solidFill>
                  <a:schemeClr val="bg1"/>
                </a:solidFill>
              </a:rPr>
              <a:t>7</a:t>
            </a:r>
            <a:endParaRPr lang="en-US" sz="1400" dirty="0"/>
          </a:p>
        </p:txBody>
      </p:sp>
      <p:sp>
        <p:nvSpPr>
          <p:cNvPr id="25" name="Text"/>
          <p:cNvSpPr txBox="1"/>
          <p:nvPr/>
        </p:nvSpPr>
        <p:spPr>
          <a:xfrm>
            <a:off x="1097280" y="4828032"/>
            <a:ext cx="6766560" cy="457200"/>
          </a:xfrm>
          <a:prstGeom prst="rect">
            <a:avLst/>
          </a:prstGeom>
          <a:noFill/>
          <a:ln/>
        </p:spPr>
        <p:txBody>
          <a:bodyPr wrap="square" lIns="0" tIns="0" rIns="0" bIns="0" rtlCol="0" anchor="ctr"/>
          <a:lstStyle/>
          <a:p>
            <a:pPr marL="0" indent="0">
              <a:spcAft>
                <a:spcPts val="800"/>
              </a:spcAft>
              <a:buNone/>
            </a:pPr>
            <a:r>
              <a:rPr lang="en-US" sz="1600" dirty="0">
                <a:solidFill>
                  <a:schemeClr val="tx1"/>
                </a:solidFill>
              </a:rPr>
              <a:t>Aktiv transport: barnet går eller cyklar till och från förskolan</a:t>
            </a:r>
            <a:endParaRPr lang="en-US" sz="1600" dirty="0"/>
          </a:p>
        </p:txBody>
      </p:sp>
      <p:sp>
        <p:nvSpPr>
          <p:cNvPr id="26" name="Kort"/>
          <p:cNvSpPr/>
          <p:nvPr/>
        </p:nvSpPr>
        <p:spPr>
          <a:xfrm>
            <a:off x="8229600" y="1645920"/>
            <a:ext cx="3410712" cy="3657600"/>
          </a:xfrm>
          <a:prstGeom prst="roundRect">
            <a:avLst>
              <a:gd name="adj" fmla="val 2145"/>
            </a:avLst>
          </a:prstGeom>
          <a:solidFill>
            <a:schemeClr val="bg2"/>
          </a:solidFill>
          <a:ln/>
        </p:spPr>
        <p:txBody>
          <a:bodyPr/>
          <a:lstStyle/>
          <a:p>
            <a:endParaRPr lang="sv-SE"/>
          </a:p>
        </p:txBody>
      </p:sp>
      <p:pic>
        <p:nvPicPr>
          <p:cNvPr id="27" name="Bokomslag" descr="/home/claude/work/use/s42_3.jpg"/>
          <p:cNvPicPr>
            <a:picLocks noChangeAspect="1"/>
          </p:cNvPicPr>
          <p:nvPr/>
        </p:nvPicPr>
        <p:blipFill>
          <a:blip r:embed="rId3"/>
          <a:stretch>
            <a:fillRect/>
          </a:stretch>
        </p:blipFill>
        <p:spPr>
          <a:xfrm>
            <a:off x="8981321" y="1783080"/>
            <a:ext cx="1907269" cy="2926080"/>
          </a:xfrm>
          <a:prstGeom prst="rect">
            <a:avLst/>
          </a:prstGeom>
        </p:spPr>
      </p:pic>
      <p:sp>
        <p:nvSpPr>
          <p:cNvPr id="28" name="Text"/>
          <p:cNvSpPr txBox="1"/>
          <p:nvPr/>
        </p:nvSpPr>
        <p:spPr>
          <a:xfrm>
            <a:off x="8412480" y="4754880"/>
            <a:ext cx="3044952" cy="457200"/>
          </a:xfrm>
          <a:prstGeom prst="rect">
            <a:avLst/>
          </a:prstGeom>
          <a:noFill/>
          <a:ln/>
        </p:spPr>
        <p:txBody>
          <a:bodyPr wrap="square" lIns="0" tIns="0" rIns="0" bIns="0" rtlCol="0" anchor="t"/>
          <a:lstStyle/>
          <a:p>
            <a:pPr marL="0" indent="0" algn="ctr">
              <a:spcAft>
                <a:spcPts val="800"/>
              </a:spcAft>
              <a:buNone/>
            </a:pPr>
            <a:r>
              <a:rPr lang="en-US" sz="1200" dirty="0">
                <a:solidFill>
                  <a:schemeClr val="accent5"/>
                </a:solidFill>
              </a:rPr>
              <a:t>Fysisk aktivitet i förskolan (Natur &amp; Kultur)</a:t>
            </a:r>
            <a:endParaRPr lang="en-US" sz="1200" dirty="0"/>
          </a:p>
        </p:txBody>
      </p:sp>
      <p:sp>
        <p:nvSpPr>
          <p:cNvPr id="29" name="För kommunen"/>
          <p:cNvSpPr/>
          <p:nvPr/>
        </p:nvSpPr>
        <p:spPr>
          <a:xfrm>
            <a:off x="548640" y="5440680"/>
            <a:ext cx="11091672" cy="713232"/>
          </a:xfrm>
          <a:prstGeom prst="roundRect">
            <a:avLst>
              <a:gd name="adj" fmla="val 10256"/>
            </a:avLst>
          </a:prstGeom>
          <a:solidFill>
            <a:schemeClr val="accent2">
              <a:alpha val="13000"/>
            </a:schemeClr>
          </a:solidFill>
          <a:ln/>
        </p:spPr>
        <p:txBody>
          <a:bodyPr/>
          <a:lstStyle/>
          <a:p>
            <a:endParaRPr lang="sv-SE"/>
          </a:p>
        </p:txBody>
      </p:sp>
      <p:pic>
        <p:nvPicPr>
          <p:cNvPr id="30" name="Kommunikon" descr="preencoded.png"/>
          <p:cNvPicPr>
            <a:picLocks noChangeAspect="1"/>
          </p:cNvPicPr>
          <p:nvPr/>
        </p:nvPicPr>
        <p:blipFill>
          <a:blip r:embed="rId4"/>
          <a:stretch>
            <a:fillRect/>
          </a:stretch>
        </p:blipFill>
        <p:spPr>
          <a:xfrm>
            <a:off x="749808" y="5632704"/>
            <a:ext cx="329184" cy="329184"/>
          </a:xfrm>
          <a:prstGeom prst="rect">
            <a:avLst/>
          </a:prstGeom>
        </p:spPr>
      </p:pic>
      <p:sp>
        <p:nvSpPr>
          <p:cNvPr id="31" name="För kommunen text"/>
          <p:cNvSpPr txBox="1"/>
          <p:nvPr/>
        </p:nvSpPr>
        <p:spPr>
          <a:xfrm>
            <a:off x="1234440" y="5440680"/>
            <a:ext cx="10222992" cy="713232"/>
          </a:xfrm>
          <a:prstGeom prst="rect">
            <a:avLst/>
          </a:prstGeom>
          <a:noFill/>
          <a:ln/>
        </p:spPr>
        <p:txBody>
          <a:bodyPr wrap="square" lIns="0" tIns="0" rIns="0" bIns="0" rtlCol="0" anchor="ctr"/>
          <a:lstStyle/>
          <a:p>
            <a:pPr marL="0" indent="0">
              <a:buNone/>
            </a:pPr>
            <a:r>
              <a:rPr lang="en-US" sz="1500" b="1" dirty="0">
                <a:solidFill>
                  <a:schemeClr val="accent2"/>
                </a:solidFill>
              </a:rPr>
              <a:t>För kommunen  </a:t>
            </a:r>
            <a:r>
              <a:rPr lang="en-US" sz="1500" dirty="0">
                <a:solidFill>
                  <a:schemeClr val="tx1"/>
                </a:solidFill>
              </a:rPr>
              <a:t>Inför en rörelsepolicy i alla kommunala förskolor och följ upp att den används.</a:t>
            </a:r>
            <a:endParaRPr lang="en-US" sz="1500" dirty="0"/>
          </a:p>
        </p:txBody>
      </p:sp>
      <p:sp>
        <p:nvSpPr>
          <p:cNvPr id="32" name="Källa"/>
          <p:cNvSpPr txBox="1"/>
          <p:nvPr/>
        </p:nvSpPr>
        <p:spPr>
          <a:xfrm>
            <a:off x="548640" y="6336792"/>
            <a:ext cx="10424160" cy="292608"/>
          </a:xfrm>
          <a:prstGeom prst="rect">
            <a:avLst/>
          </a:prstGeom>
          <a:noFill/>
          <a:ln/>
        </p:spPr>
        <p:txBody>
          <a:bodyPr wrap="square" lIns="0" tIns="0" rIns="0" bIns="0" rtlCol="0" anchor="t"/>
          <a:lstStyle/>
          <a:p>
            <a:pPr marL="0" indent="0">
              <a:buNone/>
            </a:pPr>
            <a:r>
              <a:rPr lang="en-US" sz="1000" i="1" dirty="0">
                <a:solidFill>
                  <a:schemeClr val="accent5"/>
                </a:solidFill>
              </a:rPr>
              <a:t>CAP-studien: Berglind m.fl., Trials 2022 (studieprotokoll); Berglind, Fysisk aktivitet i förskolan, Natur &amp; Kultur.</a:t>
            </a:r>
            <a:endParaRPr lang="en-US" sz="1000" dirty="0"/>
          </a:p>
        </p:txBody>
      </p:sp>
      <p:sp>
        <p:nvSpPr>
          <p:cNvPr id="4" name="Slide Number Placeholder 0"/>
          <p:cNvSpPr>
            <a:spLocks noGrp="1"/>
          </p:cNvSpPr>
          <p:nvPr>
            <p:ph type="sldNum" sz="quarter" idx="4294967295"/>
          </p:nvPr>
        </p:nvSpPr>
        <p:spPr>
          <a:xfrm>
            <a:off x="11155680" y="6355080"/>
            <a:ext cx="502920" cy="274320"/>
          </a:xfrm>
          <a:prstGeom prst="rect">
            <a:avLst/>
          </a:prstGeom>
          <a:extLst>
            <a:ext uri="{C572A759-6A51-4108-AA02-DFA0A04FC94B}">
              <ma14:wrappingTextBoxFlag xmlns:ma14="http://schemas.microsoft.com/office/mac/drawingml/2011/main" xmlns="" val="0"/>
            </a:ext>
          </a:extLst>
        </p:spPr>
        <p:txBody>
          <a:bodyPr/>
          <a:lstStyle>
            <a:lvl1pPr>
              <a:defRPr sz="1000">
                <a:solidFill>
                  <a:schemeClr val="accent5"/>
                </a:solidFill>
              </a:defRPr>
            </a:lvl1pPr>
          </a:lstStyle>
          <a:p>
            <a:pPr algn="r"/>
            <a:fld id="{F7021451-1387-4CA6-816F-3879F97B5CBC}" type="slidenum">
              <a:rPr lang="en-US" b="0"/>
              <a:t>27</a:t>
            </a:fld>
            <a:endParaRPr lang="en-US"/>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 27">
    <p:spTree>
      <p:nvGrpSpPr>
        <p:cNvPr id="1" name=""/>
        <p:cNvGrpSpPr/>
        <p:nvPr/>
      </p:nvGrpSpPr>
      <p:grpSpPr>
        <a:xfrm>
          <a:off x="0" y="0"/>
          <a:ext cx="0" cy="0"/>
          <a:chOff x="0" y="0"/>
          <a:chExt cx="0" cy="0"/>
        </a:xfrm>
      </p:grpSpPr>
      <p:sp>
        <p:nvSpPr>
          <p:cNvPr id="2" name="Text 0"/>
          <p:cNvSpPr>
            <a:spLocks noGrp="1"/>
          </p:cNvSpPr>
          <p:nvPr>
            <p:ph type="body" idx="100" hasCustomPrompt="1"/>
          </p:nvPr>
        </p:nvSpPr>
        <p:spPr>
          <a:xfrm>
            <a:off x="548640" y="292608"/>
            <a:ext cx="9144000" cy="274320"/>
          </a:xfrm>
          <a:prstGeom prst="rect">
            <a:avLst/>
          </a:prstGeom>
          <a:noFill/>
          <a:ln/>
        </p:spPr>
        <p:txBody>
          <a:bodyPr wrap="square" lIns="0" tIns="0" rIns="0" bIns="0" rtlCol="0" anchor="t"/>
          <a:lstStyle/>
          <a:p>
            <a:pPr marL="0" indent="0" algn="l">
              <a:buNone/>
            </a:pPr>
            <a:r>
              <a:rPr lang="en-US" sz="1100" b="1" kern="0" spc="150" dirty="0">
                <a:solidFill>
                  <a:schemeClr val="accent2"/>
                </a:solidFill>
              </a:rPr>
              <a:t>03 · MILJÖN STYR BETEENDET</a:t>
            </a:r>
            <a:endParaRPr lang="en-US" sz="1100" dirty="0"/>
          </a:p>
        </p:txBody>
      </p:sp>
      <p:sp>
        <p:nvSpPr>
          <p:cNvPr id="3" name="Text 0"/>
          <p:cNvSpPr>
            <a:spLocks noGrp="1"/>
          </p:cNvSpPr>
          <p:nvPr>
            <p:ph type="title" idx="101" hasCustomPrompt="1"/>
          </p:nvPr>
        </p:nvSpPr>
        <p:spPr>
          <a:xfrm>
            <a:off x="548640" y="585216"/>
            <a:ext cx="11064240" cy="868680"/>
          </a:xfrm>
          <a:prstGeom prst="rect">
            <a:avLst/>
          </a:prstGeom>
          <a:noFill/>
          <a:ln/>
        </p:spPr>
        <p:txBody>
          <a:bodyPr wrap="square" lIns="0" tIns="0" rIns="0" bIns="0" rtlCol="0" anchor="t"/>
          <a:lstStyle/>
          <a:p>
            <a:pPr marL="0" indent="0" algn="l">
              <a:buNone/>
            </a:pPr>
            <a:r>
              <a:rPr lang="en-US" sz="2600" b="1" dirty="0">
                <a:solidFill>
                  <a:schemeClr val="tx2"/>
                </a:solidFill>
              </a:rPr>
              <a:t>CAP-studien: policyn fungerar – när den faktiskt genomförs</a:t>
            </a:r>
            <a:endParaRPr lang="en-US" sz="2600" dirty="0"/>
          </a:p>
        </p:txBody>
      </p:sp>
      <p:sp>
        <p:nvSpPr>
          <p:cNvPr id="5" name="Figurkort"/>
          <p:cNvSpPr/>
          <p:nvPr/>
        </p:nvSpPr>
        <p:spPr>
          <a:xfrm>
            <a:off x="548640" y="1645920"/>
            <a:ext cx="5408676" cy="3611880"/>
          </a:xfrm>
          <a:prstGeom prst="roundRect">
            <a:avLst>
              <a:gd name="adj" fmla="val 1519"/>
            </a:avLst>
          </a:prstGeom>
          <a:solidFill>
            <a:schemeClr val="bg2"/>
          </a:solidFill>
          <a:ln/>
        </p:spPr>
        <p:txBody>
          <a:bodyPr/>
          <a:lstStyle/>
          <a:p>
            <a:endParaRPr lang="sv-SE"/>
          </a:p>
        </p:txBody>
      </p:sp>
      <p:pic>
        <p:nvPicPr>
          <p:cNvPr id="6" name="Figur s43_8" descr="/home/claude/work/use/s43_8.jpg"/>
          <p:cNvPicPr>
            <a:picLocks noChangeAspect="1"/>
          </p:cNvPicPr>
          <p:nvPr/>
        </p:nvPicPr>
        <p:blipFill>
          <a:blip r:embed="rId3"/>
          <a:stretch>
            <a:fillRect/>
          </a:stretch>
        </p:blipFill>
        <p:spPr>
          <a:xfrm>
            <a:off x="774752" y="1783080"/>
            <a:ext cx="4956451" cy="2834640"/>
          </a:xfrm>
          <a:prstGeom prst="rect">
            <a:avLst/>
          </a:prstGeom>
        </p:spPr>
      </p:pic>
      <p:sp>
        <p:nvSpPr>
          <p:cNvPr id="7" name="Figurtext"/>
          <p:cNvSpPr txBox="1"/>
          <p:nvPr/>
        </p:nvSpPr>
        <p:spPr>
          <a:xfrm>
            <a:off x="685800" y="4681728"/>
            <a:ext cx="5134356" cy="502920"/>
          </a:xfrm>
          <a:prstGeom prst="rect">
            <a:avLst/>
          </a:prstGeom>
          <a:noFill/>
          <a:ln/>
        </p:spPr>
        <p:txBody>
          <a:bodyPr wrap="square" lIns="0" tIns="0" rIns="0" bIns="0" rtlCol="0" anchor="ctr"/>
          <a:lstStyle/>
          <a:p>
            <a:pPr marL="0" indent="0">
              <a:buNone/>
            </a:pPr>
            <a:r>
              <a:rPr lang="en-US" sz="1200" dirty="0">
                <a:solidFill>
                  <a:schemeClr val="accent5"/>
                </a:solidFill>
              </a:rPr>
              <a:t>Alla förskolor: ingen skillnad mellan grupperna</a:t>
            </a:r>
            <a:endParaRPr lang="en-US" sz="1200" dirty="0"/>
          </a:p>
        </p:txBody>
      </p:sp>
      <p:sp>
        <p:nvSpPr>
          <p:cNvPr id="8" name="Figurkort"/>
          <p:cNvSpPr/>
          <p:nvPr/>
        </p:nvSpPr>
        <p:spPr>
          <a:xfrm>
            <a:off x="6231636" y="1645920"/>
            <a:ext cx="5408676" cy="3611880"/>
          </a:xfrm>
          <a:prstGeom prst="roundRect">
            <a:avLst>
              <a:gd name="adj" fmla="val 1519"/>
            </a:avLst>
          </a:prstGeom>
          <a:solidFill>
            <a:schemeClr val="bg2"/>
          </a:solidFill>
          <a:ln/>
        </p:spPr>
        <p:txBody>
          <a:bodyPr/>
          <a:lstStyle/>
          <a:p>
            <a:endParaRPr lang="sv-SE"/>
          </a:p>
        </p:txBody>
      </p:sp>
      <p:pic>
        <p:nvPicPr>
          <p:cNvPr id="9" name="Figur s44_8" descr="/home/claude/work/use/s44_8.jpg"/>
          <p:cNvPicPr>
            <a:picLocks noChangeAspect="1"/>
          </p:cNvPicPr>
          <p:nvPr/>
        </p:nvPicPr>
        <p:blipFill>
          <a:blip r:embed="rId4"/>
          <a:stretch>
            <a:fillRect/>
          </a:stretch>
        </p:blipFill>
        <p:spPr>
          <a:xfrm>
            <a:off x="6780995" y="1783080"/>
            <a:ext cx="4309958" cy="2834640"/>
          </a:xfrm>
          <a:prstGeom prst="rect">
            <a:avLst/>
          </a:prstGeom>
        </p:spPr>
      </p:pic>
      <p:sp>
        <p:nvSpPr>
          <p:cNvPr id="10" name="Figurtext"/>
          <p:cNvSpPr txBox="1"/>
          <p:nvPr/>
        </p:nvSpPr>
        <p:spPr>
          <a:xfrm>
            <a:off x="6368796" y="4681728"/>
            <a:ext cx="5134356" cy="502920"/>
          </a:xfrm>
          <a:prstGeom prst="rect">
            <a:avLst/>
          </a:prstGeom>
          <a:noFill/>
          <a:ln/>
        </p:spPr>
        <p:txBody>
          <a:bodyPr wrap="square" lIns="0" tIns="0" rIns="0" bIns="0" rtlCol="0" anchor="ctr"/>
          <a:lstStyle/>
          <a:p>
            <a:pPr marL="0" indent="0">
              <a:buNone/>
            </a:pPr>
            <a:r>
              <a:rPr lang="en-US" sz="1200" dirty="0">
                <a:solidFill>
                  <a:schemeClr val="accent5"/>
                </a:solidFill>
              </a:rPr>
              <a:t>Förskolor som formaliserade policyn (röd): mer rörelse och fler steg</a:t>
            </a:r>
            <a:endParaRPr lang="en-US" sz="1200" dirty="0"/>
          </a:p>
        </p:txBody>
      </p:sp>
      <p:sp>
        <p:nvSpPr>
          <p:cNvPr id="11" name="För kommunen"/>
          <p:cNvSpPr/>
          <p:nvPr/>
        </p:nvSpPr>
        <p:spPr>
          <a:xfrm>
            <a:off x="548640" y="5440680"/>
            <a:ext cx="11091672" cy="713232"/>
          </a:xfrm>
          <a:prstGeom prst="roundRect">
            <a:avLst>
              <a:gd name="adj" fmla="val 10256"/>
            </a:avLst>
          </a:prstGeom>
          <a:solidFill>
            <a:schemeClr val="accent2">
              <a:alpha val="13000"/>
            </a:schemeClr>
          </a:solidFill>
          <a:ln/>
        </p:spPr>
        <p:txBody>
          <a:bodyPr/>
          <a:lstStyle/>
          <a:p>
            <a:endParaRPr lang="sv-SE"/>
          </a:p>
        </p:txBody>
      </p:sp>
      <p:pic>
        <p:nvPicPr>
          <p:cNvPr id="12" name="Kommunikon" descr="preencoded.png"/>
          <p:cNvPicPr>
            <a:picLocks noChangeAspect="1"/>
          </p:cNvPicPr>
          <p:nvPr/>
        </p:nvPicPr>
        <p:blipFill>
          <a:blip r:embed="rId5"/>
          <a:stretch>
            <a:fillRect/>
          </a:stretch>
        </p:blipFill>
        <p:spPr>
          <a:xfrm>
            <a:off x="749808" y="5632704"/>
            <a:ext cx="329184" cy="329184"/>
          </a:xfrm>
          <a:prstGeom prst="rect">
            <a:avLst/>
          </a:prstGeom>
        </p:spPr>
      </p:pic>
      <p:sp>
        <p:nvSpPr>
          <p:cNvPr id="13" name="För kommunen text"/>
          <p:cNvSpPr txBox="1"/>
          <p:nvPr/>
        </p:nvSpPr>
        <p:spPr>
          <a:xfrm>
            <a:off x="1234440" y="5440680"/>
            <a:ext cx="10222992" cy="713232"/>
          </a:xfrm>
          <a:prstGeom prst="rect">
            <a:avLst/>
          </a:prstGeom>
          <a:noFill/>
          <a:ln/>
        </p:spPr>
        <p:txBody>
          <a:bodyPr wrap="square" lIns="0" tIns="0" rIns="0" bIns="0" rtlCol="0" anchor="ctr"/>
          <a:lstStyle/>
          <a:p>
            <a:pPr marL="0" indent="0">
              <a:buNone/>
            </a:pPr>
            <a:r>
              <a:rPr lang="en-US" sz="1500" b="1" dirty="0">
                <a:solidFill>
                  <a:schemeClr val="accent2"/>
                </a:solidFill>
              </a:rPr>
              <a:t>För kommunen  </a:t>
            </a:r>
            <a:r>
              <a:rPr lang="en-US" sz="1500" dirty="0">
                <a:solidFill>
                  <a:schemeClr val="tx1"/>
                </a:solidFill>
              </a:rPr>
              <a:t>Ett beslut räcker inte. Ge pedagogerna stöd och följ upp att policyn används i vardagen.</a:t>
            </a:r>
            <a:endParaRPr lang="en-US" sz="1500" dirty="0"/>
          </a:p>
        </p:txBody>
      </p:sp>
      <p:sp>
        <p:nvSpPr>
          <p:cNvPr id="14" name="Källa"/>
          <p:cNvSpPr txBox="1"/>
          <p:nvPr/>
        </p:nvSpPr>
        <p:spPr>
          <a:xfrm>
            <a:off x="548640" y="6336792"/>
            <a:ext cx="10424160" cy="292608"/>
          </a:xfrm>
          <a:prstGeom prst="rect">
            <a:avLst/>
          </a:prstGeom>
          <a:noFill/>
          <a:ln/>
        </p:spPr>
        <p:txBody>
          <a:bodyPr wrap="square" lIns="0" tIns="0" rIns="0" bIns="0" rtlCol="0" anchor="t"/>
          <a:lstStyle/>
          <a:p>
            <a:pPr marL="0" indent="0">
              <a:buNone/>
            </a:pPr>
            <a:r>
              <a:rPr lang="en-US" sz="1000" i="1" dirty="0">
                <a:solidFill>
                  <a:schemeClr val="accent5"/>
                </a:solidFill>
              </a:rPr>
              <a:t>CAP-studien (Increasing Children’s physical Activity by Policy), Region Stockholm. Berglind m.fl.</a:t>
            </a:r>
            <a:endParaRPr lang="en-US" sz="1000" dirty="0"/>
          </a:p>
        </p:txBody>
      </p:sp>
      <p:sp>
        <p:nvSpPr>
          <p:cNvPr id="25" name="Slide Number Placeholder 0"/>
          <p:cNvSpPr>
            <a:spLocks noGrp="1"/>
          </p:cNvSpPr>
          <p:nvPr>
            <p:ph type="sldNum" sz="quarter" idx="4294967295"/>
          </p:nvPr>
        </p:nvSpPr>
        <p:spPr>
          <a:xfrm>
            <a:off x="11155680" y="6355080"/>
            <a:ext cx="502920" cy="274320"/>
          </a:xfrm>
          <a:prstGeom prst="rect">
            <a:avLst/>
          </a:prstGeom>
          <a:extLst>
            <a:ext uri="{C572A759-6A51-4108-AA02-DFA0A04FC94B}">
              <ma14:wrappingTextBoxFlag xmlns:ma14="http://schemas.microsoft.com/office/mac/drawingml/2011/main" xmlns="" val="0"/>
            </a:ext>
          </a:extLst>
        </p:spPr>
        <p:txBody>
          <a:bodyPr/>
          <a:lstStyle>
            <a:lvl1pPr>
              <a:defRPr sz="1000">
                <a:solidFill>
                  <a:schemeClr val="accent5"/>
                </a:solidFill>
              </a:defRPr>
            </a:lvl1pPr>
          </a:lstStyle>
          <a:p>
            <a:pPr algn="r"/>
            <a:fld id="{F7021451-1387-4CA6-816F-3879F97B5CBC}" type="slidenum">
              <a:rPr lang="en-US" b="0"/>
              <a:t>28</a:t>
            </a:fld>
            <a:endParaRPr lang="en-US"/>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 28">
    <p:spTree>
      <p:nvGrpSpPr>
        <p:cNvPr id="1" name=""/>
        <p:cNvGrpSpPr/>
        <p:nvPr/>
      </p:nvGrpSpPr>
      <p:grpSpPr>
        <a:xfrm>
          <a:off x="0" y="0"/>
          <a:ext cx="0" cy="0"/>
          <a:chOff x="0" y="0"/>
          <a:chExt cx="0" cy="0"/>
        </a:xfrm>
      </p:grpSpPr>
      <p:sp>
        <p:nvSpPr>
          <p:cNvPr id="2" name="Text 0"/>
          <p:cNvSpPr>
            <a:spLocks noGrp="1"/>
          </p:cNvSpPr>
          <p:nvPr>
            <p:ph type="body" idx="100" hasCustomPrompt="1"/>
          </p:nvPr>
        </p:nvSpPr>
        <p:spPr>
          <a:xfrm>
            <a:off x="548640" y="292608"/>
            <a:ext cx="9144000" cy="274320"/>
          </a:xfrm>
          <a:prstGeom prst="rect">
            <a:avLst/>
          </a:prstGeom>
          <a:noFill/>
          <a:ln/>
        </p:spPr>
        <p:txBody>
          <a:bodyPr wrap="square" lIns="0" tIns="0" rIns="0" bIns="0" rtlCol="0" anchor="t"/>
          <a:lstStyle/>
          <a:p>
            <a:pPr marL="0" indent="0" algn="l">
              <a:buNone/>
            </a:pPr>
            <a:r>
              <a:rPr lang="en-US" sz="1100" b="1" kern="0" spc="150" dirty="0">
                <a:solidFill>
                  <a:schemeClr val="accent2"/>
                </a:solidFill>
              </a:rPr>
              <a:t>03 · MILJÖN STYR BETEENDET</a:t>
            </a:r>
            <a:endParaRPr lang="en-US" sz="1100" dirty="0"/>
          </a:p>
        </p:txBody>
      </p:sp>
      <p:sp>
        <p:nvSpPr>
          <p:cNvPr id="3" name="Text 0"/>
          <p:cNvSpPr>
            <a:spLocks noGrp="1"/>
          </p:cNvSpPr>
          <p:nvPr>
            <p:ph type="title" idx="101" hasCustomPrompt="1"/>
          </p:nvPr>
        </p:nvSpPr>
        <p:spPr>
          <a:xfrm>
            <a:off x="548640" y="585216"/>
            <a:ext cx="11064240" cy="868680"/>
          </a:xfrm>
          <a:prstGeom prst="rect">
            <a:avLst/>
          </a:prstGeom>
          <a:noFill/>
          <a:ln/>
        </p:spPr>
        <p:txBody>
          <a:bodyPr wrap="square" lIns="0" tIns="0" rIns="0" bIns="0" rtlCol="0" anchor="t"/>
          <a:lstStyle/>
          <a:p>
            <a:pPr marL="0" indent="0" algn="l">
              <a:buNone/>
            </a:pPr>
            <a:r>
              <a:rPr lang="en-US" sz="2600" b="1" dirty="0">
                <a:solidFill>
                  <a:schemeClr val="tx2"/>
                </a:solidFill>
              </a:rPr>
              <a:t>Större gård och mer lekutrustning ger mer rörelse</a:t>
            </a:r>
            <a:endParaRPr lang="en-US" sz="2600" dirty="0"/>
          </a:p>
        </p:txBody>
      </p:sp>
      <p:sp>
        <p:nvSpPr>
          <p:cNvPr id="5" name="Figurkort"/>
          <p:cNvSpPr/>
          <p:nvPr/>
        </p:nvSpPr>
        <p:spPr>
          <a:xfrm>
            <a:off x="548640" y="1645920"/>
            <a:ext cx="6035040" cy="3611880"/>
          </a:xfrm>
          <a:prstGeom prst="roundRect">
            <a:avLst>
              <a:gd name="adj" fmla="val 1519"/>
            </a:avLst>
          </a:prstGeom>
          <a:solidFill>
            <a:schemeClr val="bg2"/>
          </a:solidFill>
          <a:ln/>
        </p:spPr>
        <p:txBody>
          <a:bodyPr/>
          <a:lstStyle/>
          <a:p>
            <a:endParaRPr lang="sv-SE"/>
          </a:p>
        </p:txBody>
      </p:sp>
      <p:pic>
        <p:nvPicPr>
          <p:cNvPr id="6" name="Figur s46_8" descr="/home/claude/work/use/s46_8.jpg"/>
          <p:cNvPicPr>
            <a:picLocks noChangeAspect="1"/>
          </p:cNvPicPr>
          <p:nvPr/>
        </p:nvPicPr>
        <p:blipFill>
          <a:blip r:embed="rId3"/>
          <a:stretch>
            <a:fillRect/>
          </a:stretch>
        </p:blipFill>
        <p:spPr>
          <a:xfrm>
            <a:off x="1442509" y="1783080"/>
            <a:ext cx="4247303" cy="2834640"/>
          </a:xfrm>
          <a:prstGeom prst="rect">
            <a:avLst/>
          </a:prstGeom>
        </p:spPr>
      </p:pic>
      <p:sp>
        <p:nvSpPr>
          <p:cNvPr id="7" name="Figurtext"/>
          <p:cNvSpPr txBox="1"/>
          <p:nvPr/>
        </p:nvSpPr>
        <p:spPr>
          <a:xfrm>
            <a:off x="685800" y="4681728"/>
            <a:ext cx="5760720" cy="502920"/>
          </a:xfrm>
          <a:prstGeom prst="rect">
            <a:avLst/>
          </a:prstGeom>
          <a:noFill/>
          <a:ln/>
        </p:spPr>
        <p:txBody>
          <a:bodyPr wrap="square" lIns="0" tIns="0" rIns="0" bIns="0" rtlCol="0" anchor="ctr"/>
          <a:lstStyle/>
          <a:p>
            <a:pPr marL="0" indent="0">
              <a:buNone/>
            </a:pPr>
            <a:r>
              <a:rPr lang="en-US" sz="1200" dirty="0">
                <a:solidFill>
                  <a:schemeClr val="accent5"/>
                </a:solidFill>
              </a:rPr>
              <a:t>Skillnad i rörelse (min) efter gårdens storlek och mängd lekutrustning</a:t>
            </a:r>
            <a:endParaRPr lang="en-US" sz="1200" dirty="0"/>
          </a:p>
        </p:txBody>
      </p:sp>
      <p:sp>
        <p:nvSpPr>
          <p:cNvPr id="8" name="Text"/>
          <p:cNvSpPr txBox="1"/>
          <p:nvPr/>
        </p:nvSpPr>
        <p:spPr>
          <a:xfrm>
            <a:off x="6949440" y="1737360"/>
            <a:ext cx="4663440" cy="1737360"/>
          </a:xfrm>
          <a:prstGeom prst="rect">
            <a:avLst/>
          </a:prstGeom>
          <a:noFill/>
          <a:ln/>
        </p:spPr>
        <p:txBody>
          <a:bodyPr wrap="square" lIns="0" tIns="0" rIns="0" bIns="0" rtlCol="0" anchor="t"/>
          <a:lstStyle/>
          <a:p>
            <a:pPr marL="228600" indent="-228600">
              <a:spcAft>
                <a:spcPts val="1000"/>
              </a:spcAft>
              <a:buSzPct val="100000"/>
              <a:buChar char="•"/>
            </a:pPr>
            <a:r>
              <a:rPr lang="en-US" sz="1800" dirty="0">
                <a:solidFill>
                  <a:schemeClr val="tx1"/>
                </a:solidFill>
              </a:rPr>
              <a:t>Större förskolegård → mer rörelse</a:t>
            </a:r>
            <a:endParaRPr lang="en-US" sz="1800" dirty="0"/>
          </a:p>
          <a:p>
            <a:pPr marL="228600" indent="-228600">
              <a:spcAft>
                <a:spcPts val="1000"/>
              </a:spcAft>
              <a:buSzPct val="100000"/>
              <a:buChar char="•"/>
            </a:pPr>
            <a:r>
              <a:rPr lang="en-US" sz="1800" dirty="0">
                <a:solidFill>
                  <a:schemeClr val="tx1"/>
                </a:solidFill>
              </a:rPr>
              <a:t>Mer lekutrustning → mer rörelse</a:t>
            </a:r>
            <a:endParaRPr lang="en-US" sz="1800" dirty="0"/>
          </a:p>
          <a:p>
            <a:pPr marL="228600" indent="-228600">
              <a:spcAft>
                <a:spcPts val="1000"/>
              </a:spcAft>
              <a:buSzPct val="100000"/>
              <a:buChar char="•"/>
            </a:pPr>
            <a:r>
              <a:rPr lang="en-US" sz="1800" dirty="0">
                <a:solidFill>
                  <a:schemeClr val="tx1"/>
                </a:solidFill>
              </a:rPr>
              <a:t>Små gårdar vinner mest på bra utrustning</a:t>
            </a:r>
            <a:endParaRPr lang="en-US" sz="1800" dirty="0"/>
          </a:p>
        </p:txBody>
      </p:sp>
      <p:sp>
        <p:nvSpPr>
          <p:cNvPr id="9" name="Kort"/>
          <p:cNvSpPr/>
          <p:nvPr/>
        </p:nvSpPr>
        <p:spPr>
          <a:xfrm>
            <a:off x="6949440" y="3566160"/>
            <a:ext cx="4690872" cy="1691640"/>
          </a:xfrm>
          <a:prstGeom prst="roundRect">
            <a:avLst>
              <a:gd name="adj" fmla="val 4324"/>
            </a:avLst>
          </a:prstGeom>
          <a:solidFill>
            <a:schemeClr val="bg2"/>
          </a:solidFill>
          <a:ln/>
        </p:spPr>
        <p:txBody>
          <a:bodyPr/>
          <a:lstStyle/>
          <a:p>
            <a:endParaRPr lang="sv-SE"/>
          </a:p>
        </p:txBody>
      </p:sp>
      <p:sp>
        <p:nvSpPr>
          <p:cNvPr id="10" name="Text"/>
          <p:cNvSpPr txBox="1"/>
          <p:nvPr/>
        </p:nvSpPr>
        <p:spPr>
          <a:xfrm>
            <a:off x="7178040" y="3703320"/>
            <a:ext cx="4251960" cy="1463040"/>
          </a:xfrm>
          <a:prstGeom prst="rect">
            <a:avLst/>
          </a:prstGeom>
          <a:noFill/>
          <a:ln/>
        </p:spPr>
        <p:txBody>
          <a:bodyPr wrap="square" lIns="0" tIns="0" rIns="0" bIns="0" rtlCol="0" anchor="t"/>
          <a:lstStyle/>
          <a:p>
            <a:pPr marL="0" indent="0">
              <a:spcAft>
                <a:spcPts val="400"/>
              </a:spcAft>
              <a:buNone/>
            </a:pPr>
            <a:r>
              <a:rPr lang="en-US" sz="1500" b="1" dirty="0">
                <a:solidFill>
                  <a:schemeClr val="tx2"/>
                </a:solidFill>
              </a:rPr>
              <a:t>Boverkets allmänna råd (BFS 2015:1)</a:t>
            </a:r>
            <a:endParaRPr lang="en-US" sz="1500" dirty="0"/>
          </a:p>
          <a:p>
            <a:pPr marL="0" indent="0">
              <a:spcAft>
                <a:spcPts val="400"/>
              </a:spcAft>
              <a:buNone/>
            </a:pPr>
            <a:r>
              <a:rPr lang="en-US" sz="1500" dirty="0">
                <a:solidFill>
                  <a:schemeClr val="tx1"/>
                </a:solidFill>
              </a:rPr>
              <a:t>Friytan ska vara så stor att den rymmer varierad terräng och växtlighet utan att slitas ut.</a:t>
            </a:r>
            <a:endParaRPr lang="en-US" sz="1500" dirty="0"/>
          </a:p>
        </p:txBody>
      </p:sp>
      <p:sp>
        <p:nvSpPr>
          <p:cNvPr id="11" name="För kommunen"/>
          <p:cNvSpPr/>
          <p:nvPr/>
        </p:nvSpPr>
        <p:spPr>
          <a:xfrm>
            <a:off x="548640" y="5440680"/>
            <a:ext cx="11091672" cy="713232"/>
          </a:xfrm>
          <a:prstGeom prst="roundRect">
            <a:avLst>
              <a:gd name="adj" fmla="val 10256"/>
            </a:avLst>
          </a:prstGeom>
          <a:solidFill>
            <a:schemeClr val="accent2">
              <a:alpha val="13000"/>
            </a:schemeClr>
          </a:solidFill>
          <a:ln/>
        </p:spPr>
        <p:txBody>
          <a:bodyPr/>
          <a:lstStyle/>
          <a:p>
            <a:endParaRPr lang="sv-SE"/>
          </a:p>
        </p:txBody>
      </p:sp>
      <p:pic>
        <p:nvPicPr>
          <p:cNvPr id="12" name="Kommunikon" descr="preencoded.png"/>
          <p:cNvPicPr>
            <a:picLocks noChangeAspect="1"/>
          </p:cNvPicPr>
          <p:nvPr/>
        </p:nvPicPr>
        <p:blipFill>
          <a:blip r:embed="rId4"/>
          <a:stretch>
            <a:fillRect/>
          </a:stretch>
        </p:blipFill>
        <p:spPr>
          <a:xfrm>
            <a:off x="749808" y="5632704"/>
            <a:ext cx="329184" cy="329184"/>
          </a:xfrm>
          <a:prstGeom prst="rect">
            <a:avLst/>
          </a:prstGeom>
        </p:spPr>
      </p:pic>
      <p:sp>
        <p:nvSpPr>
          <p:cNvPr id="13" name="För kommunen text"/>
          <p:cNvSpPr txBox="1"/>
          <p:nvPr/>
        </p:nvSpPr>
        <p:spPr>
          <a:xfrm>
            <a:off x="1234440" y="5440680"/>
            <a:ext cx="10222992" cy="713232"/>
          </a:xfrm>
          <a:prstGeom prst="rect">
            <a:avLst/>
          </a:prstGeom>
          <a:noFill/>
          <a:ln/>
        </p:spPr>
        <p:txBody>
          <a:bodyPr wrap="square" lIns="0" tIns="0" rIns="0" bIns="0" rtlCol="0" anchor="ctr"/>
          <a:lstStyle/>
          <a:p>
            <a:pPr marL="0" indent="0">
              <a:buNone/>
            </a:pPr>
            <a:r>
              <a:rPr lang="en-US" sz="1500" b="1" dirty="0">
                <a:solidFill>
                  <a:schemeClr val="accent2"/>
                </a:solidFill>
              </a:rPr>
              <a:t>För kommunen  </a:t>
            </a:r>
            <a:r>
              <a:rPr lang="en-US" sz="1500" dirty="0">
                <a:solidFill>
                  <a:schemeClr val="tx1"/>
                </a:solidFill>
              </a:rPr>
              <a:t>Skydda friytan när förskolor byggs eller förtätas. Där ytan är liten: satsa på utrustning och närhet till park.</a:t>
            </a:r>
            <a:endParaRPr lang="en-US" sz="1500" dirty="0"/>
          </a:p>
        </p:txBody>
      </p:sp>
      <p:sp>
        <p:nvSpPr>
          <p:cNvPr id="14" name="Källa"/>
          <p:cNvSpPr txBox="1"/>
          <p:nvPr/>
        </p:nvSpPr>
        <p:spPr>
          <a:xfrm>
            <a:off x="548640" y="6336792"/>
            <a:ext cx="10424160" cy="292608"/>
          </a:xfrm>
          <a:prstGeom prst="rect">
            <a:avLst/>
          </a:prstGeom>
          <a:noFill/>
          <a:ln/>
        </p:spPr>
        <p:txBody>
          <a:bodyPr wrap="square" lIns="0" tIns="0" rIns="0" bIns="0" rtlCol="0" anchor="t"/>
          <a:lstStyle/>
          <a:p>
            <a:pPr marL="0" indent="0">
              <a:buNone/>
            </a:pPr>
            <a:r>
              <a:rPr lang="en-US" sz="1000" i="1" dirty="0" err="1">
                <a:solidFill>
                  <a:schemeClr val="accent5"/>
                </a:solidFill>
              </a:rPr>
              <a:t>Förskolebarn</a:t>
            </a:r>
            <a:r>
              <a:rPr lang="en-US" sz="1000" i="1" dirty="0">
                <a:solidFill>
                  <a:schemeClr val="accent5"/>
                </a:solidFill>
              </a:rPr>
              <a:t> i Stockholm (sammansättningsanalys av rörelse); Boverket BFS 2015:1 FRI 1.</a:t>
            </a:r>
            <a:endParaRPr lang="en-US" sz="1000" dirty="0"/>
          </a:p>
        </p:txBody>
      </p:sp>
      <p:sp>
        <p:nvSpPr>
          <p:cNvPr id="25" name="Slide Number Placeholder 0"/>
          <p:cNvSpPr>
            <a:spLocks noGrp="1"/>
          </p:cNvSpPr>
          <p:nvPr>
            <p:ph type="sldNum" sz="quarter" idx="4294967295"/>
          </p:nvPr>
        </p:nvSpPr>
        <p:spPr>
          <a:xfrm>
            <a:off x="11155680" y="6355080"/>
            <a:ext cx="502920" cy="274320"/>
          </a:xfrm>
          <a:prstGeom prst="rect">
            <a:avLst/>
          </a:prstGeom>
          <a:extLst>
            <a:ext uri="{C572A759-6A51-4108-AA02-DFA0A04FC94B}">
              <ma14:wrappingTextBoxFlag xmlns:ma14="http://schemas.microsoft.com/office/mac/drawingml/2011/main" xmlns="" val="0"/>
            </a:ext>
          </a:extLst>
        </p:spPr>
        <p:txBody>
          <a:bodyPr/>
          <a:lstStyle>
            <a:lvl1pPr>
              <a:defRPr sz="1000">
                <a:solidFill>
                  <a:schemeClr val="accent5"/>
                </a:solidFill>
              </a:defRPr>
            </a:lvl1pPr>
          </a:lstStyle>
          <a:p>
            <a:pPr algn="r"/>
            <a:fld id="{F7021451-1387-4CA6-816F-3879F97B5CBC}" type="slidenum">
              <a:rPr lang="en-US" b="0"/>
              <a:t>29</a:t>
            </a:fld>
            <a:endParaRPr lang="en-US"/>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 29">
    <p:spTree>
      <p:nvGrpSpPr>
        <p:cNvPr id="1" name=""/>
        <p:cNvGrpSpPr/>
        <p:nvPr/>
      </p:nvGrpSpPr>
      <p:grpSpPr>
        <a:xfrm>
          <a:off x="0" y="0"/>
          <a:ext cx="0" cy="0"/>
          <a:chOff x="0" y="0"/>
          <a:chExt cx="0" cy="0"/>
        </a:xfrm>
      </p:grpSpPr>
      <p:sp>
        <p:nvSpPr>
          <p:cNvPr id="2" name="Text 0"/>
          <p:cNvSpPr>
            <a:spLocks noGrp="1"/>
          </p:cNvSpPr>
          <p:nvPr>
            <p:ph type="body" idx="100" hasCustomPrompt="1"/>
          </p:nvPr>
        </p:nvSpPr>
        <p:spPr>
          <a:xfrm>
            <a:off x="548640" y="292608"/>
            <a:ext cx="9144000" cy="274320"/>
          </a:xfrm>
          <a:prstGeom prst="rect">
            <a:avLst/>
          </a:prstGeom>
          <a:noFill/>
          <a:ln/>
        </p:spPr>
        <p:txBody>
          <a:bodyPr wrap="square" lIns="0" tIns="0" rIns="0" bIns="0" rtlCol="0" anchor="t"/>
          <a:lstStyle/>
          <a:p>
            <a:pPr marL="0" indent="0" algn="l">
              <a:buNone/>
            </a:pPr>
            <a:r>
              <a:rPr lang="en-US" sz="1100" b="1" kern="0" spc="150" dirty="0">
                <a:solidFill>
                  <a:schemeClr val="accent2"/>
                </a:solidFill>
              </a:rPr>
              <a:t>03 · MILJÖN STYR BETEENDET</a:t>
            </a:r>
            <a:endParaRPr lang="en-US" sz="1100" dirty="0"/>
          </a:p>
        </p:txBody>
      </p:sp>
      <p:sp>
        <p:nvSpPr>
          <p:cNvPr id="3" name="Text 0"/>
          <p:cNvSpPr>
            <a:spLocks noGrp="1"/>
          </p:cNvSpPr>
          <p:nvPr>
            <p:ph type="title" idx="101" hasCustomPrompt="1"/>
          </p:nvPr>
        </p:nvSpPr>
        <p:spPr>
          <a:xfrm>
            <a:off x="548640" y="585216"/>
            <a:ext cx="11064240" cy="868680"/>
          </a:xfrm>
          <a:prstGeom prst="rect">
            <a:avLst/>
          </a:prstGeom>
          <a:noFill/>
          <a:ln/>
        </p:spPr>
        <p:txBody>
          <a:bodyPr wrap="square" lIns="0" tIns="0" rIns="0" bIns="0" rtlCol="0" anchor="t"/>
          <a:lstStyle/>
          <a:p>
            <a:pPr marL="0" indent="0" algn="l">
              <a:buNone/>
            </a:pPr>
            <a:r>
              <a:rPr lang="en-US" sz="2600" b="1" dirty="0">
                <a:solidFill>
                  <a:schemeClr val="tx2"/>
                </a:solidFill>
              </a:rPr>
              <a:t>Aktiva pedagoger – aktiva barn?</a:t>
            </a:r>
            <a:endParaRPr lang="en-US" sz="2600" dirty="0"/>
          </a:p>
        </p:txBody>
      </p:sp>
      <p:sp>
        <p:nvSpPr>
          <p:cNvPr id="5" name="Figurkort"/>
          <p:cNvSpPr/>
          <p:nvPr/>
        </p:nvSpPr>
        <p:spPr>
          <a:xfrm>
            <a:off x="548640" y="1645920"/>
            <a:ext cx="6035040" cy="3611880"/>
          </a:xfrm>
          <a:prstGeom prst="roundRect">
            <a:avLst>
              <a:gd name="adj" fmla="val 1519"/>
            </a:avLst>
          </a:prstGeom>
          <a:solidFill>
            <a:schemeClr val="bg2"/>
          </a:solidFill>
          <a:ln/>
        </p:spPr>
        <p:txBody>
          <a:bodyPr/>
          <a:lstStyle/>
          <a:p>
            <a:endParaRPr lang="sv-SE"/>
          </a:p>
        </p:txBody>
      </p:sp>
      <p:pic>
        <p:nvPicPr>
          <p:cNvPr id="6" name="Figur s45_9" descr="/home/claude/work/use/s45_9.jpg"/>
          <p:cNvPicPr>
            <a:picLocks noChangeAspect="1"/>
          </p:cNvPicPr>
          <p:nvPr/>
        </p:nvPicPr>
        <p:blipFill>
          <a:blip r:embed="rId3"/>
          <a:stretch>
            <a:fillRect/>
          </a:stretch>
        </p:blipFill>
        <p:spPr>
          <a:xfrm>
            <a:off x="1602065" y="1783080"/>
            <a:ext cx="3928190" cy="2834640"/>
          </a:xfrm>
          <a:prstGeom prst="rect">
            <a:avLst/>
          </a:prstGeom>
        </p:spPr>
      </p:pic>
      <p:sp>
        <p:nvSpPr>
          <p:cNvPr id="7" name="Figurtext"/>
          <p:cNvSpPr txBox="1"/>
          <p:nvPr/>
        </p:nvSpPr>
        <p:spPr>
          <a:xfrm>
            <a:off x="685800" y="4681728"/>
            <a:ext cx="5760720" cy="502920"/>
          </a:xfrm>
          <a:prstGeom prst="rect">
            <a:avLst/>
          </a:prstGeom>
          <a:noFill/>
          <a:ln/>
        </p:spPr>
        <p:txBody>
          <a:bodyPr wrap="square" lIns="0" tIns="0" rIns="0" bIns="0" rtlCol="0" anchor="ctr"/>
          <a:lstStyle/>
          <a:p>
            <a:pPr marL="0" indent="0">
              <a:buNone/>
            </a:pPr>
            <a:r>
              <a:rPr lang="en-US" sz="1200" dirty="0">
                <a:solidFill>
                  <a:schemeClr val="accent5"/>
                </a:solidFill>
              </a:rPr>
              <a:t>Pedagogernas och barnens rörelse under förskoletid</a:t>
            </a:r>
            <a:endParaRPr lang="en-US" sz="1200" dirty="0"/>
          </a:p>
        </p:txBody>
      </p:sp>
      <p:sp>
        <p:nvSpPr>
          <p:cNvPr id="8" name="Text"/>
          <p:cNvSpPr txBox="1"/>
          <p:nvPr/>
        </p:nvSpPr>
        <p:spPr>
          <a:xfrm>
            <a:off x="6949440" y="1737360"/>
            <a:ext cx="4663440" cy="1920240"/>
          </a:xfrm>
          <a:prstGeom prst="rect">
            <a:avLst/>
          </a:prstGeom>
          <a:noFill/>
          <a:ln/>
        </p:spPr>
        <p:txBody>
          <a:bodyPr wrap="square" lIns="0" tIns="0" rIns="0" bIns="0" rtlCol="0" anchor="t"/>
          <a:lstStyle/>
          <a:p>
            <a:pPr marL="228600" indent="-228600">
              <a:spcAft>
                <a:spcPts val="1000"/>
              </a:spcAft>
              <a:buSzPct val="100000"/>
              <a:buChar char="•"/>
            </a:pPr>
            <a:r>
              <a:rPr lang="en-US" sz="1800" dirty="0">
                <a:solidFill>
                  <a:schemeClr val="tx1"/>
                </a:solidFill>
              </a:rPr>
              <a:t>Fler steg hos personalen → fler steg hos barnen</a:t>
            </a:r>
            <a:endParaRPr lang="en-US" sz="1800" dirty="0"/>
          </a:p>
          <a:p>
            <a:pPr marL="228600" indent="-228600">
              <a:spcAft>
                <a:spcPts val="1000"/>
              </a:spcAft>
              <a:buSzPct val="100000"/>
              <a:buChar char="•"/>
            </a:pPr>
            <a:r>
              <a:rPr lang="en-US" sz="1800" dirty="0">
                <a:solidFill>
                  <a:schemeClr val="tx1"/>
                </a:solidFill>
              </a:rPr>
              <a:t>Mer lätt rörelse hos personalen → mer hos barnen</a:t>
            </a:r>
            <a:endParaRPr lang="en-US" sz="1800" dirty="0"/>
          </a:p>
          <a:p>
            <a:pPr marL="228600" indent="-228600">
              <a:spcAft>
                <a:spcPts val="1000"/>
              </a:spcAft>
              <a:buSzPct val="100000"/>
              <a:buChar char="•"/>
            </a:pPr>
            <a:r>
              <a:rPr lang="en-US" sz="1800" dirty="0">
                <a:solidFill>
                  <a:schemeClr val="tx1"/>
                </a:solidFill>
              </a:rPr>
              <a:t>Inget samband för pulshöjande rörelse</a:t>
            </a:r>
            <a:endParaRPr lang="en-US" sz="1800" dirty="0"/>
          </a:p>
        </p:txBody>
      </p:sp>
      <p:sp>
        <p:nvSpPr>
          <p:cNvPr id="9" name="Text"/>
          <p:cNvSpPr txBox="1"/>
          <p:nvPr/>
        </p:nvSpPr>
        <p:spPr>
          <a:xfrm>
            <a:off x="6949440" y="3840480"/>
            <a:ext cx="4663440" cy="1097280"/>
          </a:xfrm>
          <a:prstGeom prst="rect">
            <a:avLst/>
          </a:prstGeom>
          <a:noFill/>
          <a:ln/>
        </p:spPr>
        <p:txBody>
          <a:bodyPr wrap="square" lIns="0" tIns="0" rIns="0" bIns="0" rtlCol="0" anchor="t"/>
          <a:lstStyle/>
          <a:p>
            <a:pPr marL="0" indent="0">
              <a:spcAft>
                <a:spcPts val="800"/>
              </a:spcAft>
              <a:buNone/>
            </a:pPr>
            <a:r>
              <a:rPr lang="en-US" sz="1600" i="1" dirty="0">
                <a:solidFill>
                  <a:schemeClr val="accent5"/>
                </a:solidFill>
              </a:rPr>
              <a:t>Vem som påverkar vem vet vi inte – men vuxna som är med i leken verkar spela roll.</a:t>
            </a:r>
            <a:endParaRPr lang="en-US" sz="1600" dirty="0"/>
          </a:p>
        </p:txBody>
      </p:sp>
      <p:sp>
        <p:nvSpPr>
          <p:cNvPr id="10" name="För kommunen"/>
          <p:cNvSpPr/>
          <p:nvPr/>
        </p:nvSpPr>
        <p:spPr>
          <a:xfrm>
            <a:off x="548640" y="5440680"/>
            <a:ext cx="11091672" cy="713232"/>
          </a:xfrm>
          <a:prstGeom prst="roundRect">
            <a:avLst>
              <a:gd name="adj" fmla="val 10256"/>
            </a:avLst>
          </a:prstGeom>
          <a:solidFill>
            <a:schemeClr val="accent2">
              <a:alpha val="13000"/>
            </a:schemeClr>
          </a:solidFill>
          <a:ln/>
        </p:spPr>
        <p:txBody>
          <a:bodyPr/>
          <a:lstStyle/>
          <a:p>
            <a:endParaRPr lang="sv-SE"/>
          </a:p>
        </p:txBody>
      </p:sp>
      <p:pic>
        <p:nvPicPr>
          <p:cNvPr id="11" name="Kommunikon" descr="preencoded.png"/>
          <p:cNvPicPr>
            <a:picLocks noChangeAspect="1"/>
          </p:cNvPicPr>
          <p:nvPr/>
        </p:nvPicPr>
        <p:blipFill>
          <a:blip r:embed="rId4"/>
          <a:stretch>
            <a:fillRect/>
          </a:stretch>
        </p:blipFill>
        <p:spPr>
          <a:xfrm>
            <a:off x="749808" y="5632704"/>
            <a:ext cx="329184" cy="329184"/>
          </a:xfrm>
          <a:prstGeom prst="rect">
            <a:avLst/>
          </a:prstGeom>
        </p:spPr>
      </p:pic>
      <p:sp>
        <p:nvSpPr>
          <p:cNvPr id="12" name="För kommunen text"/>
          <p:cNvSpPr txBox="1"/>
          <p:nvPr/>
        </p:nvSpPr>
        <p:spPr>
          <a:xfrm>
            <a:off x="1234440" y="5440680"/>
            <a:ext cx="10222992" cy="713232"/>
          </a:xfrm>
          <a:prstGeom prst="rect">
            <a:avLst/>
          </a:prstGeom>
          <a:noFill/>
          <a:ln/>
        </p:spPr>
        <p:txBody>
          <a:bodyPr wrap="square" lIns="0" tIns="0" rIns="0" bIns="0" rtlCol="0" anchor="ctr"/>
          <a:lstStyle/>
          <a:p>
            <a:pPr marL="0" indent="0">
              <a:buNone/>
            </a:pPr>
            <a:r>
              <a:rPr lang="en-US" sz="1500" b="1" dirty="0">
                <a:solidFill>
                  <a:schemeClr val="accent2"/>
                </a:solidFill>
              </a:rPr>
              <a:t>För kommunen  </a:t>
            </a:r>
            <a:r>
              <a:rPr lang="en-US" sz="1500" dirty="0">
                <a:solidFill>
                  <a:schemeClr val="tx1"/>
                </a:solidFill>
              </a:rPr>
              <a:t>Kompetensutveckling och en arbetsmiljö som gör det lätt för pedagoger att vara med ute är också en rörelseinsats.</a:t>
            </a:r>
            <a:endParaRPr lang="en-US" sz="1500" dirty="0"/>
          </a:p>
        </p:txBody>
      </p:sp>
      <p:sp>
        <p:nvSpPr>
          <p:cNvPr id="13" name="Källa"/>
          <p:cNvSpPr txBox="1"/>
          <p:nvPr/>
        </p:nvSpPr>
        <p:spPr>
          <a:xfrm>
            <a:off x="548640" y="6336792"/>
            <a:ext cx="10424160" cy="292608"/>
          </a:xfrm>
          <a:prstGeom prst="rect">
            <a:avLst/>
          </a:prstGeom>
          <a:noFill/>
          <a:ln/>
        </p:spPr>
        <p:txBody>
          <a:bodyPr wrap="square" lIns="0" tIns="0" rIns="0" bIns="0" rtlCol="0" anchor="t"/>
          <a:lstStyle/>
          <a:p>
            <a:pPr marL="0" indent="0">
              <a:buNone/>
            </a:pPr>
            <a:r>
              <a:rPr lang="en-US" sz="1000" i="1" dirty="0" err="1">
                <a:solidFill>
                  <a:schemeClr val="accent5"/>
                </a:solidFill>
              </a:rPr>
              <a:t>Accelerometerdata</a:t>
            </a:r>
            <a:r>
              <a:rPr lang="en-US" sz="1000" i="1" dirty="0">
                <a:solidFill>
                  <a:schemeClr val="accent5"/>
                </a:solidFill>
              </a:rPr>
              <a:t> från pedagoger och barn i Stockholms förskolor.</a:t>
            </a:r>
            <a:endParaRPr lang="en-US" sz="1000" dirty="0"/>
          </a:p>
        </p:txBody>
      </p:sp>
      <p:sp>
        <p:nvSpPr>
          <p:cNvPr id="25" name="Slide Number Placeholder 0"/>
          <p:cNvSpPr>
            <a:spLocks noGrp="1"/>
          </p:cNvSpPr>
          <p:nvPr>
            <p:ph type="sldNum" sz="quarter" idx="4294967295"/>
          </p:nvPr>
        </p:nvSpPr>
        <p:spPr>
          <a:xfrm>
            <a:off x="11155680" y="6355080"/>
            <a:ext cx="502920" cy="274320"/>
          </a:xfrm>
          <a:prstGeom prst="rect">
            <a:avLst/>
          </a:prstGeom>
          <a:extLst>
            <a:ext uri="{C572A759-6A51-4108-AA02-DFA0A04FC94B}">
              <ma14:wrappingTextBoxFlag xmlns:ma14="http://schemas.microsoft.com/office/mac/drawingml/2011/main" xmlns="" val="0"/>
            </a:ext>
          </a:extLst>
        </p:spPr>
        <p:txBody>
          <a:bodyPr/>
          <a:lstStyle>
            <a:lvl1pPr>
              <a:defRPr sz="1000">
                <a:solidFill>
                  <a:schemeClr val="accent5"/>
                </a:solidFill>
              </a:defRPr>
            </a:lvl1pPr>
          </a:lstStyle>
          <a:p>
            <a:pPr algn="r"/>
            <a:fld id="{F7021451-1387-4CA6-816F-3879F97B5CBC}" type="slidenum">
              <a:rPr lang="en-US" b="0"/>
              <a:t>30</a:t>
            </a:fld>
            <a:endParaRPr lang="en-US"/>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 30">
    <p:spTree>
      <p:nvGrpSpPr>
        <p:cNvPr id="1" name=""/>
        <p:cNvGrpSpPr/>
        <p:nvPr/>
      </p:nvGrpSpPr>
      <p:grpSpPr>
        <a:xfrm>
          <a:off x="0" y="0"/>
          <a:ext cx="0" cy="0"/>
          <a:chOff x="0" y="0"/>
          <a:chExt cx="0" cy="0"/>
        </a:xfrm>
      </p:grpSpPr>
      <p:sp>
        <p:nvSpPr>
          <p:cNvPr id="2" name="Text 0"/>
          <p:cNvSpPr>
            <a:spLocks noGrp="1"/>
          </p:cNvSpPr>
          <p:nvPr>
            <p:ph type="body" idx="100" hasCustomPrompt="1"/>
          </p:nvPr>
        </p:nvSpPr>
        <p:spPr>
          <a:xfrm>
            <a:off x="548640" y="292608"/>
            <a:ext cx="9144000" cy="274320"/>
          </a:xfrm>
          <a:prstGeom prst="rect">
            <a:avLst/>
          </a:prstGeom>
          <a:noFill/>
          <a:ln/>
        </p:spPr>
        <p:txBody>
          <a:bodyPr wrap="square" lIns="0" tIns="0" rIns="0" bIns="0" rtlCol="0" anchor="t"/>
          <a:lstStyle/>
          <a:p>
            <a:pPr marL="0" indent="0" algn="l">
              <a:buNone/>
            </a:pPr>
            <a:r>
              <a:rPr lang="en-US" sz="1100" b="1" kern="0" spc="150" dirty="0">
                <a:solidFill>
                  <a:schemeClr val="accent2"/>
                </a:solidFill>
              </a:rPr>
              <a:t>03 · MILJÖN STYR BETEENDET</a:t>
            </a:r>
            <a:endParaRPr lang="en-US" sz="1100" dirty="0"/>
          </a:p>
        </p:txBody>
      </p:sp>
      <p:sp>
        <p:nvSpPr>
          <p:cNvPr id="3" name="Text 0"/>
          <p:cNvSpPr>
            <a:spLocks noGrp="1"/>
          </p:cNvSpPr>
          <p:nvPr>
            <p:ph type="title" idx="101" hasCustomPrompt="1"/>
          </p:nvPr>
        </p:nvSpPr>
        <p:spPr>
          <a:xfrm>
            <a:off x="548640" y="585216"/>
            <a:ext cx="11064240" cy="868680"/>
          </a:xfrm>
          <a:prstGeom prst="rect">
            <a:avLst/>
          </a:prstGeom>
          <a:noFill/>
          <a:ln/>
        </p:spPr>
        <p:txBody>
          <a:bodyPr wrap="square" lIns="0" tIns="0" rIns="0" bIns="0" rtlCol="0" anchor="t"/>
          <a:lstStyle/>
          <a:p>
            <a:pPr marL="0" indent="0" algn="l">
              <a:buNone/>
            </a:pPr>
            <a:r>
              <a:rPr lang="en-US" sz="2600" b="1" dirty="0">
                <a:solidFill>
                  <a:schemeClr val="tx2"/>
                </a:solidFill>
              </a:rPr>
              <a:t>Barn som går eller cyklar till förskolan rör sig 24 minuter mer per dag</a:t>
            </a:r>
            <a:endParaRPr lang="en-US" sz="2600" dirty="0"/>
          </a:p>
        </p:txBody>
      </p:sp>
      <p:graphicFrame>
        <p:nvGraphicFramePr>
          <p:cNvPr id="5" name="Diagram aktiv transport"/>
          <p:cNvGraphicFramePr/>
          <p:nvPr/>
        </p:nvGraphicFramePr>
        <p:xfrm>
          <a:off x="548640" y="1600200"/>
          <a:ext cx="6949440" cy="3703320"/>
        </p:xfrm>
        <a:graphic>
          <a:graphicData uri="http://schemas.openxmlformats.org/drawingml/2006/chart">
            <c:chart xmlns:c="http://schemas.openxmlformats.org/drawingml/2006/chart" xmlns:r="http://schemas.openxmlformats.org/officeDocument/2006/relationships" r:id="rId3"/>
          </a:graphicData>
        </a:graphic>
      </p:graphicFrame>
      <p:pic>
        <p:nvPicPr>
          <p:cNvPr id="6" name="Foto walk" descr="/home/claude/work/use/walk.jpg"/>
          <p:cNvPicPr>
            <a:picLocks noChangeAspect="1"/>
          </p:cNvPicPr>
          <p:nvPr/>
        </p:nvPicPr>
        <p:blipFill>
          <a:blip r:embed="rId4"/>
          <a:srcRect/>
          <a:stretch/>
        </p:blipFill>
        <p:spPr>
          <a:xfrm>
            <a:off x="7863840" y="1645920"/>
            <a:ext cx="3776472" cy="3657600"/>
          </a:xfrm>
          <a:prstGeom prst="rect">
            <a:avLst/>
          </a:prstGeom>
        </p:spPr>
      </p:pic>
      <p:sp>
        <p:nvSpPr>
          <p:cNvPr id="7" name="För kommunen"/>
          <p:cNvSpPr/>
          <p:nvPr/>
        </p:nvSpPr>
        <p:spPr>
          <a:xfrm>
            <a:off x="548640" y="5440680"/>
            <a:ext cx="11091672" cy="713232"/>
          </a:xfrm>
          <a:prstGeom prst="roundRect">
            <a:avLst>
              <a:gd name="adj" fmla="val 10256"/>
            </a:avLst>
          </a:prstGeom>
          <a:solidFill>
            <a:schemeClr val="accent2">
              <a:alpha val="13000"/>
            </a:schemeClr>
          </a:solidFill>
          <a:ln/>
        </p:spPr>
        <p:txBody>
          <a:bodyPr/>
          <a:lstStyle/>
          <a:p>
            <a:endParaRPr lang="sv-SE"/>
          </a:p>
        </p:txBody>
      </p:sp>
      <p:pic>
        <p:nvPicPr>
          <p:cNvPr id="8" name="Kommunikon" descr="preencoded.png"/>
          <p:cNvPicPr>
            <a:picLocks noChangeAspect="1"/>
          </p:cNvPicPr>
          <p:nvPr/>
        </p:nvPicPr>
        <p:blipFill>
          <a:blip r:embed="rId5"/>
          <a:stretch>
            <a:fillRect/>
          </a:stretch>
        </p:blipFill>
        <p:spPr>
          <a:xfrm>
            <a:off x="749808" y="5632704"/>
            <a:ext cx="329184" cy="329184"/>
          </a:xfrm>
          <a:prstGeom prst="rect">
            <a:avLst/>
          </a:prstGeom>
        </p:spPr>
      </p:pic>
      <p:sp>
        <p:nvSpPr>
          <p:cNvPr id="9" name="För kommunen text"/>
          <p:cNvSpPr txBox="1"/>
          <p:nvPr/>
        </p:nvSpPr>
        <p:spPr>
          <a:xfrm>
            <a:off x="1234440" y="5440680"/>
            <a:ext cx="10222992" cy="713232"/>
          </a:xfrm>
          <a:prstGeom prst="rect">
            <a:avLst/>
          </a:prstGeom>
          <a:noFill/>
          <a:ln/>
        </p:spPr>
        <p:txBody>
          <a:bodyPr wrap="square" lIns="0" tIns="0" rIns="0" bIns="0" rtlCol="0" anchor="ctr"/>
          <a:lstStyle/>
          <a:p>
            <a:pPr marL="0" indent="0">
              <a:buNone/>
            </a:pPr>
            <a:r>
              <a:rPr lang="en-US" sz="1500" b="1" dirty="0">
                <a:solidFill>
                  <a:schemeClr val="accent2"/>
                </a:solidFill>
              </a:rPr>
              <a:t>För kommunen  </a:t>
            </a:r>
            <a:r>
              <a:rPr lang="en-US" sz="1500" dirty="0">
                <a:solidFill>
                  <a:schemeClr val="tx1"/>
                </a:solidFill>
              </a:rPr>
              <a:t>Säkra gång- och cykelvägar till förskola och skola är folkhälsoinsatser – inte bara trafikfrågor.</a:t>
            </a:r>
            <a:endParaRPr lang="en-US" sz="1500" dirty="0"/>
          </a:p>
        </p:txBody>
      </p:sp>
      <p:sp>
        <p:nvSpPr>
          <p:cNvPr id="10" name="Källa"/>
          <p:cNvSpPr txBox="1"/>
          <p:nvPr/>
        </p:nvSpPr>
        <p:spPr>
          <a:xfrm>
            <a:off x="548640" y="6336792"/>
            <a:ext cx="10424160" cy="292608"/>
          </a:xfrm>
          <a:prstGeom prst="rect">
            <a:avLst/>
          </a:prstGeom>
          <a:noFill/>
          <a:ln/>
        </p:spPr>
        <p:txBody>
          <a:bodyPr wrap="square" lIns="0" tIns="0" rIns="0" bIns="0" rtlCol="0" anchor="t"/>
          <a:lstStyle/>
          <a:p>
            <a:pPr marL="0" indent="0">
              <a:buNone/>
            </a:pPr>
            <a:r>
              <a:rPr lang="en-US" sz="1000" i="1" dirty="0" err="1">
                <a:solidFill>
                  <a:schemeClr val="accent5"/>
                </a:solidFill>
              </a:rPr>
              <a:t>Accelerometermätt</a:t>
            </a:r>
            <a:r>
              <a:rPr lang="en-US" sz="1000" i="1" dirty="0">
                <a:solidFill>
                  <a:schemeClr val="accent5"/>
                </a:solidFill>
              </a:rPr>
              <a:t> rörelse hos förskolebarn.</a:t>
            </a:r>
            <a:endParaRPr lang="en-US" sz="1000" dirty="0"/>
          </a:p>
        </p:txBody>
      </p:sp>
      <p:sp>
        <p:nvSpPr>
          <p:cNvPr id="25" name="Slide Number Placeholder 0"/>
          <p:cNvSpPr>
            <a:spLocks noGrp="1"/>
          </p:cNvSpPr>
          <p:nvPr>
            <p:ph type="sldNum" sz="quarter" idx="4294967295"/>
          </p:nvPr>
        </p:nvSpPr>
        <p:spPr>
          <a:xfrm>
            <a:off x="11155680" y="6355080"/>
            <a:ext cx="502920" cy="274320"/>
          </a:xfrm>
          <a:prstGeom prst="rect">
            <a:avLst/>
          </a:prstGeom>
          <a:extLst>
            <a:ext uri="{C572A759-6A51-4108-AA02-DFA0A04FC94B}">
              <ma14:wrappingTextBoxFlag xmlns:ma14="http://schemas.microsoft.com/office/mac/drawingml/2011/main" xmlns="" val="0"/>
            </a:ext>
          </a:extLst>
        </p:spPr>
        <p:txBody>
          <a:bodyPr/>
          <a:lstStyle>
            <a:lvl1pPr>
              <a:defRPr sz="1000">
                <a:solidFill>
                  <a:schemeClr val="accent5"/>
                </a:solidFill>
              </a:defRPr>
            </a:lvl1pPr>
          </a:lstStyle>
          <a:p>
            <a:pPr algn="r"/>
            <a:fld id="{F7021451-1387-4CA6-816F-3879F97B5CBC}" type="slidenum">
              <a:rPr lang="en-US" b="0"/>
              <a:t>31</a:t>
            </a:fld>
            <a:endParaRPr lang="en-US"/>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 31">
    <p:spTree>
      <p:nvGrpSpPr>
        <p:cNvPr id="1" name=""/>
        <p:cNvGrpSpPr/>
        <p:nvPr/>
      </p:nvGrpSpPr>
      <p:grpSpPr>
        <a:xfrm>
          <a:off x="0" y="0"/>
          <a:ext cx="0" cy="0"/>
          <a:chOff x="0" y="0"/>
          <a:chExt cx="0" cy="0"/>
        </a:xfrm>
      </p:grpSpPr>
      <p:sp>
        <p:nvSpPr>
          <p:cNvPr id="2" name="Text 0"/>
          <p:cNvSpPr>
            <a:spLocks noGrp="1"/>
          </p:cNvSpPr>
          <p:nvPr>
            <p:ph type="body" idx="100" hasCustomPrompt="1"/>
          </p:nvPr>
        </p:nvSpPr>
        <p:spPr>
          <a:xfrm>
            <a:off x="548640" y="292608"/>
            <a:ext cx="9144000" cy="274320"/>
          </a:xfrm>
          <a:prstGeom prst="rect">
            <a:avLst/>
          </a:prstGeom>
          <a:noFill/>
          <a:ln/>
        </p:spPr>
        <p:txBody>
          <a:bodyPr wrap="square" lIns="0" tIns="0" rIns="0" bIns="0" rtlCol="0" anchor="t"/>
          <a:lstStyle/>
          <a:p>
            <a:pPr marL="0" indent="0" algn="l">
              <a:buNone/>
            </a:pPr>
            <a:r>
              <a:rPr lang="en-US" sz="1100" b="1" kern="0" spc="150" dirty="0">
                <a:solidFill>
                  <a:schemeClr val="accent2"/>
                </a:solidFill>
              </a:rPr>
              <a:t>03 · MILJÖN STYR BETEENDET</a:t>
            </a:r>
            <a:endParaRPr lang="en-US" sz="1100" dirty="0"/>
          </a:p>
        </p:txBody>
      </p:sp>
      <p:sp>
        <p:nvSpPr>
          <p:cNvPr id="3" name="Text 0"/>
          <p:cNvSpPr>
            <a:spLocks noGrp="1"/>
          </p:cNvSpPr>
          <p:nvPr>
            <p:ph type="title" idx="101" hasCustomPrompt="1"/>
          </p:nvPr>
        </p:nvSpPr>
        <p:spPr>
          <a:xfrm>
            <a:off x="548640" y="585216"/>
            <a:ext cx="11064240" cy="868680"/>
          </a:xfrm>
          <a:prstGeom prst="rect">
            <a:avLst/>
          </a:prstGeom>
          <a:noFill/>
          <a:ln/>
        </p:spPr>
        <p:txBody>
          <a:bodyPr wrap="square" lIns="0" tIns="0" rIns="0" bIns="0" rtlCol="0" anchor="t"/>
          <a:lstStyle/>
          <a:p>
            <a:pPr marL="0" indent="0" algn="l">
              <a:buNone/>
            </a:pPr>
            <a:r>
              <a:rPr lang="en-US" sz="2600" b="1" dirty="0">
                <a:solidFill>
                  <a:schemeClr val="tx2"/>
                </a:solidFill>
              </a:rPr>
              <a:t>Organiserad idrott ger mer rörelse – men når inte alla barn</a:t>
            </a:r>
            <a:endParaRPr lang="en-US" sz="2600" dirty="0"/>
          </a:p>
        </p:txBody>
      </p:sp>
      <p:graphicFrame>
        <p:nvGraphicFramePr>
          <p:cNvPr id="5" name="Diagram idrott"/>
          <p:cNvGraphicFramePr/>
          <p:nvPr/>
        </p:nvGraphicFramePr>
        <p:xfrm>
          <a:off x="548640" y="1600200"/>
          <a:ext cx="6035040" cy="3703320"/>
        </p:xfrm>
        <a:graphic>
          <a:graphicData uri="http://schemas.openxmlformats.org/drawingml/2006/chart">
            <c:chart xmlns:c="http://schemas.openxmlformats.org/drawingml/2006/chart" xmlns:r="http://schemas.openxmlformats.org/officeDocument/2006/relationships" r:id="rId3"/>
          </a:graphicData>
        </a:graphic>
      </p:graphicFrame>
      <p:sp>
        <p:nvSpPr>
          <p:cNvPr id="6" name="Figurkort"/>
          <p:cNvSpPr/>
          <p:nvPr/>
        </p:nvSpPr>
        <p:spPr>
          <a:xfrm>
            <a:off x="6949440" y="1645920"/>
            <a:ext cx="4690872" cy="3657600"/>
          </a:xfrm>
          <a:prstGeom prst="roundRect">
            <a:avLst>
              <a:gd name="adj" fmla="val 1500"/>
            </a:avLst>
          </a:prstGeom>
          <a:solidFill>
            <a:schemeClr val="bg2"/>
          </a:solidFill>
          <a:ln/>
        </p:spPr>
        <p:txBody>
          <a:bodyPr/>
          <a:lstStyle/>
          <a:p>
            <a:endParaRPr lang="sv-SE"/>
          </a:p>
        </p:txBody>
      </p:sp>
      <p:pic>
        <p:nvPicPr>
          <p:cNvPr id="7" name="Figur s49_4" descr="/home/claude/work/use/s49_4.jpg"/>
          <p:cNvPicPr>
            <a:picLocks noChangeAspect="1"/>
          </p:cNvPicPr>
          <p:nvPr/>
        </p:nvPicPr>
        <p:blipFill>
          <a:blip r:embed="rId4"/>
          <a:stretch>
            <a:fillRect/>
          </a:stretch>
        </p:blipFill>
        <p:spPr>
          <a:xfrm>
            <a:off x="7640431" y="1783080"/>
            <a:ext cx="3308889" cy="3383280"/>
          </a:xfrm>
          <a:prstGeom prst="rect">
            <a:avLst/>
          </a:prstGeom>
        </p:spPr>
      </p:pic>
      <p:sp>
        <p:nvSpPr>
          <p:cNvPr id="8" name="För kommunen"/>
          <p:cNvSpPr/>
          <p:nvPr/>
        </p:nvSpPr>
        <p:spPr>
          <a:xfrm>
            <a:off x="548640" y="5440680"/>
            <a:ext cx="11091672" cy="713232"/>
          </a:xfrm>
          <a:prstGeom prst="roundRect">
            <a:avLst>
              <a:gd name="adj" fmla="val 10256"/>
            </a:avLst>
          </a:prstGeom>
          <a:solidFill>
            <a:schemeClr val="accent2">
              <a:alpha val="13000"/>
            </a:schemeClr>
          </a:solidFill>
          <a:ln/>
        </p:spPr>
        <p:txBody>
          <a:bodyPr/>
          <a:lstStyle/>
          <a:p>
            <a:endParaRPr lang="sv-SE"/>
          </a:p>
        </p:txBody>
      </p:sp>
      <p:pic>
        <p:nvPicPr>
          <p:cNvPr id="9" name="Kommunikon" descr="preencoded.png"/>
          <p:cNvPicPr>
            <a:picLocks noChangeAspect="1"/>
          </p:cNvPicPr>
          <p:nvPr/>
        </p:nvPicPr>
        <p:blipFill>
          <a:blip r:embed="rId5"/>
          <a:stretch>
            <a:fillRect/>
          </a:stretch>
        </p:blipFill>
        <p:spPr>
          <a:xfrm>
            <a:off x="749808" y="5632704"/>
            <a:ext cx="329184" cy="329184"/>
          </a:xfrm>
          <a:prstGeom prst="rect">
            <a:avLst/>
          </a:prstGeom>
        </p:spPr>
      </p:pic>
      <p:sp>
        <p:nvSpPr>
          <p:cNvPr id="10" name="För kommunen text"/>
          <p:cNvSpPr txBox="1"/>
          <p:nvPr/>
        </p:nvSpPr>
        <p:spPr>
          <a:xfrm>
            <a:off x="1234440" y="5440680"/>
            <a:ext cx="10222992" cy="713232"/>
          </a:xfrm>
          <a:prstGeom prst="rect">
            <a:avLst/>
          </a:prstGeom>
          <a:noFill/>
          <a:ln/>
        </p:spPr>
        <p:txBody>
          <a:bodyPr wrap="square" lIns="0" tIns="0" rIns="0" bIns="0" rtlCol="0" anchor="ctr"/>
          <a:lstStyle/>
          <a:p>
            <a:pPr marL="0" indent="0">
              <a:buNone/>
            </a:pPr>
            <a:r>
              <a:rPr lang="en-US" sz="1500" b="1" dirty="0">
                <a:solidFill>
                  <a:schemeClr val="accent2"/>
                </a:solidFill>
              </a:rPr>
              <a:t>För kommunen  </a:t>
            </a:r>
            <a:r>
              <a:rPr lang="en-US" sz="1500" dirty="0">
                <a:solidFill>
                  <a:schemeClr val="tx1"/>
                </a:solidFill>
              </a:rPr>
              <a:t>Idrotten når främst barn vars föräldrar har tid och pengar. Låga avgifter och riktade insatser behövs.</a:t>
            </a:r>
            <a:endParaRPr lang="en-US" sz="1500" dirty="0"/>
          </a:p>
        </p:txBody>
      </p:sp>
      <p:sp>
        <p:nvSpPr>
          <p:cNvPr id="11" name="Källa"/>
          <p:cNvSpPr txBox="1"/>
          <p:nvPr/>
        </p:nvSpPr>
        <p:spPr>
          <a:xfrm>
            <a:off x="548640" y="6336792"/>
            <a:ext cx="10424160" cy="292608"/>
          </a:xfrm>
          <a:prstGeom prst="rect">
            <a:avLst/>
          </a:prstGeom>
          <a:noFill/>
          <a:ln/>
        </p:spPr>
        <p:txBody>
          <a:bodyPr wrap="square" lIns="0" tIns="0" rIns="0" bIns="0" rtlCol="0" anchor="t"/>
          <a:lstStyle/>
          <a:p>
            <a:pPr marL="0" indent="0">
              <a:buNone/>
            </a:pPr>
            <a:r>
              <a:rPr lang="en-US" sz="1000" i="1" dirty="0">
                <a:solidFill>
                  <a:schemeClr val="accent5"/>
                </a:solidFill>
              </a:rPr>
              <a:t>BMC Pediatrics 2025 (socioekonomi, organiserad idrott och rörelse hos förskolebarn).</a:t>
            </a:r>
            <a:endParaRPr lang="en-US" sz="1000" dirty="0"/>
          </a:p>
        </p:txBody>
      </p:sp>
      <p:sp>
        <p:nvSpPr>
          <p:cNvPr id="25" name="Slide Number Placeholder 0"/>
          <p:cNvSpPr>
            <a:spLocks noGrp="1"/>
          </p:cNvSpPr>
          <p:nvPr>
            <p:ph type="sldNum" sz="quarter" idx="4294967295"/>
          </p:nvPr>
        </p:nvSpPr>
        <p:spPr>
          <a:xfrm>
            <a:off x="11155680" y="6355080"/>
            <a:ext cx="502920" cy="274320"/>
          </a:xfrm>
          <a:prstGeom prst="rect">
            <a:avLst/>
          </a:prstGeom>
          <a:extLst>
            <a:ext uri="{C572A759-6A51-4108-AA02-DFA0A04FC94B}">
              <ma14:wrappingTextBoxFlag xmlns:ma14="http://schemas.microsoft.com/office/mac/drawingml/2011/main" xmlns="" val="0"/>
            </a:ext>
          </a:extLst>
        </p:spPr>
        <p:txBody>
          <a:bodyPr/>
          <a:lstStyle>
            <a:lvl1pPr>
              <a:defRPr sz="1000">
                <a:solidFill>
                  <a:schemeClr val="accent5"/>
                </a:solidFill>
              </a:defRPr>
            </a:lvl1pPr>
          </a:lstStyle>
          <a:p>
            <a:pPr algn="r"/>
            <a:fld id="{F7021451-1387-4CA6-816F-3879F97B5CBC}" type="slidenum">
              <a:rPr lang="en-US" b="0"/>
              <a:t>32</a:t>
            </a:fld>
            <a:endParaRPr lang="en-US"/>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 32">
    <p:spTree>
      <p:nvGrpSpPr>
        <p:cNvPr id="1" name=""/>
        <p:cNvGrpSpPr/>
        <p:nvPr/>
      </p:nvGrpSpPr>
      <p:grpSpPr>
        <a:xfrm>
          <a:off x="0" y="0"/>
          <a:ext cx="0" cy="0"/>
          <a:chOff x="0" y="0"/>
          <a:chExt cx="0" cy="0"/>
        </a:xfrm>
      </p:grpSpPr>
      <p:sp>
        <p:nvSpPr>
          <p:cNvPr id="2" name="Text 0"/>
          <p:cNvSpPr>
            <a:spLocks noGrp="1"/>
          </p:cNvSpPr>
          <p:nvPr>
            <p:ph type="body" idx="100" hasCustomPrompt="1"/>
          </p:nvPr>
        </p:nvSpPr>
        <p:spPr>
          <a:xfrm>
            <a:off x="548640" y="292608"/>
            <a:ext cx="9144000" cy="274320"/>
          </a:xfrm>
          <a:prstGeom prst="rect">
            <a:avLst/>
          </a:prstGeom>
          <a:noFill/>
          <a:ln/>
        </p:spPr>
        <p:txBody>
          <a:bodyPr wrap="square" lIns="0" tIns="0" rIns="0" bIns="0" rtlCol="0" anchor="t"/>
          <a:lstStyle/>
          <a:p>
            <a:pPr marL="0" indent="0" algn="l">
              <a:buNone/>
            </a:pPr>
            <a:r>
              <a:rPr lang="en-US" sz="1100" b="1" kern="0" spc="150" dirty="0">
                <a:solidFill>
                  <a:schemeClr val="accent2"/>
                </a:solidFill>
              </a:rPr>
              <a:t>03 · MILJÖN STYR BETEENDET</a:t>
            </a:r>
            <a:endParaRPr lang="en-US" sz="1100" dirty="0"/>
          </a:p>
        </p:txBody>
      </p:sp>
      <p:sp>
        <p:nvSpPr>
          <p:cNvPr id="3" name="Text 0"/>
          <p:cNvSpPr>
            <a:spLocks noGrp="1"/>
          </p:cNvSpPr>
          <p:nvPr>
            <p:ph type="title" idx="101" hasCustomPrompt="1"/>
          </p:nvPr>
        </p:nvSpPr>
        <p:spPr>
          <a:xfrm>
            <a:off x="548640" y="585216"/>
            <a:ext cx="11064240" cy="868680"/>
          </a:xfrm>
          <a:prstGeom prst="rect">
            <a:avLst/>
          </a:prstGeom>
          <a:noFill/>
          <a:ln/>
        </p:spPr>
        <p:txBody>
          <a:bodyPr wrap="square" lIns="0" tIns="0" rIns="0" bIns="0" rtlCol="0" anchor="t"/>
          <a:lstStyle/>
          <a:p>
            <a:pPr marL="0" indent="0" algn="l">
              <a:buNone/>
            </a:pPr>
            <a:r>
              <a:rPr lang="en-US" sz="2600" b="1" dirty="0">
                <a:solidFill>
                  <a:schemeClr val="tx2"/>
                </a:solidFill>
              </a:rPr>
              <a:t>Mer idrott ökar klyftorna – mer rörelse i förskolan minskar dem</a:t>
            </a:r>
            <a:endParaRPr lang="en-US" sz="2600" dirty="0"/>
          </a:p>
        </p:txBody>
      </p:sp>
      <p:sp>
        <p:nvSpPr>
          <p:cNvPr id="5" name="Kort"/>
          <p:cNvSpPr/>
          <p:nvPr/>
        </p:nvSpPr>
        <p:spPr>
          <a:xfrm>
            <a:off x="548640" y="1645920"/>
            <a:ext cx="5408676" cy="3611880"/>
          </a:xfrm>
          <a:prstGeom prst="roundRect">
            <a:avLst>
              <a:gd name="adj" fmla="val 2025"/>
            </a:avLst>
          </a:prstGeom>
          <a:solidFill>
            <a:schemeClr val="bg2"/>
          </a:solidFill>
          <a:ln/>
        </p:spPr>
        <p:txBody>
          <a:bodyPr/>
          <a:lstStyle/>
          <a:p>
            <a:endParaRPr lang="sv-SE"/>
          </a:p>
        </p:txBody>
      </p:sp>
      <p:sp>
        <p:nvSpPr>
          <p:cNvPr id="6" name="Ikoncirkel"/>
          <p:cNvSpPr/>
          <p:nvPr/>
        </p:nvSpPr>
        <p:spPr>
          <a:xfrm>
            <a:off x="868680" y="1920240"/>
            <a:ext cx="640080" cy="640080"/>
          </a:xfrm>
          <a:prstGeom prst="ellipse">
            <a:avLst/>
          </a:prstGeom>
          <a:solidFill>
            <a:schemeClr val="accent5"/>
          </a:solidFill>
          <a:ln/>
        </p:spPr>
        <p:txBody>
          <a:bodyPr/>
          <a:lstStyle/>
          <a:p>
            <a:endParaRPr lang="sv-SE"/>
          </a:p>
        </p:txBody>
      </p:sp>
      <p:pic>
        <p:nvPicPr>
          <p:cNvPr id="7" name="Ikon FaFutbol" descr="preencoded.png"/>
          <p:cNvPicPr>
            <a:picLocks noChangeAspect="1"/>
          </p:cNvPicPr>
          <p:nvPr/>
        </p:nvPicPr>
        <p:blipFill>
          <a:blip r:embed="rId3"/>
          <a:stretch>
            <a:fillRect/>
          </a:stretch>
        </p:blipFill>
        <p:spPr>
          <a:xfrm>
            <a:off x="1028700" y="2080260"/>
            <a:ext cx="320040" cy="320040"/>
          </a:xfrm>
          <a:prstGeom prst="rect">
            <a:avLst/>
          </a:prstGeom>
        </p:spPr>
      </p:pic>
      <p:sp>
        <p:nvSpPr>
          <p:cNvPr id="8" name="Text"/>
          <p:cNvSpPr txBox="1"/>
          <p:nvPr/>
        </p:nvSpPr>
        <p:spPr>
          <a:xfrm>
            <a:off x="1691640" y="1920240"/>
            <a:ext cx="3945636" cy="640080"/>
          </a:xfrm>
          <a:prstGeom prst="rect">
            <a:avLst/>
          </a:prstGeom>
          <a:noFill/>
          <a:ln/>
        </p:spPr>
        <p:txBody>
          <a:bodyPr wrap="square" lIns="0" tIns="0" rIns="0" bIns="0" rtlCol="0" anchor="ctr"/>
          <a:lstStyle/>
          <a:p>
            <a:pPr marL="0" indent="0">
              <a:spcAft>
                <a:spcPts val="800"/>
              </a:spcAft>
              <a:buNone/>
            </a:pPr>
            <a:r>
              <a:rPr lang="en-US" sz="2100" b="1" dirty="0">
                <a:solidFill>
                  <a:schemeClr val="tx2"/>
                </a:solidFill>
              </a:rPr>
              <a:t>Bygga ut organiserad idrott</a:t>
            </a:r>
            <a:endParaRPr lang="en-US" sz="2100" dirty="0"/>
          </a:p>
        </p:txBody>
      </p:sp>
      <p:sp>
        <p:nvSpPr>
          <p:cNvPr id="9" name="Text"/>
          <p:cNvSpPr txBox="1"/>
          <p:nvPr/>
        </p:nvSpPr>
        <p:spPr>
          <a:xfrm>
            <a:off x="868680" y="2834640"/>
            <a:ext cx="4768596" cy="1828800"/>
          </a:xfrm>
          <a:prstGeom prst="rect">
            <a:avLst/>
          </a:prstGeom>
          <a:noFill/>
          <a:ln/>
        </p:spPr>
        <p:txBody>
          <a:bodyPr wrap="square" lIns="0" tIns="0" rIns="0" bIns="0" rtlCol="0" anchor="t"/>
          <a:lstStyle/>
          <a:p>
            <a:pPr marL="228600" indent="-228600">
              <a:spcAft>
                <a:spcPts val="1000"/>
              </a:spcAft>
              <a:buSzPct val="100000"/>
              <a:buChar char="•"/>
            </a:pPr>
            <a:r>
              <a:rPr lang="en-US" sz="1700" dirty="0">
                <a:solidFill>
                  <a:schemeClr val="tx1"/>
                </a:solidFill>
              </a:rPr>
              <a:t>Når främst barn till föräldrar med tid och pengar</a:t>
            </a:r>
            <a:endParaRPr lang="en-US" sz="1700" dirty="0"/>
          </a:p>
          <a:p>
            <a:pPr marL="228600" indent="-228600">
              <a:spcAft>
                <a:spcPts val="1000"/>
              </a:spcAft>
              <a:buSzPct val="100000"/>
              <a:buChar char="•"/>
            </a:pPr>
            <a:r>
              <a:rPr lang="en-US" sz="1700" dirty="0">
                <a:solidFill>
                  <a:schemeClr val="tx1"/>
                </a:solidFill>
              </a:rPr>
              <a:t>Ger mer rörelse – för dem som redan deltar</a:t>
            </a:r>
            <a:endParaRPr lang="en-US" sz="1700" dirty="0"/>
          </a:p>
          <a:p>
            <a:pPr marL="228600" indent="-228600">
              <a:spcAft>
                <a:spcPts val="1000"/>
              </a:spcAft>
              <a:buSzPct val="100000"/>
              <a:buChar char="•"/>
            </a:pPr>
            <a:r>
              <a:rPr lang="en-US" sz="1700" dirty="0">
                <a:solidFill>
                  <a:schemeClr val="tx1"/>
                </a:solidFill>
              </a:rPr>
              <a:t>Socioekonomiska skillnader växer</a:t>
            </a:r>
            <a:endParaRPr lang="en-US" sz="1700" dirty="0"/>
          </a:p>
        </p:txBody>
      </p:sp>
      <p:sp>
        <p:nvSpPr>
          <p:cNvPr id="10" name="Kort"/>
          <p:cNvSpPr/>
          <p:nvPr/>
        </p:nvSpPr>
        <p:spPr>
          <a:xfrm>
            <a:off x="6231636" y="1645920"/>
            <a:ext cx="5408676" cy="3611880"/>
          </a:xfrm>
          <a:prstGeom prst="roundRect">
            <a:avLst>
              <a:gd name="adj" fmla="val 2025"/>
            </a:avLst>
          </a:prstGeom>
          <a:solidFill>
            <a:schemeClr val="tx2"/>
          </a:solidFill>
          <a:ln/>
        </p:spPr>
        <p:txBody>
          <a:bodyPr/>
          <a:lstStyle/>
          <a:p>
            <a:endParaRPr lang="sv-SE"/>
          </a:p>
        </p:txBody>
      </p:sp>
      <p:sp>
        <p:nvSpPr>
          <p:cNvPr id="11" name="Ikoncirkel"/>
          <p:cNvSpPr/>
          <p:nvPr/>
        </p:nvSpPr>
        <p:spPr>
          <a:xfrm>
            <a:off x="6551676" y="1920240"/>
            <a:ext cx="640080" cy="640080"/>
          </a:xfrm>
          <a:prstGeom prst="ellipse">
            <a:avLst/>
          </a:prstGeom>
          <a:solidFill>
            <a:schemeClr val="accent2"/>
          </a:solidFill>
          <a:ln/>
        </p:spPr>
        <p:txBody>
          <a:bodyPr/>
          <a:lstStyle/>
          <a:p>
            <a:endParaRPr lang="sv-SE"/>
          </a:p>
        </p:txBody>
      </p:sp>
      <p:pic>
        <p:nvPicPr>
          <p:cNvPr id="12" name="Ikon FaSchool" descr="preencoded.png"/>
          <p:cNvPicPr>
            <a:picLocks noChangeAspect="1"/>
          </p:cNvPicPr>
          <p:nvPr/>
        </p:nvPicPr>
        <p:blipFill>
          <a:blip r:embed="rId4"/>
          <a:stretch>
            <a:fillRect/>
          </a:stretch>
        </p:blipFill>
        <p:spPr>
          <a:xfrm>
            <a:off x="6711696" y="2080260"/>
            <a:ext cx="320040" cy="320040"/>
          </a:xfrm>
          <a:prstGeom prst="rect">
            <a:avLst/>
          </a:prstGeom>
        </p:spPr>
      </p:pic>
      <p:sp>
        <p:nvSpPr>
          <p:cNvPr id="13" name="Text"/>
          <p:cNvSpPr txBox="1"/>
          <p:nvPr/>
        </p:nvSpPr>
        <p:spPr>
          <a:xfrm>
            <a:off x="7374636" y="1920240"/>
            <a:ext cx="3945636" cy="640080"/>
          </a:xfrm>
          <a:prstGeom prst="rect">
            <a:avLst/>
          </a:prstGeom>
          <a:noFill/>
          <a:ln/>
        </p:spPr>
        <p:txBody>
          <a:bodyPr wrap="square" lIns="0" tIns="0" rIns="0" bIns="0" rtlCol="0" anchor="ctr"/>
          <a:lstStyle/>
          <a:p>
            <a:pPr marL="0" indent="0">
              <a:spcAft>
                <a:spcPts val="800"/>
              </a:spcAft>
              <a:buNone/>
            </a:pPr>
            <a:r>
              <a:rPr lang="en-US" sz="2100" b="1" dirty="0">
                <a:solidFill>
                  <a:schemeClr val="bg1"/>
                </a:solidFill>
              </a:rPr>
              <a:t>Öka rörelsen i förskolan</a:t>
            </a:r>
            <a:endParaRPr lang="en-US" sz="2100" dirty="0"/>
          </a:p>
        </p:txBody>
      </p:sp>
      <p:sp>
        <p:nvSpPr>
          <p:cNvPr id="14" name="Text"/>
          <p:cNvSpPr txBox="1"/>
          <p:nvPr/>
        </p:nvSpPr>
        <p:spPr>
          <a:xfrm>
            <a:off x="6551676" y="2834640"/>
            <a:ext cx="4768596" cy="1828800"/>
          </a:xfrm>
          <a:prstGeom prst="rect">
            <a:avLst/>
          </a:prstGeom>
          <a:noFill/>
          <a:ln/>
        </p:spPr>
        <p:txBody>
          <a:bodyPr wrap="square" lIns="0" tIns="0" rIns="0" bIns="0" rtlCol="0" anchor="t"/>
          <a:lstStyle/>
          <a:p>
            <a:pPr marL="228600" indent="-228600">
              <a:spcAft>
                <a:spcPts val="1000"/>
              </a:spcAft>
              <a:buSzPct val="100000"/>
              <a:buChar char="•"/>
            </a:pPr>
            <a:r>
              <a:rPr lang="en-US" sz="1700" dirty="0">
                <a:solidFill>
                  <a:schemeClr val="bg1"/>
                </a:solidFill>
              </a:rPr>
              <a:t>Når alla barn, varje dag</a:t>
            </a:r>
            <a:endParaRPr lang="en-US" sz="1700" dirty="0"/>
          </a:p>
          <a:p>
            <a:pPr marL="228600" indent="-228600">
              <a:spcAft>
                <a:spcPts val="1000"/>
              </a:spcAft>
              <a:buSzPct val="100000"/>
              <a:buChar char="•"/>
            </a:pPr>
            <a:r>
              <a:rPr lang="en-US" sz="1700" dirty="0">
                <a:solidFill>
                  <a:schemeClr val="bg1"/>
                </a:solidFill>
              </a:rPr>
              <a:t>Mål: ca 40 min pulshöjande rörelse under förskoledagen</a:t>
            </a:r>
            <a:endParaRPr lang="en-US" sz="1700" dirty="0"/>
          </a:p>
          <a:p>
            <a:pPr marL="228600" indent="-228600">
              <a:spcAft>
                <a:spcPts val="1000"/>
              </a:spcAft>
              <a:buSzPct val="100000"/>
              <a:buChar char="•"/>
            </a:pPr>
            <a:r>
              <a:rPr lang="en-US" sz="1700" dirty="0">
                <a:solidFill>
                  <a:schemeClr val="bg1"/>
                </a:solidFill>
              </a:rPr>
              <a:t>Socioekonomiska skillnader minskar</a:t>
            </a:r>
            <a:endParaRPr lang="en-US" sz="1700" dirty="0"/>
          </a:p>
        </p:txBody>
      </p:sp>
      <p:sp>
        <p:nvSpPr>
          <p:cNvPr id="15" name="För kommunen"/>
          <p:cNvSpPr/>
          <p:nvPr/>
        </p:nvSpPr>
        <p:spPr>
          <a:xfrm>
            <a:off x="548640" y="5440680"/>
            <a:ext cx="11091672" cy="713232"/>
          </a:xfrm>
          <a:prstGeom prst="roundRect">
            <a:avLst>
              <a:gd name="adj" fmla="val 10256"/>
            </a:avLst>
          </a:prstGeom>
          <a:solidFill>
            <a:schemeClr val="accent2">
              <a:alpha val="13000"/>
            </a:schemeClr>
          </a:solidFill>
          <a:ln/>
        </p:spPr>
        <p:txBody>
          <a:bodyPr/>
          <a:lstStyle/>
          <a:p>
            <a:endParaRPr lang="sv-SE"/>
          </a:p>
        </p:txBody>
      </p:sp>
      <p:pic>
        <p:nvPicPr>
          <p:cNvPr id="16" name="Kommunikon" descr="preencoded.png"/>
          <p:cNvPicPr>
            <a:picLocks noChangeAspect="1"/>
          </p:cNvPicPr>
          <p:nvPr/>
        </p:nvPicPr>
        <p:blipFill>
          <a:blip r:embed="rId5"/>
          <a:stretch>
            <a:fillRect/>
          </a:stretch>
        </p:blipFill>
        <p:spPr>
          <a:xfrm>
            <a:off x="749808" y="5632704"/>
            <a:ext cx="329184" cy="329184"/>
          </a:xfrm>
          <a:prstGeom prst="rect">
            <a:avLst/>
          </a:prstGeom>
        </p:spPr>
      </p:pic>
      <p:sp>
        <p:nvSpPr>
          <p:cNvPr id="17" name="För kommunen text"/>
          <p:cNvSpPr txBox="1"/>
          <p:nvPr/>
        </p:nvSpPr>
        <p:spPr>
          <a:xfrm>
            <a:off x="1234440" y="5440680"/>
            <a:ext cx="10222992" cy="713232"/>
          </a:xfrm>
          <a:prstGeom prst="rect">
            <a:avLst/>
          </a:prstGeom>
          <a:noFill/>
          <a:ln/>
        </p:spPr>
        <p:txBody>
          <a:bodyPr wrap="square" lIns="0" tIns="0" rIns="0" bIns="0" rtlCol="0" anchor="ctr"/>
          <a:lstStyle/>
          <a:p>
            <a:pPr marL="0" indent="0">
              <a:buNone/>
            </a:pPr>
            <a:r>
              <a:rPr lang="en-US" sz="1500" b="1" dirty="0">
                <a:solidFill>
                  <a:schemeClr val="accent2"/>
                </a:solidFill>
              </a:rPr>
              <a:t>För kommunen  </a:t>
            </a:r>
            <a:r>
              <a:rPr lang="en-US" sz="1500" dirty="0">
                <a:solidFill>
                  <a:schemeClr val="tx1"/>
                </a:solidFill>
              </a:rPr>
              <a:t>Båda behövs. Men förskolan och skolan är den rättvisa grunden – där når vi alla.</a:t>
            </a:r>
            <a:endParaRPr lang="en-US" sz="1500" dirty="0"/>
          </a:p>
        </p:txBody>
      </p:sp>
      <p:sp>
        <p:nvSpPr>
          <p:cNvPr id="18" name="Källa"/>
          <p:cNvSpPr txBox="1"/>
          <p:nvPr/>
        </p:nvSpPr>
        <p:spPr>
          <a:xfrm>
            <a:off x="548640" y="6336792"/>
            <a:ext cx="10424160" cy="292608"/>
          </a:xfrm>
          <a:prstGeom prst="rect">
            <a:avLst/>
          </a:prstGeom>
          <a:noFill/>
          <a:ln/>
        </p:spPr>
        <p:txBody>
          <a:bodyPr wrap="square" lIns="0" tIns="0" rIns="0" bIns="0" rtlCol="0" anchor="t"/>
          <a:lstStyle/>
          <a:p>
            <a:pPr marL="0" indent="0">
              <a:buNone/>
            </a:pPr>
            <a:r>
              <a:rPr lang="en-US" sz="1000" i="1" dirty="0" err="1">
                <a:solidFill>
                  <a:schemeClr val="accent5"/>
                </a:solidFill>
              </a:rPr>
              <a:t>Förskolebarn</a:t>
            </a:r>
            <a:r>
              <a:rPr lang="en-US" sz="1000" i="1" dirty="0">
                <a:solidFill>
                  <a:schemeClr val="accent5"/>
                </a:solidFill>
              </a:rPr>
              <a:t> i Stockholm.</a:t>
            </a:r>
            <a:endParaRPr lang="en-US" sz="1000" dirty="0"/>
          </a:p>
        </p:txBody>
      </p:sp>
      <p:sp>
        <p:nvSpPr>
          <p:cNvPr id="25" name="Slide Number Placeholder 0"/>
          <p:cNvSpPr>
            <a:spLocks noGrp="1"/>
          </p:cNvSpPr>
          <p:nvPr>
            <p:ph type="sldNum" sz="quarter" idx="4294967295"/>
          </p:nvPr>
        </p:nvSpPr>
        <p:spPr>
          <a:xfrm>
            <a:off x="11155680" y="6355080"/>
            <a:ext cx="502920" cy="274320"/>
          </a:xfrm>
          <a:prstGeom prst="rect">
            <a:avLst/>
          </a:prstGeom>
          <a:extLst>
            <a:ext uri="{C572A759-6A51-4108-AA02-DFA0A04FC94B}">
              <ma14:wrappingTextBoxFlag xmlns:ma14="http://schemas.microsoft.com/office/mac/drawingml/2011/main" xmlns="" val="0"/>
            </a:ext>
          </a:extLst>
        </p:spPr>
        <p:txBody>
          <a:bodyPr/>
          <a:lstStyle>
            <a:lvl1pPr>
              <a:defRPr sz="1000">
                <a:solidFill>
                  <a:schemeClr val="accent5"/>
                </a:solidFill>
              </a:defRPr>
            </a:lvl1pPr>
          </a:lstStyle>
          <a:p>
            <a:pPr algn="r"/>
            <a:fld id="{F7021451-1387-4CA6-816F-3879F97B5CBC}" type="slidenum">
              <a:rPr lang="en-US" b="0"/>
              <a:t>33</a:t>
            </a:fld>
            <a:endParaRPr lang="en-US"/>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 33">
    <p:spTree>
      <p:nvGrpSpPr>
        <p:cNvPr id="1" name=""/>
        <p:cNvGrpSpPr/>
        <p:nvPr/>
      </p:nvGrpSpPr>
      <p:grpSpPr>
        <a:xfrm>
          <a:off x="0" y="0"/>
          <a:ext cx="0" cy="0"/>
          <a:chOff x="0" y="0"/>
          <a:chExt cx="0" cy="0"/>
        </a:xfrm>
      </p:grpSpPr>
      <p:sp>
        <p:nvSpPr>
          <p:cNvPr id="2" name="Text 0"/>
          <p:cNvSpPr>
            <a:spLocks noGrp="1"/>
          </p:cNvSpPr>
          <p:nvPr>
            <p:ph type="body" idx="100" hasCustomPrompt="1"/>
          </p:nvPr>
        </p:nvSpPr>
        <p:spPr>
          <a:xfrm>
            <a:off x="548640" y="292608"/>
            <a:ext cx="9144000" cy="274320"/>
          </a:xfrm>
          <a:prstGeom prst="rect">
            <a:avLst/>
          </a:prstGeom>
          <a:noFill/>
          <a:ln/>
        </p:spPr>
        <p:txBody>
          <a:bodyPr wrap="square" lIns="0" tIns="0" rIns="0" bIns="0" rtlCol="0" anchor="t"/>
          <a:lstStyle/>
          <a:p>
            <a:pPr marL="0" indent="0" algn="l">
              <a:buNone/>
            </a:pPr>
            <a:r>
              <a:rPr lang="en-US" sz="1100" b="1" kern="0" spc="150" dirty="0">
                <a:solidFill>
                  <a:schemeClr val="accent2"/>
                </a:solidFill>
              </a:rPr>
              <a:t>03 · MILJÖN STYR BETEENDET</a:t>
            </a:r>
            <a:endParaRPr lang="en-US" sz="1100" dirty="0"/>
          </a:p>
        </p:txBody>
      </p:sp>
      <p:sp>
        <p:nvSpPr>
          <p:cNvPr id="3" name="Text 0"/>
          <p:cNvSpPr>
            <a:spLocks noGrp="1"/>
          </p:cNvSpPr>
          <p:nvPr>
            <p:ph type="title" idx="101" hasCustomPrompt="1"/>
          </p:nvPr>
        </p:nvSpPr>
        <p:spPr>
          <a:xfrm>
            <a:off x="548640" y="585216"/>
            <a:ext cx="11064240" cy="868680"/>
          </a:xfrm>
          <a:prstGeom prst="rect">
            <a:avLst/>
          </a:prstGeom>
          <a:noFill/>
          <a:ln/>
        </p:spPr>
        <p:txBody>
          <a:bodyPr wrap="square" lIns="0" tIns="0" rIns="0" bIns="0" rtlCol="0" anchor="t"/>
          <a:lstStyle/>
          <a:p>
            <a:pPr marL="0" indent="0" algn="l">
              <a:buNone/>
            </a:pPr>
            <a:r>
              <a:rPr lang="en-US" sz="2600" b="1" dirty="0">
                <a:solidFill>
                  <a:schemeClr val="tx2"/>
                </a:solidFill>
              </a:rPr>
              <a:t>Tidig specialisering fungerar inte – bredd före elit</a:t>
            </a:r>
            <a:endParaRPr lang="en-US" sz="2600" dirty="0"/>
          </a:p>
        </p:txBody>
      </p:sp>
      <p:sp>
        <p:nvSpPr>
          <p:cNvPr id="5" name="Stat 89 %"/>
          <p:cNvSpPr txBox="1"/>
          <p:nvPr/>
        </p:nvSpPr>
        <p:spPr>
          <a:xfrm>
            <a:off x="548640" y="1691640"/>
            <a:ext cx="3291840" cy="822960"/>
          </a:xfrm>
          <a:prstGeom prst="rect">
            <a:avLst/>
          </a:prstGeom>
          <a:noFill/>
          <a:ln/>
        </p:spPr>
        <p:txBody>
          <a:bodyPr wrap="square" lIns="0" tIns="0" rIns="0" bIns="0" rtlCol="0" anchor="b"/>
          <a:lstStyle/>
          <a:p>
            <a:pPr marL="0" indent="0">
              <a:buNone/>
            </a:pPr>
            <a:r>
              <a:rPr lang="en-US" sz="4800" b="1" dirty="0">
                <a:solidFill>
                  <a:schemeClr val="accent2"/>
                </a:solidFill>
              </a:rPr>
              <a:t>89 %</a:t>
            </a:r>
            <a:endParaRPr lang="en-US" sz="4800" dirty="0"/>
          </a:p>
        </p:txBody>
      </p:sp>
      <p:sp>
        <p:nvSpPr>
          <p:cNvPr id="6" name="Stattext"/>
          <p:cNvSpPr txBox="1"/>
          <p:nvPr/>
        </p:nvSpPr>
        <p:spPr>
          <a:xfrm>
            <a:off x="548640" y="2560320"/>
            <a:ext cx="3291840" cy="822960"/>
          </a:xfrm>
          <a:prstGeom prst="rect">
            <a:avLst/>
          </a:prstGeom>
          <a:noFill/>
          <a:ln/>
        </p:spPr>
        <p:txBody>
          <a:bodyPr wrap="square" lIns="0" tIns="0" rIns="0" bIns="0" rtlCol="0" anchor="t"/>
          <a:lstStyle/>
          <a:p>
            <a:pPr marL="0" indent="0">
              <a:buNone/>
            </a:pPr>
            <a:r>
              <a:rPr lang="en-US" sz="1500" dirty="0">
                <a:solidFill>
                  <a:schemeClr val="tx1"/>
                </a:solidFill>
              </a:rPr>
              <a:t>av juniorer på internationell nivå blir inte elit som seniorer</a:t>
            </a:r>
            <a:endParaRPr lang="en-US" sz="1500" dirty="0"/>
          </a:p>
        </p:txBody>
      </p:sp>
      <p:sp>
        <p:nvSpPr>
          <p:cNvPr id="7" name="Stat 82 %"/>
          <p:cNvSpPr txBox="1"/>
          <p:nvPr/>
        </p:nvSpPr>
        <p:spPr>
          <a:xfrm>
            <a:off x="4114800" y="1691640"/>
            <a:ext cx="3291840" cy="822960"/>
          </a:xfrm>
          <a:prstGeom prst="rect">
            <a:avLst/>
          </a:prstGeom>
          <a:noFill/>
          <a:ln/>
        </p:spPr>
        <p:txBody>
          <a:bodyPr wrap="square" lIns="0" tIns="0" rIns="0" bIns="0" rtlCol="0" anchor="b"/>
          <a:lstStyle/>
          <a:p>
            <a:pPr marL="0" indent="0">
              <a:buNone/>
            </a:pPr>
            <a:r>
              <a:rPr lang="en-US" sz="4800" b="1" dirty="0">
                <a:solidFill>
                  <a:schemeClr val="accent1"/>
                </a:solidFill>
              </a:rPr>
              <a:t>82 %</a:t>
            </a:r>
            <a:endParaRPr lang="en-US" sz="4800" dirty="0"/>
          </a:p>
        </p:txBody>
      </p:sp>
      <p:sp>
        <p:nvSpPr>
          <p:cNvPr id="8" name="Stattext"/>
          <p:cNvSpPr txBox="1"/>
          <p:nvPr/>
        </p:nvSpPr>
        <p:spPr>
          <a:xfrm>
            <a:off x="4114800" y="2560320"/>
            <a:ext cx="3291840" cy="822960"/>
          </a:xfrm>
          <a:prstGeom prst="rect">
            <a:avLst/>
          </a:prstGeom>
          <a:noFill/>
          <a:ln/>
        </p:spPr>
        <p:txBody>
          <a:bodyPr wrap="square" lIns="0" tIns="0" rIns="0" bIns="0" rtlCol="0" anchor="t"/>
          <a:lstStyle/>
          <a:p>
            <a:pPr marL="0" indent="0">
              <a:buNone/>
            </a:pPr>
            <a:r>
              <a:rPr lang="en-US" sz="1500" dirty="0">
                <a:solidFill>
                  <a:schemeClr val="tx1"/>
                </a:solidFill>
              </a:rPr>
              <a:t>av seniora elitidrottare var inte elit som juniorer</a:t>
            </a:r>
            <a:endParaRPr lang="en-US" sz="1500" dirty="0"/>
          </a:p>
        </p:txBody>
      </p:sp>
      <p:sp>
        <p:nvSpPr>
          <p:cNvPr id="9" name="Kort"/>
          <p:cNvSpPr/>
          <p:nvPr/>
        </p:nvSpPr>
        <p:spPr>
          <a:xfrm>
            <a:off x="548640" y="3611880"/>
            <a:ext cx="6858000" cy="1325880"/>
          </a:xfrm>
          <a:prstGeom prst="roundRect">
            <a:avLst>
              <a:gd name="adj" fmla="val 5517"/>
            </a:avLst>
          </a:prstGeom>
          <a:solidFill>
            <a:schemeClr val="bg2"/>
          </a:solidFill>
          <a:ln/>
        </p:spPr>
        <p:txBody>
          <a:bodyPr/>
          <a:lstStyle/>
          <a:p>
            <a:endParaRPr lang="sv-SE"/>
          </a:p>
        </p:txBody>
      </p:sp>
      <p:sp>
        <p:nvSpPr>
          <p:cNvPr id="10" name="Text"/>
          <p:cNvSpPr txBox="1"/>
          <p:nvPr/>
        </p:nvSpPr>
        <p:spPr>
          <a:xfrm>
            <a:off x="822960" y="3749040"/>
            <a:ext cx="6400800" cy="1371600"/>
          </a:xfrm>
          <a:prstGeom prst="rect">
            <a:avLst/>
          </a:prstGeom>
          <a:noFill/>
          <a:ln/>
        </p:spPr>
        <p:txBody>
          <a:bodyPr wrap="square" lIns="0" tIns="0" rIns="0" bIns="0" rtlCol="0" anchor="t"/>
          <a:lstStyle/>
          <a:p>
            <a:pPr marL="0" indent="0">
              <a:spcAft>
                <a:spcPts val="400"/>
              </a:spcAft>
              <a:buNone/>
            </a:pPr>
            <a:r>
              <a:rPr lang="en-US" sz="1600" b="1" dirty="0">
                <a:solidFill>
                  <a:schemeClr val="tx2"/>
                </a:solidFill>
              </a:rPr>
              <a:t>Svensk ishockey</a:t>
            </a:r>
            <a:endParaRPr lang="en-US" sz="1600" dirty="0"/>
          </a:p>
          <a:p>
            <a:pPr marL="0" indent="0">
              <a:spcAft>
                <a:spcPts val="400"/>
              </a:spcAft>
              <a:buNone/>
            </a:pPr>
            <a:r>
              <a:rPr lang="en-US" sz="1600" dirty="0">
                <a:solidFill>
                  <a:schemeClr val="tx1"/>
                </a:solidFill>
              </a:rPr>
              <a:t>Tidig fysisk mognad gav plats i juniorlandslaget – men inte i NHL. Där var sambandet snarare omvänt.</a:t>
            </a:r>
            <a:endParaRPr lang="en-US" sz="1600" dirty="0"/>
          </a:p>
        </p:txBody>
      </p:sp>
      <p:pic>
        <p:nvPicPr>
          <p:cNvPr id="11" name="Foto handstand" descr="/home/claude/work/use/handstand.jpg"/>
          <p:cNvPicPr>
            <a:picLocks noChangeAspect="1"/>
          </p:cNvPicPr>
          <p:nvPr/>
        </p:nvPicPr>
        <p:blipFill>
          <a:blip r:embed="rId3"/>
          <a:srcRect/>
          <a:stretch/>
        </p:blipFill>
        <p:spPr>
          <a:xfrm>
            <a:off x="7772400" y="1645920"/>
            <a:ext cx="3867912" cy="3657600"/>
          </a:xfrm>
          <a:prstGeom prst="rect">
            <a:avLst/>
          </a:prstGeom>
        </p:spPr>
      </p:pic>
      <p:sp>
        <p:nvSpPr>
          <p:cNvPr id="12" name="För kommunen"/>
          <p:cNvSpPr/>
          <p:nvPr/>
        </p:nvSpPr>
        <p:spPr>
          <a:xfrm>
            <a:off x="548640" y="5440680"/>
            <a:ext cx="11091672" cy="713232"/>
          </a:xfrm>
          <a:prstGeom prst="roundRect">
            <a:avLst>
              <a:gd name="adj" fmla="val 10256"/>
            </a:avLst>
          </a:prstGeom>
          <a:solidFill>
            <a:schemeClr val="accent2">
              <a:alpha val="13000"/>
            </a:schemeClr>
          </a:solidFill>
          <a:ln/>
        </p:spPr>
        <p:txBody>
          <a:bodyPr/>
          <a:lstStyle/>
          <a:p>
            <a:endParaRPr lang="sv-SE"/>
          </a:p>
        </p:txBody>
      </p:sp>
      <p:pic>
        <p:nvPicPr>
          <p:cNvPr id="13" name="Kommunikon" descr="preencoded.png"/>
          <p:cNvPicPr>
            <a:picLocks noChangeAspect="1"/>
          </p:cNvPicPr>
          <p:nvPr/>
        </p:nvPicPr>
        <p:blipFill>
          <a:blip r:embed="rId4"/>
          <a:stretch>
            <a:fillRect/>
          </a:stretch>
        </p:blipFill>
        <p:spPr>
          <a:xfrm>
            <a:off x="749808" y="5632704"/>
            <a:ext cx="329184" cy="329184"/>
          </a:xfrm>
          <a:prstGeom prst="rect">
            <a:avLst/>
          </a:prstGeom>
        </p:spPr>
      </p:pic>
      <p:sp>
        <p:nvSpPr>
          <p:cNvPr id="14" name="För kommunen text"/>
          <p:cNvSpPr txBox="1"/>
          <p:nvPr/>
        </p:nvSpPr>
        <p:spPr>
          <a:xfrm>
            <a:off x="1234440" y="5440680"/>
            <a:ext cx="10222992" cy="713232"/>
          </a:xfrm>
          <a:prstGeom prst="rect">
            <a:avLst/>
          </a:prstGeom>
          <a:noFill/>
          <a:ln/>
        </p:spPr>
        <p:txBody>
          <a:bodyPr wrap="square" lIns="0" tIns="0" rIns="0" bIns="0" rtlCol="0" anchor="ctr"/>
          <a:lstStyle/>
          <a:p>
            <a:pPr marL="0" indent="0">
              <a:buNone/>
            </a:pPr>
            <a:r>
              <a:rPr lang="en-US" sz="1500" b="1" dirty="0">
                <a:solidFill>
                  <a:schemeClr val="accent2"/>
                </a:solidFill>
              </a:rPr>
              <a:t>För kommunen  </a:t>
            </a:r>
            <a:r>
              <a:rPr lang="en-US" sz="1500" dirty="0">
                <a:solidFill>
                  <a:schemeClr val="tx1"/>
                </a:solidFill>
              </a:rPr>
              <a:t>Fördela resurser till bredd och sen selektering. Låt barn prova många idrotter så länge som möjligt.</a:t>
            </a:r>
            <a:endParaRPr lang="en-US" sz="1500" dirty="0"/>
          </a:p>
        </p:txBody>
      </p:sp>
      <p:sp>
        <p:nvSpPr>
          <p:cNvPr id="15" name="Källa"/>
          <p:cNvSpPr txBox="1"/>
          <p:nvPr/>
        </p:nvSpPr>
        <p:spPr>
          <a:xfrm>
            <a:off x="548640" y="6336792"/>
            <a:ext cx="10424160" cy="292608"/>
          </a:xfrm>
          <a:prstGeom prst="rect">
            <a:avLst/>
          </a:prstGeom>
          <a:noFill/>
          <a:ln/>
        </p:spPr>
        <p:txBody>
          <a:bodyPr wrap="square" lIns="0" tIns="0" rIns="0" bIns="0" rtlCol="0" anchor="t"/>
          <a:lstStyle/>
          <a:p>
            <a:pPr marL="0" indent="0">
              <a:buNone/>
            </a:pPr>
            <a:r>
              <a:rPr lang="en-US" sz="1000" i="1" dirty="0">
                <a:solidFill>
                  <a:schemeClr val="accent5"/>
                </a:solidFill>
              </a:rPr>
              <a:t>Güllich m.fl., Sports Med 2023;53:1201–17; Who reaches the NHL? Sports Med 2023.</a:t>
            </a:r>
            <a:endParaRPr lang="en-US" sz="1000" dirty="0"/>
          </a:p>
        </p:txBody>
      </p:sp>
      <p:sp>
        <p:nvSpPr>
          <p:cNvPr id="25" name="Slide Number Placeholder 0"/>
          <p:cNvSpPr>
            <a:spLocks noGrp="1"/>
          </p:cNvSpPr>
          <p:nvPr>
            <p:ph type="sldNum" sz="quarter" idx="4294967295"/>
          </p:nvPr>
        </p:nvSpPr>
        <p:spPr>
          <a:xfrm>
            <a:off x="11155680" y="6355080"/>
            <a:ext cx="502920" cy="274320"/>
          </a:xfrm>
          <a:prstGeom prst="rect">
            <a:avLst/>
          </a:prstGeom>
          <a:extLst>
            <a:ext uri="{C572A759-6A51-4108-AA02-DFA0A04FC94B}">
              <ma14:wrappingTextBoxFlag xmlns:ma14="http://schemas.microsoft.com/office/mac/drawingml/2011/main" xmlns="" val="0"/>
            </a:ext>
          </a:extLst>
        </p:spPr>
        <p:txBody>
          <a:bodyPr/>
          <a:lstStyle>
            <a:lvl1pPr>
              <a:defRPr sz="1000">
                <a:solidFill>
                  <a:schemeClr val="accent5"/>
                </a:solidFill>
              </a:defRPr>
            </a:lvl1pPr>
          </a:lstStyle>
          <a:p>
            <a:pPr algn="r"/>
            <a:fld id="{F7021451-1387-4CA6-816F-3879F97B5CBC}" type="slidenum">
              <a:rPr lang="en-US" b="0"/>
              <a:t>34</a:t>
            </a:fld>
            <a:endParaRPr lang="en-US"/>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 34">
    <p:spTree>
      <p:nvGrpSpPr>
        <p:cNvPr id="1" name=""/>
        <p:cNvGrpSpPr/>
        <p:nvPr/>
      </p:nvGrpSpPr>
      <p:grpSpPr>
        <a:xfrm>
          <a:off x="0" y="0"/>
          <a:ext cx="0" cy="0"/>
          <a:chOff x="0" y="0"/>
          <a:chExt cx="0" cy="0"/>
        </a:xfrm>
      </p:grpSpPr>
      <p:sp>
        <p:nvSpPr>
          <p:cNvPr id="2" name="Text 0"/>
          <p:cNvSpPr>
            <a:spLocks noGrp="1"/>
          </p:cNvSpPr>
          <p:nvPr>
            <p:ph type="body" idx="100" hasCustomPrompt="1"/>
          </p:nvPr>
        </p:nvSpPr>
        <p:spPr>
          <a:xfrm>
            <a:off x="640080" y="1371600"/>
            <a:ext cx="2743200" cy="1005840"/>
          </a:xfrm>
          <a:prstGeom prst="rect">
            <a:avLst/>
          </a:prstGeom>
          <a:noFill/>
          <a:ln/>
        </p:spPr>
        <p:txBody>
          <a:bodyPr wrap="square" lIns="0" tIns="0" rIns="0" bIns="0" rtlCol="0" anchor="b"/>
          <a:lstStyle/>
          <a:p>
            <a:pPr marL="0" indent="0" algn="l">
              <a:buNone/>
            </a:pPr>
            <a:r>
              <a:rPr lang="en-US" sz="6000" b="1" dirty="0">
                <a:solidFill>
                  <a:schemeClr val="accent2"/>
                </a:solidFill>
              </a:rPr>
              <a:t>04</a:t>
            </a:r>
            <a:endParaRPr lang="en-US" sz="6000" dirty="0"/>
          </a:p>
        </p:txBody>
      </p:sp>
      <p:sp>
        <p:nvSpPr>
          <p:cNvPr id="3" name="Text 0"/>
          <p:cNvSpPr>
            <a:spLocks noGrp="1"/>
          </p:cNvSpPr>
          <p:nvPr>
            <p:ph type="title" idx="101" hasCustomPrompt="1"/>
          </p:nvPr>
        </p:nvSpPr>
        <p:spPr>
          <a:xfrm>
            <a:off x="640080" y="2560320"/>
            <a:ext cx="5486400" cy="1554480"/>
          </a:xfrm>
          <a:prstGeom prst="rect">
            <a:avLst/>
          </a:prstGeom>
          <a:noFill/>
          <a:ln/>
        </p:spPr>
        <p:txBody>
          <a:bodyPr wrap="square" lIns="0" tIns="0" rIns="0" bIns="0" rtlCol="0" anchor="t"/>
          <a:lstStyle/>
          <a:p>
            <a:pPr marL="0" indent="0" algn="l">
              <a:buNone/>
            </a:pPr>
            <a:r>
              <a:rPr lang="en-US" sz="3800" b="1" dirty="0">
                <a:solidFill>
                  <a:schemeClr val="bg1"/>
                </a:solidFill>
              </a:rPr>
              <a:t>Gröna skolgårdar och gröna städer</a:t>
            </a:r>
            <a:endParaRPr lang="en-US" sz="3800" dirty="0"/>
          </a:p>
        </p:txBody>
      </p:sp>
      <p:sp>
        <p:nvSpPr>
          <p:cNvPr id="4" name="Text 0"/>
          <p:cNvSpPr>
            <a:spLocks noGrp="1"/>
          </p:cNvSpPr>
          <p:nvPr>
            <p:ph type="body" idx="102" hasCustomPrompt="1"/>
          </p:nvPr>
        </p:nvSpPr>
        <p:spPr>
          <a:xfrm>
            <a:off x="640080" y="4297680"/>
            <a:ext cx="5486400" cy="1280160"/>
          </a:xfrm>
          <a:prstGeom prst="rect">
            <a:avLst/>
          </a:prstGeom>
          <a:noFill/>
          <a:ln/>
        </p:spPr>
        <p:txBody>
          <a:bodyPr wrap="square" lIns="0" tIns="0" rIns="0" bIns="0" rtlCol="0" anchor="t"/>
          <a:lstStyle/>
          <a:p>
            <a:pPr marL="0" indent="0" algn="l">
              <a:buNone/>
            </a:pPr>
            <a:r>
              <a:rPr lang="en-US" sz="2000" dirty="0">
                <a:solidFill>
                  <a:schemeClr val="accent3"/>
                </a:solidFill>
              </a:rPr>
              <a:t>Samma investering kan ge mer rörelse, svalare skolgårdar och bättre miljö.</a:t>
            </a:r>
            <a:endParaRPr lang="en-US" sz="2000" dirty="0"/>
          </a:p>
        </p:txBody>
      </p:sp>
      <p:pic>
        <p:nvPicPr>
          <p:cNvPr id="5" name="Avsnittsbild" descr="/home/claude/work/use/sec4.jpg"/>
          <p:cNvPicPr>
            <a:picLocks noChangeAspect="1"/>
          </p:cNvPicPr>
          <p:nvPr/>
        </p:nvPicPr>
        <p:blipFill>
          <a:blip r:embed="rId3"/>
          <a:srcRect/>
          <a:stretch/>
        </p:blipFill>
        <p:spPr>
          <a:xfrm>
            <a:off x="6705295" y="0"/>
            <a:ext cx="5486400" cy="6858000"/>
          </a:xfrm>
          <a:prstGeom prst="rect">
            <a:avLst/>
          </a:prstGeom>
        </p:spPr>
      </p:pic>
      <p:sp>
        <p:nvSpPr>
          <p:cNvPr id="25" name="Slide Number Placeholder 0"/>
          <p:cNvSpPr>
            <a:spLocks noGrp="1"/>
          </p:cNvSpPr>
          <p:nvPr>
            <p:ph type="sldNum" sz="quarter" idx="4294967295"/>
          </p:nvPr>
        </p:nvSpPr>
        <p:spPr>
          <a:xfrm>
            <a:off x="640080" y="6309360"/>
            <a:ext cx="914400" cy="274320"/>
          </a:xfrm>
          <a:prstGeom prst="rect">
            <a:avLst/>
          </a:prstGeom>
          <a:extLst>
            <a:ext uri="{C572A759-6A51-4108-AA02-DFA0A04FC94B}">
              <ma14:wrappingTextBoxFlag xmlns:ma14="http://schemas.microsoft.com/office/mac/drawingml/2011/main" xmlns="" val="0"/>
            </a:ext>
          </a:extLst>
        </p:spPr>
        <p:txBody>
          <a:bodyPr/>
          <a:lstStyle>
            <a:lvl1pPr>
              <a:defRPr sz="1000">
                <a:solidFill>
                  <a:schemeClr val="accent3"/>
                </a:solidFill>
              </a:defRPr>
            </a:lvl1pPr>
          </a:lstStyle>
          <a:p>
            <a:pPr algn="l"/>
            <a:fld id="{F7021451-1387-4CA6-816F-3879F97B5CBC}" type="slidenum">
              <a:rPr lang="en-US" b="0"/>
              <a:t>35</a:t>
            </a:fld>
            <a:endParaRPr lang="en-US"/>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 35">
    <p:spTree>
      <p:nvGrpSpPr>
        <p:cNvPr id="1" name=""/>
        <p:cNvGrpSpPr/>
        <p:nvPr/>
      </p:nvGrpSpPr>
      <p:grpSpPr>
        <a:xfrm>
          <a:off x="0" y="0"/>
          <a:ext cx="0" cy="0"/>
          <a:chOff x="0" y="0"/>
          <a:chExt cx="0" cy="0"/>
        </a:xfrm>
      </p:grpSpPr>
      <p:sp>
        <p:nvSpPr>
          <p:cNvPr id="2" name="Text 0"/>
          <p:cNvSpPr>
            <a:spLocks noGrp="1"/>
          </p:cNvSpPr>
          <p:nvPr>
            <p:ph type="body" idx="100" hasCustomPrompt="1"/>
          </p:nvPr>
        </p:nvSpPr>
        <p:spPr>
          <a:xfrm>
            <a:off x="548640" y="292608"/>
            <a:ext cx="9144000" cy="274320"/>
          </a:xfrm>
          <a:prstGeom prst="rect">
            <a:avLst/>
          </a:prstGeom>
          <a:noFill/>
          <a:ln/>
        </p:spPr>
        <p:txBody>
          <a:bodyPr wrap="square" lIns="0" tIns="0" rIns="0" bIns="0" rtlCol="0" anchor="t"/>
          <a:lstStyle/>
          <a:p>
            <a:pPr marL="0" indent="0" algn="l">
              <a:buNone/>
            </a:pPr>
            <a:r>
              <a:rPr lang="en-US" sz="1100" b="1" kern="0" spc="150" dirty="0">
                <a:solidFill>
                  <a:schemeClr val="accent2"/>
                </a:solidFill>
              </a:rPr>
              <a:t>04 · GRÖNA SKOLGÅRDAR OCH STÄDER</a:t>
            </a:r>
            <a:endParaRPr lang="en-US" sz="1100" dirty="0"/>
          </a:p>
        </p:txBody>
      </p:sp>
      <p:sp>
        <p:nvSpPr>
          <p:cNvPr id="3" name="Text 0"/>
          <p:cNvSpPr>
            <a:spLocks noGrp="1"/>
          </p:cNvSpPr>
          <p:nvPr>
            <p:ph type="title" idx="101" hasCustomPrompt="1"/>
          </p:nvPr>
        </p:nvSpPr>
        <p:spPr>
          <a:xfrm>
            <a:off x="548640" y="585216"/>
            <a:ext cx="11064240" cy="868680"/>
          </a:xfrm>
          <a:prstGeom prst="rect">
            <a:avLst/>
          </a:prstGeom>
          <a:noFill/>
          <a:ln/>
        </p:spPr>
        <p:txBody>
          <a:bodyPr wrap="square" lIns="0" tIns="0" rIns="0" bIns="0" rtlCol="0" anchor="t"/>
          <a:lstStyle/>
          <a:p>
            <a:pPr marL="0" indent="0" algn="l">
              <a:buNone/>
            </a:pPr>
            <a:r>
              <a:rPr lang="en-US" sz="2600" b="1" dirty="0">
                <a:solidFill>
                  <a:schemeClr val="tx2"/>
                </a:solidFill>
              </a:rPr>
              <a:t>3–30–300: en enkel tumregel för gröna, friska städer</a:t>
            </a:r>
            <a:endParaRPr lang="en-US" sz="2600" dirty="0"/>
          </a:p>
        </p:txBody>
      </p:sp>
      <p:sp>
        <p:nvSpPr>
          <p:cNvPr id="5" name="Figurkort"/>
          <p:cNvSpPr/>
          <p:nvPr/>
        </p:nvSpPr>
        <p:spPr>
          <a:xfrm>
            <a:off x="548640" y="1645920"/>
            <a:ext cx="5486400" cy="3611880"/>
          </a:xfrm>
          <a:prstGeom prst="roundRect">
            <a:avLst>
              <a:gd name="adj" fmla="val 1519"/>
            </a:avLst>
          </a:prstGeom>
          <a:solidFill>
            <a:schemeClr val="bg2"/>
          </a:solidFill>
          <a:ln/>
        </p:spPr>
        <p:txBody>
          <a:bodyPr/>
          <a:lstStyle/>
          <a:p>
            <a:endParaRPr lang="sv-SE"/>
          </a:p>
        </p:txBody>
      </p:sp>
      <p:pic>
        <p:nvPicPr>
          <p:cNvPr id="6" name="Figur s55_2" descr="/home/claude/work/use/s55_2.jpg"/>
          <p:cNvPicPr>
            <a:picLocks noChangeAspect="1"/>
          </p:cNvPicPr>
          <p:nvPr/>
        </p:nvPicPr>
        <p:blipFill>
          <a:blip r:embed="rId3"/>
          <a:stretch>
            <a:fillRect/>
          </a:stretch>
        </p:blipFill>
        <p:spPr>
          <a:xfrm>
            <a:off x="1067303" y="1783080"/>
            <a:ext cx="4449073" cy="3337560"/>
          </a:xfrm>
          <a:prstGeom prst="rect">
            <a:avLst/>
          </a:prstGeom>
        </p:spPr>
      </p:pic>
      <p:sp>
        <p:nvSpPr>
          <p:cNvPr id="7" name="Text 3"/>
          <p:cNvSpPr txBox="1"/>
          <p:nvPr/>
        </p:nvSpPr>
        <p:spPr>
          <a:xfrm>
            <a:off x="6400800" y="1691640"/>
            <a:ext cx="1828800" cy="914400"/>
          </a:xfrm>
          <a:prstGeom prst="rect">
            <a:avLst/>
          </a:prstGeom>
          <a:noFill/>
          <a:ln/>
        </p:spPr>
        <p:txBody>
          <a:bodyPr wrap="square" lIns="0" tIns="0" rIns="0" bIns="0" rtlCol="0" anchor="ctr"/>
          <a:lstStyle/>
          <a:p>
            <a:pPr marL="0" indent="0">
              <a:buNone/>
            </a:pPr>
            <a:r>
              <a:rPr lang="en-US" sz="4400" b="1" dirty="0">
                <a:solidFill>
                  <a:schemeClr val="accent1"/>
                </a:solidFill>
              </a:rPr>
              <a:t>3</a:t>
            </a:r>
            <a:endParaRPr lang="en-US" sz="4400" dirty="0"/>
          </a:p>
        </p:txBody>
      </p:sp>
      <p:sp>
        <p:nvSpPr>
          <p:cNvPr id="8" name="Text"/>
          <p:cNvSpPr txBox="1"/>
          <p:nvPr/>
        </p:nvSpPr>
        <p:spPr>
          <a:xfrm>
            <a:off x="8321040" y="1691640"/>
            <a:ext cx="3291840" cy="914400"/>
          </a:xfrm>
          <a:prstGeom prst="rect">
            <a:avLst/>
          </a:prstGeom>
          <a:noFill/>
          <a:ln/>
        </p:spPr>
        <p:txBody>
          <a:bodyPr wrap="square" lIns="0" tIns="0" rIns="0" bIns="0" rtlCol="0" anchor="ctr"/>
          <a:lstStyle/>
          <a:p>
            <a:pPr marL="0" indent="0">
              <a:spcAft>
                <a:spcPts val="800"/>
              </a:spcAft>
              <a:buNone/>
            </a:pPr>
            <a:r>
              <a:rPr lang="en-US" sz="1700" dirty="0">
                <a:solidFill>
                  <a:schemeClr val="tx1"/>
                </a:solidFill>
              </a:rPr>
              <a:t>träd ska synas från varje bostad, skola och arbetsplats</a:t>
            </a:r>
            <a:endParaRPr lang="en-US" sz="1700" dirty="0"/>
          </a:p>
        </p:txBody>
      </p:sp>
      <p:sp>
        <p:nvSpPr>
          <p:cNvPr id="9" name="Text 5"/>
          <p:cNvSpPr txBox="1"/>
          <p:nvPr/>
        </p:nvSpPr>
        <p:spPr>
          <a:xfrm>
            <a:off x="6400800" y="2880360"/>
            <a:ext cx="1828800" cy="914400"/>
          </a:xfrm>
          <a:prstGeom prst="rect">
            <a:avLst/>
          </a:prstGeom>
          <a:noFill/>
          <a:ln/>
        </p:spPr>
        <p:txBody>
          <a:bodyPr wrap="square" lIns="0" tIns="0" rIns="0" bIns="0" rtlCol="0" anchor="ctr"/>
          <a:lstStyle/>
          <a:p>
            <a:pPr marL="0" indent="0">
              <a:buNone/>
            </a:pPr>
            <a:r>
              <a:rPr lang="en-US" sz="4400" b="1" dirty="0">
                <a:solidFill>
                  <a:schemeClr val="accent1"/>
                </a:solidFill>
              </a:rPr>
              <a:t>30 %</a:t>
            </a:r>
            <a:endParaRPr lang="en-US" sz="4400" dirty="0"/>
          </a:p>
        </p:txBody>
      </p:sp>
      <p:sp>
        <p:nvSpPr>
          <p:cNvPr id="10" name="Text"/>
          <p:cNvSpPr txBox="1"/>
          <p:nvPr/>
        </p:nvSpPr>
        <p:spPr>
          <a:xfrm>
            <a:off x="8321040" y="2880360"/>
            <a:ext cx="3291840" cy="914400"/>
          </a:xfrm>
          <a:prstGeom prst="rect">
            <a:avLst/>
          </a:prstGeom>
          <a:noFill/>
          <a:ln/>
        </p:spPr>
        <p:txBody>
          <a:bodyPr wrap="square" lIns="0" tIns="0" rIns="0" bIns="0" rtlCol="0" anchor="ctr"/>
          <a:lstStyle/>
          <a:p>
            <a:pPr marL="0" indent="0">
              <a:spcAft>
                <a:spcPts val="800"/>
              </a:spcAft>
              <a:buNone/>
            </a:pPr>
            <a:r>
              <a:rPr lang="en-US" sz="1700" dirty="0">
                <a:solidFill>
                  <a:schemeClr val="tx1"/>
                </a:solidFill>
              </a:rPr>
              <a:t>krontäckning i varje kvarter</a:t>
            </a:r>
            <a:endParaRPr lang="en-US" sz="1700" dirty="0"/>
          </a:p>
        </p:txBody>
      </p:sp>
      <p:sp>
        <p:nvSpPr>
          <p:cNvPr id="11" name="Text 7"/>
          <p:cNvSpPr txBox="1"/>
          <p:nvPr/>
        </p:nvSpPr>
        <p:spPr>
          <a:xfrm>
            <a:off x="6400800" y="4069080"/>
            <a:ext cx="1828800" cy="914400"/>
          </a:xfrm>
          <a:prstGeom prst="rect">
            <a:avLst/>
          </a:prstGeom>
          <a:noFill/>
          <a:ln/>
        </p:spPr>
        <p:txBody>
          <a:bodyPr wrap="square" lIns="0" tIns="0" rIns="0" bIns="0" rtlCol="0" anchor="ctr"/>
          <a:lstStyle/>
          <a:p>
            <a:pPr marL="0" indent="0">
              <a:buNone/>
            </a:pPr>
            <a:r>
              <a:rPr lang="en-US" sz="4400" b="1" dirty="0">
                <a:solidFill>
                  <a:schemeClr val="accent1"/>
                </a:solidFill>
              </a:rPr>
              <a:t>300 m</a:t>
            </a:r>
            <a:endParaRPr lang="en-US" sz="4400" dirty="0"/>
          </a:p>
        </p:txBody>
      </p:sp>
      <p:sp>
        <p:nvSpPr>
          <p:cNvPr id="12" name="Text"/>
          <p:cNvSpPr txBox="1"/>
          <p:nvPr/>
        </p:nvSpPr>
        <p:spPr>
          <a:xfrm>
            <a:off x="8321040" y="4069080"/>
            <a:ext cx="3291840" cy="914400"/>
          </a:xfrm>
          <a:prstGeom prst="rect">
            <a:avLst/>
          </a:prstGeom>
          <a:noFill/>
          <a:ln/>
        </p:spPr>
        <p:txBody>
          <a:bodyPr wrap="square" lIns="0" tIns="0" rIns="0" bIns="0" rtlCol="0" anchor="ctr"/>
          <a:lstStyle/>
          <a:p>
            <a:pPr marL="0" indent="0">
              <a:spcAft>
                <a:spcPts val="800"/>
              </a:spcAft>
              <a:buNone/>
            </a:pPr>
            <a:r>
              <a:rPr lang="en-US" sz="1700" dirty="0">
                <a:solidFill>
                  <a:schemeClr val="tx1"/>
                </a:solidFill>
              </a:rPr>
              <a:t>som längst till närmaste park eller grönområde</a:t>
            </a:r>
            <a:endParaRPr lang="en-US" sz="1700" dirty="0"/>
          </a:p>
        </p:txBody>
      </p:sp>
      <p:sp>
        <p:nvSpPr>
          <p:cNvPr id="13" name="För kommunen"/>
          <p:cNvSpPr/>
          <p:nvPr/>
        </p:nvSpPr>
        <p:spPr>
          <a:xfrm>
            <a:off x="548640" y="5440680"/>
            <a:ext cx="11091672" cy="713232"/>
          </a:xfrm>
          <a:prstGeom prst="roundRect">
            <a:avLst>
              <a:gd name="adj" fmla="val 10256"/>
            </a:avLst>
          </a:prstGeom>
          <a:solidFill>
            <a:schemeClr val="accent2">
              <a:alpha val="13000"/>
            </a:schemeClr>
          </a:solidFill>
          <a:ln/>
        </p:spPr>
        <p:txBody>
          <a:bodyPr/>
          <a:lstStyle/>
          <a:p>
            <a:endParaRPr lang="sv-SE"/>
          </a:p>
        </p:txBody>
      </p:sp>
      <p:pic>
        <p:nvPicPr>
          <p:cNvPr id="14" name="Kommunikon" descr="preencoded.png"/>
          <p:cNvPicPr>
            <a:picLocks noChangeAspect="1"/>
          </p:cNvPicPr>
          <p:nvPr/>
        </p:nvPicPr>
        <p:blipFill>
          <a:blip r:embed="rId4"/>
          <a:stretch>
            <a:fillRect/>
          </a:stretch>
        </p:blipFill>
        <p:spPr>
          <a:xfrm>
            <a:off x="749808" y="5632704"/>
            <a:ext cx="329184" cy="329184"/>
          </a:xfrm>
          <a:prstGeom prst="rect">
            <a:avLst/>
          </a:prstGeom>
        </p:spPr>
      </p:pic>
      <p:sp>
        <p:nvSpPr>
          <p:cNvPr id="15" name="För kommunen text"/>
          <p:cNvSpPr txBox="1"/>
          <p:nvPr/>
        </p:nvSpPr>
        <p:spPr>
          <a:xfrm>
            <a:off x="1234440" y="5440680"/>
            <a:ext cx="10222992" cy="713232"/>
          </a:xfrm>
          <a:prstGeom prst="rect">
            <a:avLst/>
          </a:prstGeom>
          <a:noFill/>
          <a:ln/>
        </p:spPr>
        <p:txBody>
          <a:bodyPr wrap="square" lIns="0" tIns="0" rIns="0" bIns="0" rtlCol="0" anchor="ctr"/>
          <a:lstStyle/>
          <a:p>
            <a:pPr marL="0" indent="0">
              <a:buNone/>
            </a:pPr>
            <a:r>
              <a:rPr lang="en-US" sz="1500" b="1" dirty="0">
                <a:solidFill>
                  <a:schemeClr val="accent2"/>
                </a:solidFill>
              </a:rPr>
              <a:t>För kommunen  </a:t>
            </a:r>
            <a:r>
              <a:rPr lang="en-US" sz="1500" dirty="0">
                <a:solidFill>
                  <a:schemeClr val="tx1"/>
                </a:solidFill>
              </a:rPr>
              <a:t>Använd 3–30–300 som mål i översikts- och detaljplaner – och mät hur långt kommunen har kvar.</a:t>
            </a:r>
            <a:endParaRPr lang="en-US" sz="1500" dirty="0"/>
          </a:p>
        </p:txBody>
      </p:sp>
      <p:sp>
        <p:nvSpPr>
          <p:cNvPr id="16" name="Källa"/>
          <p:cNvSpPr txBox="1"/>
          <p:nvPr/>
        </p:nvSpPr>
        <p:spPr>
          <a:xfrm>
            <a:off x="548640" y="6336792"/>
            <a:ext cx="10424160" cy="292608"/>
          </a:xfrm>
          <a:prstGeom prst="rect">
            <a:avLst/>
          </a:prstGeom>
          <a:noFill/>
          <a:ln/>
        </p:spPr>
        <p:txBody>
          <a:bodyPr wrap="square" lIns="0" tIns="0" rIns="0" bIns="0" rtlCol="0" anchor="t"/>
          <a:lstStyle/>
          <a:p>
            <a:pPr marL="0" indent="0">
              <a:buNone/>
            </a:pPr>
            <a:r>
              <a:rPr lang="en-US" sz="1000" i="1" dirty="0">
                <a:solidFill>
                  <a:schemeClr val="accent5"/>
                </a:solidFill>
              </a:rPr>
              <a:t>Konijnendijk, Evidence-based guidelines for greener, healthier, more resilient neighbourhoods: introducing the 3–30–300 rule. J For Res 2023.</a:t>
            </a:r>
            <a:endParaRPr lang="en-US" sz="1000" dirty="0"/>
          </a:p>
        </p:txBody>
      </p:sp>
      <p:sp>
        <p:nvSpPr>
          <p:cNvPr id="25" name="Slide Number Placeholder 0"/>
          <p:cNvSpPr>
            <a:spLocks noGrp="1"/>
          </p:cNvSpPr>
          <p:nvPr>
            <p:ph type="sldNum" sz="quarter" idx="4294967295"/>
          </p:nvPr>
        </p:nvSpPr>
        <p:spPr>
          <a:xfrm>
            <a:off x="11155680" y="6355080"/>
            <a:ext cx="502920" cy="274320"/>
          </a:xfrm>
          <a:prstGeom prst="rect">
            <a:avLst/>
          </a:prstGeom>
          <a:extLst>
            <a:ext uri="{C572A759-6A51-4108-AA02-DFA0A04FC94B}">
              <ma14:wrappingTextBoxFlag xmlns:ma14="http://schemas.microsoft.com/office/mac/drawingml/2011/main" xmlns="" val="0"/>
            </a:ext>
          </a:extLst>
        </p:spPr>
        <p:txBody>
          <a:bodyPr/>
          <a:lstStyle>
            <a:lvl1pPr>
              <a:defRPr sz="1000">
                <a:solidFill>
                  <a:schemeClr val="accent5"/>
                </a:solidFill>
              </a:defRPr>
            </a:lvl1pPr>
          </a:lstStyle>
          <a:p>
            <a:pPr algn="r"/>
            <a:fld id="{F7021451-1387-4CA6-816F-3879F97B5CBC}" type="slidenum">
              <a:rPr lang="en-US" b="0"/>
              <a:t>36</a:t>
            </a:fld>
            <a:endParaRPr lang="en-US"/>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 36">
    <p:spTree>
      <p:nvGrpSpPr>
        <p:cNvPr id="1" name=""/>
        <p:cNvGrpSpPr/>
        <p:nvPr/>
      </p:nvGrpSpPr>
      <p:grpSpPr>
        <a:xfrm>
          <a:off x="0" y="0"/>
          <a:ext cx="0" cy="0"/>
          <a:chOff x="0" y="0"/>
          <a:chExt cx="0" cy="0"/>
        </a:xfrm>
      </p:grpSpPr>
      <p:sp>
        <p:nvSpPr>
          <p:cNvPr id="2" name="Text 0"/>
          <p:cNvSpPr>
            <a:spLocks noGrp="1"/>
          </p:cNvSpPr>
          <p:nvPr>
            <p:ph type="body" idx="100" hasCustomPrompt="1"/>
          </p:nvPr>
        </p:nvSpPr>
        <p:spPr>
          <a:xfrm>
            <a:off x="548640" y="292608"/>
            <a:ext cx="9144000" cy="274320"/>
          </a:xfrm>
          <a:prstGeom prst="rect">
            <a:avLst/>
          </a:prstGeom>
          <a:noFill/>
          <a:ln/>
        </p:spPr>
        <p:txBody>
          <a:bodyPr wrap="square" lIns="0" tIns="0" rIns="0" bIns="0" rtlCol="0" anchor="t"/>
          <a:lstStyle/>
          <a:p>
            <a:pPr marL="0" indent="0" algn="l">
              <a:buNone/>
            </a:pPr>
            <a:r>
              <a:rPr lang="en-US" sz="1100" b="1" kern="0" spc="150" dirty="0">
                <a:solidFill>
                  <a:schemeClr val="accent2"/>
                </a:solidFill>
              </a:rPr>
              <a:t>04 · GRÖNA SKOLGÅRDAR OCH STÄDER</a:t>
            </a:r>
            <a:endParaRPr lang="en-US" sz="1100" dirty="0"/>
          </a:p>
        </p:txBody>
      </p:sp>
      <p:sp>
        <p:nvSpPr>
          <p:cNvPr id="3" name="Text 0"/>
          <p:cNvSpPr>
            <a:spLocks noGrp="1"/>
          </p:cNvSpPr>
          <p:nvPr>
            <p:ph type="title" idx="101" hasCustomPrompt="1"/>
          </p:nvPr>
        </p:nvSpPr>
        <p:spPr>
          <a:xfrm>
            <a:off x="548640" y="585216"/>
            <a:ext cx="11064240" cy="868680"/>
          </a:xfrm>
          <a:prstGeom prst="rect">
            <a:avLst/>
          </a:prstGeom>
          <a:noFill/>
          <a:ln/>
        </p:spPr>
        <p:txBody>
          <a:bodyPr wrap="square" lIns="0" tIns="0" rIns="0" bIns="0" rtlCol="0" anchor="t"/>
          <a:lstStyle/>
          <a:p>
            <a:pPr marL="0" indent="0" algn="l">
              <a:buNone/>
            </a:pPr>
            <a:r>
              <a:rPr lang="en-US" sz="2600" b="1" dirty="0">
                <a:solidFill>
                  <a:schemeClr val="tx2"/>
                </a:solidFill>
              </a:rPr>
              <a:t>Skolgårdsprojektet: från asfalt till grönska – med forskning från start</a:t>
            </a:r>
            <a:endParaRPr lang="en-US" sz="2600" dirty="0"/>
          </a:p>
        </p:txBody>
      </p:sp>
      <p:sp>
        <p:nvSpPr>
          <p:cNvPr id="5" name="Text"/>
          <p:cNvSpPr txBox="1"/>
          <p:nvPr/>
        </p:nvSpPr>
        <p:spPr>
          <a:xfrm>
            <a:off x="548640" y="1600200"/>
            <a:ext cx="5852160" cy="685800"/>
          </a:xfrm>
          <a:prstGeom prst="rect">
            <a:avLst/>
          </a:prstGeom>
          <a:noFill/>
          <a:ln/>
        </p:spPr>
        <p:txBody>
          <a:bodyPr wrap="square" lIns="0" tIns="0" rIns="0" bIns="0" rtlCol="0" anchor="t"/>
          <a:lstStyle/>
          <a:p>
            <a:pPr marL="0" indent="0">
              <a:spcAft>
                <a:spcPts val="800"/>
              </a:spcAft>
              <a:buNone/>
            </a:pPr>
            <a:r>
              <a:rPr lang="en-US" sz="1600" i="1" dirty="0">
                <a:solidFill>
                  <a:schemeClr val="accent5"/>
                </a:solidFill>
              </a:rPr>
              <a:t>Evidensen för gröna skolgårdar är lovande men svag – få studier är tillräckligt starka. Därför mäter vi.</a:t>
            </a:r>
            <a:endParaRPr lang="en-US" sz="1600" dirty="0"/>
          </a:p>
        </p:txBody>
      </p:sp>
      <p:sp>
        <p:nvSpPr>
          <p:cNvPr id="6" name="Ikoncirkel"/>
          <p:cNvSpPr/>
          <p:nvPr/>
        </p:nvSpPr>
        <p:spPr>
          <a:xfrm>
            <a:off x="548640" y="2377440"/>
            <a:ext cx="457200" cy="457200"/>
          </a:xfrm>
          <a:prstGeom prst="ellipse">
            <a:avLst/>
          </a:prstGeom>
          <a:solidFill>
            <a:schemeClr val="accent1"/>
          </a:solidFill>
          <a:ln/>
        </p:spPr>
        <p:txBody>
          <a:bodyPr/>
          <a:lstStyle/>
          <a:p>
            <a:endParaRPr lang="sv-SE"/>
          </a:p>
        </p:txBody>
      </p:sp>
      <p:pic>
        <p:nvPicPr>
          <p:cNvPr id="7" name="Ikon FaRunning" descr="preencoded.png"/>
          <p:cNvPicPr>
            <a:picLocks noChangeAspect="1"/>
          </p:cNvPicPr>
          <p:nvPr/>
        </p:nvPicPr>
        <p:blipFill>
          <a:blip r:embed="rId3"/>
          <a:stretch>
            <a:fillRect/>
          </a:stretch>
        </p:blipFill>
        <p:spPr>
          <a:xfrm>
            <a:off x="662940" y="2491740"/>
            <a:ext cx="228600" cy="228600"/>
          </a:xfrm>
          <a:prstGeom prst="rect">
            <a:avLst/>
          </a:prstGeom>
        </p:spPr>
      </p:pic>
      <p:sp>
        <p:nvSpPr>
          <p:cNvPr id="8" name="Text"/>
          <p:cNvSpPr txBox="1"/>
          <p:nvPr/>
        </p:nvSpPr>
        <p:spPr>
          <a:xfrm>
            <a:off x="1143000" y="2377440"/>
            <a:ext cx="5303520" cy="457200"/>
          </a:xfrm>
          <a:prstGeom prst="rect">
            <a:avLst/>
          </a:prstGeom>
          <a:noFill/>
          <a:ln/>
        </p:spPr>
        <p:txBody>
          <a:bodyPr wrap="square" lIns="0" tIns="0" rIns="0" bIns="0" rtlCol="0" anchor="ctr"/>
          <a:lstStyle/>
          <a:p>
            <a:pPr marL="0" indent="0">
              <a:spcAft>
                <a:spcPts val="800"/>
              </a:spcAft>
              <a:buNone/>
            </a:pPr>
            <a:r>
              <a:rPr lang="en-US" sz="1500" b="1" dirty="0">
                <a:solidFill>
                  <a:schemeClr val="tx2"/>
                </a:solidFill>
              </a:rPr>
              <a:t>Rörelse  </a:t>
            </a:r>
            <a:r>
              <a:rPr lang="en-US" sz="1500" dirty="0">
                <a:solidFill>
                  <a:schemeClr val="tx1"/>
                </a:solidFill>
              </a:rPr>
              <a:t>Accelerometer och GPS före och efter ombyggnaden</a:t>
            </a:r>
            <a:endParaRPr lang="en-US" sz="1500" dirty="0"/>
          </a:p>
        </p:txBody>
      </p:sp>
      <p:sp>
        <p:nvSpPr>
          <p:cNvPr id="9" name="Ikoncirkel"/>
          <p:cNvSpPr/>
          <p:nvPr/>
        </p:nvSpPr>
        <p:spPr>
          <a:xfrm>
            <a:off x="548640" y="2980944"/>
            <a:ext cx="457200" cy="457200"/>
          </a:xfrm>
          <a:prstGeom prst="ellipse">
            <a:avLst/>
          </a:prstGeom>
          <a:solidFill>
            <a:schemeClr val="accent1"/>
          </a:solidFill>
          <a:ln/>
        </p:spPr>
        <p:txBody>
          <a:bodyPr/>
          <a:lstStyle/>
          <a:p>
            <a:endParaRPr lang="sv-SE"/>
          </a:p>
        </p:txBody>
      </p:sp>
      <p:pic>
        <p:nvPicPr>
          <p:cNvPr id="10" name="Ikon FaMapMarkedAlt" descr="preencoded.png"/>
          <p:cNvPicPr>
            <a:picLocks noChangeAspect="1"/>
          </p:cNvPicPr>
          <p:nvPr/>
        </p:nvPicPr>
        <p:blipFill>
          <a:blip r:embed="rId4"/>
          <a:stretch>
            <a:fillRect/>
          </a:stretch>
        </p:blipFill>
        <p:spPr>
          <a:xfrm>
            <a:off x="662940" y="3095244"/>
            <a:ext cx="228600" cy="228600"/>
          </a:xfrm>
          <a:prstGeom prst="rect">
            <a:avLst/>
          </a:prstGeom>
        </p:spPr>
      </p:pic>
      <p:sp>
        <p:nvSpPr>
          <p:cNvPr id="11" name="Text"/>
          <p:cNvSpPr txBox="1"/>
          <p:nvPr/>
        </p:nvSpPr>
        <p:spPr>
          <a:xfrm>
            <a:off x="1143000" y="2980944"/>
            <a:ext cx="5303520" cy="457200"/>
          </a:xfrm>
          <a:prstGeom prst="rect">
            <a:avLst/>
          </a:prstGeom>
          <a:noFill/>
          <a:ln/>
        </p:spPr>
        <p:txBody>
          <a:bodyPr wrap="square" lIns="0" tIns="0" rIns="0" bIns="0" rtlCol="0" anchor="ctr"/>
          <a:lstStyle/>
          <a:p>
            <a:pPr marL="0" indent="0">
              <a:spcAft>
                <a:spcPts val="800"/>
              </a:spcAft>
              <a:buNone/>
            </a:pPr>
            <a:r>
              <a:rPr lang="en-US" sz="1500" b="1" dirty="0">
                <a:solidFill>
                  <a:schemeClr val="tx2"/>
                </a:solidFill>
              </a:rPr>
              <a:t>Vad fungerar?  </a:t>
            </a:r>
            <a:r>
              <a:rPr lang="en-US" sz="1500" dirty="0">
                <a:solidFill>
                  <a:schemeClr val="tx1"/>
                </a:solidFill>
              </a:rPr>
              <a:t>Vilka delar av gården som används mest</a:t>
            </a:r>
            <a:endParaRPr lang="en-US" sz="1500" dirty="0"/>
          </a:p>
        </p:txBody>
      </p:sp>
      <p:sp>
        <p:nvSpPr>
          <p:cNvPr id="12" name="Ikoncirkel"/>
          <p:cNvSpPr/>
          <p:nvPr/>
        </p:nvSpPr>
        <p:spPr>
          <a:xfrm>
            <a:off x="548640" y="3584448"/>
            <a:ext cx="457200" cy="457200"/>
          </a:xfrm>
          <a:prstGeom prst="ellipse">
            <a:avLst/>
          </a:prstGeom>
          <a:solidFill>
            <a:schemeClr val="accent1"/>
          </a:solidFill>
          <a:ln/>
        </p:spPr>
        <p:txBody>
          <a:bodyPr/>
          <a:lstStyle/>
          <a:p>
            <a:endParaRPr lang="sv-SE"/>
          </a:p>
        </p:txBody>
      </p:sp>
      <p:pic>
        <p:nvPicPr>
          <p:cNvPr id="13" name="Ikon FaBalanceScale" descr="preencoded.png"/>
          <p:cNvPicPr>
            <a:picLocks noChangeAspect="1"/>
          </p:cNvPicPr>
          <p:nvPr/>
        </p:nvPicPr>
        <p:blipFill>
          <a:blip r:embed="rId5"/>
          <a:stretch>
            <a:fillRect/>
          </a:stretch>
        </p:blipFill>
        <p:spPr>
          <a:xfrm>
            <a:off x="662940" y="3698748"/>
            <a:ext cx="228600" cy="228600"/>
          </a:xfrm>
          <a:prstGeom prst="rect">
            <a:avLst/>
          </a:prstGeom>
        </p:spPr>
      </p:pic>
      <p:sp>
        <p:nvSpPr>
          <p:cNvPr id="14" name="Text"/>
          <p:cNvSpPr txBox="1"/>
          <p:nvPr/>
        </p:nvSpPr>
        <p:spPr>
          <a:xfrm>
            <a:off x="1143000" y="3584448"/>
            <a:ext cx="5303520" cy="457200"/>
          </a:xfrm>
          <a:prstGeom prst="rect">
            <a:avLst/>
          </a:prstGeom>
          <a:noFill/>
          <a:ln/>
        </p:spPr>
        <p:txBody>
          <a:bodyPr wrap="square" lIns="0" tIns="0" rIns="0" bIns="0" rtlCol="0" anchor="ctr"/>
          <a:lstStyle/>
          <a:p>
            <a:pPr marL="0" indent="0">
              <a:spcAft>
                <a:spcPts val="800"/>
              </a:spcAft>
              <a:buNone/>
            </a:pPr>
            <a:r>
              <a:rPr lang="en-US" sz="1500" b="1" dirty="0">
                <a:solidFill>
                  <a:schemeClr val="tx2"/>
                </a:solidFill>
              </a:rPr>
              <a:t>Jämlikhet  </a:t>
            </a:r>
            <a:r>
              <a:rPr lang="en-US" sz="1500" dirty="0">
                <a:solidFill>
                  <a:schemeClr val="tx1"/>
                </a:solidFill>
              </a:rPr>
              <a:t>Minskar skillnader mellan kön och grupper?</a:t>
            </a:r>
            <a:endParaRPr lang="en-US" sz="1500" dirty="0"/>
          </a:p>
        </p:txBody>
      </p:sp>
      <p:sp>
        <p:nvSpPr>
          <p:cNvPr id="15" name="Ikoncirkel"/>
          <p:cNvSpPr/>
          <p:nvPr/>
        </p:nvSpPr>
        <p:spPr>
          <a:xfrm>
            <a:off x="548640" y="4187952"/>
            <a:ext cx="457200" cy="457200"/>
          </a:xfrm>
          <a:prstGeom prst="ellipse">
            <a:avLst/>
          </a:prstGeom>
          <a:solidFill>
            <a:schemeClr val="accent1"/>
          </a:solidFill>
          <a:ln/>
        </p:spPr>
        <p:txBody>
          <a:bodyPr/>
          <a:lstStyle/>
          <a:p>
            <a:endParaRPr lang="sv-SE"/>
          </a:p>
        </p:txBody>
      </p:sp>
      <p:pic>
        <p:nvPicPr>
          <p:cNvPr id="16" name="Ikon FaCloudSun" descr="preencoded.png"/>
          <p:cNvPicPr>
            <a:picLocks noChangeAspect="1"/>
          </p:cNvPicPr>
          <p:nvPr/>
        </p:nvPicPr>
        <p:blipFill>
          <a:blip r:embed="rId6"/>
          <a:stretch>
            <a:fillRect/>
          </a:stretch>
        </p:blipFill>
        <p:spPr>
          <a:xfrm>
            <a:off x="662940" y="4302252"/>
            <a:ext cx="228600" cy="228600"/>
          </a:xfrm>
          <a:prstGeom prst="rect">
            <a:avLst/>
          </a:prstGeom>
        </p:spPr>
      </p:pic>
      <p:sp>
        <p:nvSpPr>
          <p:cNvPr id="17" name="Text"/>
          <p:cNvSpPr txBox="1"/>
          <p:nvPr/>
        </p:nvSpPr>
        <p:spPr>
          <a:xfrm>
            <a:off x="1143000" y="4187952"/>
            <a:ext cx="5303520" cy="457200"/>
          </a:xfrm>
          <a:prstGeom prst="rect">
            <a:avLst/>
          </a:prstGeom>
          <a:noFill/>
          <a:ln/>
        </p:spPr>
        <p:txBody>
          <a:bodyPr wrap="square" lIns="0" tIns="0" rIns="0" bIns="0" rtlCol="0" anchor="ctr"/>
          <a:lstStyle/>
          <a:p>
            <a:pPr marL="0" indent="0">
              <a:spcAft>
                <a:spcPts val="800"/>
              </a:spcAft>
              <a:buNone/>
            </a:pPr>
            <a:r>
              <a:rPr lang="en-US" sz="1500" b="1" dirty="0">
                <a:solidFill>
                  <a:schemeClr val="tx2"/>
                </a:solidFill>
              </a:rPr>
              <a:t>Miljö  </a:t>
            </a:r>
            <a:r>
              <a:rPr lang="en-US" sz="1500" dirty="0">
                <a:solidFill>
                  <a:schemeClr val="tx1"/>
                </a:solidFill>
              </a:rPr>
              <a:t>Temperatur, skugga, luftkvalitet och kolinbindning</a:t>
            </a:r>
            <a:endParaRPr lang="en-US" sz="1500" dirty="0"/>
          </a:p>
        </p:txBody>
      </p:sp>
      <p:sp>
        <p:nvSpPr>
          <p:cNvPr id="18" name="Ikoncirkel"/>
          <p:cNvSpPr/>
          <p:nvPr/>
        </p:nvSpPr>
        <p:spPr>
          <a:xfrm>
            <a:off x="548640" y="4791456"/>
            <a:ext cx="457200" cy="457200"/>
          </a:xfrm>
          <a:prstGeom prst="ellipse">
            <a:avLst/>
          </a:prstGeom>
          <a:solidFill>
            <a:schemeClr val="accent1"/>
          </a:solidFill>
          <a:ln/>
        </p:spPr>
        <p:txBody>
          <a:bodyPr/>
          <a:lstStyle/>
          <a:p>
            <a:endParaRPr lang="sv-SE"/>
          </a:p>
        </p:txBody>
      </p:sp>
      <p:pic>
        <p:nvPicPr>
          <p:cNvPr id="19" name="Ikon FaClipboardList" descr="preencoded.png"/>
          <p:cNvPicPr>
            <a:picLocks noChangeAspect="1"/>
          </p:cNvPicPr>
          <p:nvPr/>
        </p:nvPicPr>
        <p:blipFill>
          <a:blip r:embed="rId7"/>
          <a:stretch>
            <a:fillRect/>
          </a:stretch>
        </p:blipFill>
        <p:spPr>
          <a:xfrm>
            <a:off x="662940" y="4905756"/>
            <a:ext cx="228600" cy="228600"/>
          </a:xfrm>
          <a:prstGeom prst="rect">
            <a:avLst/>
          </a:prstGeom>
        </p:spPr>
      </p:pic>
      <p:sp>
        <p:nvSpPr>
          <p:cNvPr id="20" name="Text"/>
          <p:cNvSpPr txBox="1"/>
          <p:nvPr/>
        </p:nvSpPr>
        <p:spPr>
          <a:xfrm>
            <a:off x="1143000" y="4791456"/>
            <a:ext cx="5303520" cy="457200"/>
          </a:xfrm>
          <a:prstGeom prst="rect">
            <a:avLst/>
          </a:prstGeom>
          <a:noFill/>
          <a:ln/>
        </p:spPr>
        <p:txBody>
          <a:bodyPr wrap="square" lIns="0" tIns="0" rIns="0" bIns="0" rtlCol="0" anchor="ctr"/>
          <a:lstStyle/>
          <a:p>
            <a:pPr marL="0" indent="0">
              <a:spcAft>
                <a:spcPts val="800"/>
              </a:spcAft>
              <a:buNone/>
            </a:pPr>
            <a:r>
              <a:rPr lang="en-US" sz="1500" b="1" dirty="0">
                <a:solidFill>
                  <a:schemeClr val="tx2"/>
                </a:solidFill>
              </a:rPr>
              <a:t>Riktlinjer  </a:t>
            </a:r>
            <a:r>
              <a:rPr lang="en-US" sz="1500" dirty="0">
                <a:solidFill>
                  <a:schemeClr val="tx1"/>
                </a:solidFill>
              </a:rPr>
              <a:t>Nationella råd för gröna, rörelsevänliga skolgårdar</a:t>
            </a:r>
            <a:endParaRPr lang="en-US" sz="1500" dirty="0"/>
          </a:p>
        </p:txBody>
      </p:sp>
      <p:sp>
        <p:nvSpPr>
          <p:cNvPr id="21" name="Figurkort"/>
          <p:cNvSpPr/>
          <p:nvPr/>
        </p:nvSpPr>
        <p:spPr>
          <a:xfrm>
            <a:off x="6766560" y="1645920"/>
            <a:ext cx="4873752" cy="3657600"/>
          </a:xfrm>
          <a:prstGeom prst="roundRect">
            <a:avLst>
              <a:gd name="adj" fmla="val 1500"/>
            </a:avLst>
          </a:prstGeom>
          <a:solidFill>
            <a:schemeClr val="bg2"/>
          </a:solidFill>
          <a:ln/>
        </p:spPr>
        <p:txBody>
          <a:bodyPr/>
          <a:lstStyle/>
          <a:p>
            <a:endParaRPr lang="sv-SE"/>
          </a:p>
        </p:txBody>
      </p:sp>
      <p:pic>
        <p:nvPicPr>
          <p:cNvPr id="22" name="Figur s56_2" descr="/home/claude/work/use/s56_2.jpg"/>
          <p:cNvPicPr>
            <a:picLocks noChangeAspect="1"/>
          </p:cNvPicPr>
          <p:nvPr/>
        </p:nvPicPr>
        <p:blipFill>
          <a:blip r:embed="rId8"/>
          <a:stretch>
            <a:fillRect/>
          </a:stretch>
        </p:blipFill>
        <p:spPr>
          <a:xfrm>
            <a:off x="7191231" y="1783080"/>
            <a:ext cx="4024410" cy="3383280"/>
          </a:xfrm>
          <a:prstGeom prst="rect">
            <a:avLst/>
          </a:prstGeom>
        </p:spPr>
      </p:pic>
      <p:sp>
        <p:nvSpPr>
          <p:cNvPr id="23" name="För kommunen"/>
          <p:cNvSpPr/>
          <p:nvPr/>
        </p:nvSpPr>
        <p:spPr>
          <a:xfrm>
            <a:off x="548640" y="5440680"/>
            <a:ext cx="11091672" cy="713232"/>
          </a:xfrm>
          <a:prstGeom prst="roundRect">
            <a:avLst>
              <a:gd name="adj" fmla="val 10256"/>
            </a:avLst>
          </a:prstGeom>
          <a:solidFill>
            <a:schemeClr val="accent2">
              <a:alpha val="13000"/>
            </a:schemeClr>
          </a:solidFill>
          <a:ln/>
        </p:spPr>
        <p:txBody>
          <a:bodyPr/>
          <a:lstStyle/>
          <a:p>
            <a:endParaRPr lang="sv-SE"/>
          </a:p>
        </p:txBody>
      </p:sp>
      <p:pic>
        <p:nvPicPr>
          <p:cNvPr id="24" name="Kommunikon" descr="preencoded.png"/>
          <p:cNvPicPr>
            <a:picLocks noChangeAspect="1"/>
          </p:cNvPicPr>
          <p:nvPr/>
        </p:nvPicPr>
        <p:blipFill>
          <a:blip r:embed="rId9"/>
          <a:stretch>
            <a:fillRect/>
          </a:stretch>
        </p:blipFill>
        <p:spPr>
          <a:xfrm>
            <a:off x="749808" y="5632704"/>
            <a:ext cx="329184" cy="329184"/>
          </a:xfrm>
          <a:prstGeom prst="rect">
            <a:avLst/>
          </a:prstGeom>
        </p:spPr>
      </p:pic>
      <p:sp>
        <p:nvSpPr>
          <p:cNvPr id="25" name="För kommunen text"/>
          <p:cNvSpPr txBox="1"/>
          <p:nvPr/>
        </p:nvSpPr>
        <p:spPr>
          <a:xfrm>
            <a:off x="1234440" y="5440680"/>
            <a:ext cx="10222992" cy="713232"/>
          </a:xfrm>
          <a:prstGeom prst="rect">
            <a:avLst/>
          </a:prstGeom>
          <a:noFill/>
          <a:ln/>
        </p:spPr>
        <p:txBody>
          <a:bodyPr wrap="square" lIns="0" tIns="0" rIns="0" bIns="0" rtlCol="0" anchor="ctr"/>
          <a:lstStyle/>
          <a:p>
            <a:pPr marL="0" indent="0">
              <a:buNone/>
            </a:pPr>
            <a:r>
              <a:rPr lang="en-US" sz="1500" b="1" dirty="0">
                <a:solidFill>
                  <a:schemeClr val="accent2"/>
                </a:solidFill>
              </a:rPr>
              <a:t>För kommunen  </a:t>
            </a:r>
            <a:r>
              <a:rPr lang="en-US" sz="1500" dirty="0">
                <a:solidFill>
                  <a:schemeClr val="tx1"/>
                </a:solidFill>
              </a:rPr>
              <a:t>Bygg om med utvärdering från start – då vet vi vad som ger effekt och kan sprida det.</a:t>
            </a:r>
            <a:endParaRPr lang="en-US" sz="1500" dirty="0"/>
          </a:p>
        </p:txBody>
      </p:sp>
      <p:sp>
        <p:nvSpPr>
          <p:cNvPr id="26" name="Källa"/>
          <p:cNvSpPr txBox="1"/>
          <p:nvPr/>
        </p:nvSpPr>
        <p:spPr>
          <a:xfrm>
            <a:off x="548640" y="6336792"/>
            <a:ext cx="10424160" cy="292608"/>
          </a:xfrm>
          <a:prstGeom prst="rect">
            <a:avLst/>
          </a:prstGeom>
          <a:noFill/>
          <a:ln/>
        </p:spPr>
        <p:txBody>
          <a:bodyPr wrap="square" lIns="0" tIns="0" rIns="0" bIns="0" rtlCol="0" anchor="t"/>
          <a:lstStyle/>
          <a:p>
            <a:pPr marL="0" indent="0">
              <a:buNone/>
            </a:pPr>
            <a:r>
              <a:rPr lang="en-US" sz="1000" i="1" dirty="0">
                <a:solidFill>
                  <a:schemeClr val="accent5"/>
                </a:solidFill>
              </a:rPr>
              <a:t>Bikomeye m.fl., Int J Environ Res Public Health 2021. Finansiering: Cancerfonden, Formas, Forte, Arwidssonstiftelsen, i samarbete med Stockholms stad.</a:t>
            </a:r>
            <a:endParaRPr lang="en-US" sz="1000" dirty="0"/>
          </a:p>
        </p:txBody>
      </p:sp>
      <p:sp>
        <p:nvSpPr>
          <p:cNvPr id="4" name="Slide Number Placeholder 0"/>
          <p:cNvSpPr>
            <a:spLocks noGrp="1"/>
          </p:cNvSpPr>
          <p:nvPr>
            <p:ph type="sldNum" sz="quarter" idx="4294967295"/>
          </p:nvPr>
        </p:nvSpPr>
        <p:spPr>
          <a:xfrm>
            <a:off x="11155680" y="6355080"/>
            <a:ext cx="502920" cy="274320"/>
          </a:xfrm>
          <a:prstGeom prst="rect">
            <a:avLst/>
          </a:prstGeom>
          <a:extLst>
            <a:ext uri="{C572A759-6A51-4108-AA02-DFA0A04FC94B}">
              <ma14:wrappingTextBoxFlag xmlns:ma14="http://schemas.microsoft.com/office/mac/drawingml/2011/main" xmlns="" val="0"/>
            </a:ext>
          </a:extLst>
        </p:spPr>
        <p:txBody>
          <a:bodyPr/>
          <a:lstStyle>
            <a:lvl1pPr>
              <a:defRPr sz="1000">
                <a:solidFill>
                  <a:schemeClr val="accent5"/>
                </a:solidFill>
              </a:defRPr>
            </a:lvl1pPr>
          </a:lstStyle>
          <a:p>
            <a:pPr algn="r"/>
            <a:fld id="{F7021451-1387-4CA6-816F-3879F97B5CBC}" type="slidenum">
              <a:rPr lang="en-US" b="0"/>
              <a:t>37</a:t>
            </a:fld>
            <a:endParaRPr lang="en-US"/>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 37">
    <p:spTree>
      <p:nvGrpSpPr>
        <p:cNvPr id="1" name=""/>
        <p:cNvGrpSpPr/>
        <p:nvPr/>
      </p:nvGrpSpPr>
      <p:grpSpPr>
        <a:xfrm>
          <a:off x="0" y="0"/>
          <a:ext cx="0" cy="0"/>
          <a:chOff x="0" y="0"/>
          <a:chExt cx="0" cy="0"/>
        </a:xfrm>
      </p:grpSpPr>
      <p:sp>
        <p:nvSpPr>
          <p:cNvPr id="2" name="Text 0"/>
          <p:cNvSpPr>
            <a:spLocks noGrp="1"/>
          </p:cNvSpPr>
          <p:nvPr>
            <p:ph type="body" idx="100" hasCustomPrompt="1"/>
          </p:nvPr>
        </p:nvSpPr>
        <p:spPr>
          <a:xfrm>
            <a:off x="548640" y="292608"/>
            <a:ext cx="9144000" cy="274320"/>
          </a:xfrm>
          <a:prstGeom prst="rect">
            <a:avLst/>
          </a:prstGeom>
          <a:noFill/>
          <a:ln/>
        </p:spPr>
        <p:txBody>
          <a:bodyPr wrap="square" lIns="0" tIns="0" rIns="0" bIns="0" rtlCol="0" anchor="t"/>
          <a:lstStyle/>
          <a:p>
            <a:pPr marL="0" indent="0" algn="l">
              <a:buNone/>
            </a:pPr>
            <a:r>
              <a:rPr lang="en-US" sz="1100" b="1" kern="0" spc="150" dirty="0">
                <a:solidFill>
                  <a:schemeClr val="accent2"/>
                </a:solidFill>
              </a:rPr>
              <a:t>04 · GRÖNA SKOLGÅRDAR OCH STÄDER</a:t>
            </a:r>
            <a:endParaRPr lang="en-US" sz="1100" dirty="0"/>
          </a:p>
        </p:txBody>
      </p:sp>
      <p:sp>
        <p:nvSpPr>
          <p:cNvPr id="3" name="Text 0"/>
          <p:cNvSpPr>
            <a:spLocks noGrp="1"/>
          </p:cNvSpPr>
          <p:nvPr>
            <p:ph type="title" idx="101" hasCustomPrompt="1"/>
          </p:nvPr>
        </p:nvSpPr>
        <p:spPr>
          <a:xfrm>
            <a:off x="548640" y="585216"/>
            <a:ext cx="11064240" cy="868680"/>
          </a:xfrm>
          <a:prstGeom prst="rect">
            <a:avLst/>
          </a:prstGeom>
          <a:noFill/>
          <a:ln/>
        </p:spPr>
        <p:txBody>
          <a:bodyPr wrap="square" lIns="0" tIns="0" rIns="0" bIns="0" rtlCol="0" anchor="t"/>
          <a:lstStyle/>
          <a:p>
            <a:pPr marL="0" indent="0" algn="l">
              <a:buNone/>
            </a:pPr>
            <a:r>
              <a:rPr lang="en-US" sz="2600" b="1" dirty="0">
                <a:solidFill>
                  <a:schemeClr val="tx2"/>
                </a:solidFill>
              </a:rPr>
              <a:t>Första resultaten från skolgårdarna pekar åt rätt håll</a:t>
            </a:r>
            <a:endParaRPr lang="en-US" sz="2600" dirty="0"/>
          </a:p>
        </p:txBody>
      </p:sp>
      <p:sp>
        <p:nvSpPr>
          <p:cNvPr id="5" name="Figurkort"/>
          <p:cNvSpPr/>
          <p:nvPr/>
        </p:nvSpPr>
        <p:spPr>
          <a:xfrm>
            <a:off x="548640" y="1645920"/>
            <a:ext cx="4572000" cy="3611880"/>
          </a:xfrm>
          <a:prstGeom prst="roundRect">
            <a:avLst>
              <a:gd name="adj" fmla="val 1519"/>
            </a:avLst>
          </a:prstGeom>
          <a:solidFill>
            <a:schemeClr val="bg2"/>
          </a:solidFill>
          <a:ln/>
        </p:spPr>
        <p:txBody>
          <a:bodyPr/>
          <a:lstStyle/>
          <a:p>
            <a:endParaRPr lang="sv-SE"/>
          </a:p>
        </p:txBody>
      </p:sp>
      <p:pic>
        <p:nvPicPr>
          <p:cNvPr id="6" name="Figur s58_9" descr="/home/claude/work/use/s58_9.jpg"/>
          <p:cNvPicPr>
            <a:picLocks noChangeAspect="1"/>
          </p:cNvPicPr>
          <p:nvPr/>
        </p:nvPicPr>
        <p:blipFill>
          <a:blip r:embed="rId3"/>
          <a:stretch>
            <a:fillRect/>
          </a:stretch>
        </p:blipFill>
        <p:spPr>
          <a:xfrm>
            <a:off x="1112846" y="1783080"/>
            <a:ext cx="3443587" cy="3337560"/>
          </a:xfrm>
          <a:prstGeom prst="rect">
            <a:avLst/>
          </a:prstGeom>
        </p:spPr>
      </p:pic>
      <p:pic>
        <p:nvPicPr>
          <p:cNvPr id="7" name="Foto s58_10" descr="/home/claude/work/use/s58_10.jpg"/>
          <p:cNvPicPr>
            <a:picLocks noChangeAspect="1"/>
          </p:cNvPicPr>
          <p:nvPr/>
        </p:nvPicPr>
        <p:blipFill>
          <a:blip r:embed="rId4"/>
          <a:srcRect/>
          <a:stretch/>
        </p:blipFill>
        <p:spPr>
          <a:xfrm>
            <a:off x="5394960" y="1645920"/>
            <a:ext cx="3108960" cy="3611880"/>
          </a:xfrm>
          <a:prstGeom prst="rect">
            <a:avLst/>
          </a:prstGeom>
        </p:spPr>
      </p:pic>
      <p:sp>
        <p:nvSpPr>
          <p:cNvPr id="8" name="Stat +4 min"/>
          <p:cNvSpPr txBox="1"/>
          <p:nvPr/>
        </p:nvSpPr>
        <p:spPr>
          <a:xfrm>
            <a:off x="8869680" y="1691640"/>
            <a:ext cx="2743200" cy="685800"/>
          </a:xfrm>
          <a:prstGeom prst="rect">
            <a:avLst/>
          </a:prstGeom>
          <a:noFill/>
          <a:ln/>
        </p:spPr>
        <p:txBody>
          <a:bodyPr wrap="square" lIns="0" tIns="0" rIns="0" bIns="0" rtlCol="0" anchor="b"/>
          <a:lstStyle/>
          <a:p>
            <a:pPr marL="0" indent="0">
              <a:buNone/>
            </a:pPr>
            <a:r>
              <a:rPr lang="en-US" sz="3800" b="1" dirty="0">
                <a:solidFill>
                  <a:schemeClr val="accent2"/>
                </a:solidFill>
              </a:rPr>
              <a:t>+4 min</a:t>
            </a:r>
            <a:endParaRPr lang="en-US" sz="3800" dirty="0"/>
          </a:p>
        </p:txBody>
      </p:sp>
      <p:sp>
        <p:nvSpPr>
          <p:cNvPr id="9" name="Stattext"/>
          <p:cNvSpPr txBox="1"/>
          <p:nvPr/>
        </p:nvSpPr>
        <p:spPr>
          <a:xfrm>
            <a:off x="8869680" y="2423160"/>
            <a:ext cx="2743200" cy="548640"/>
          </a:xfrm>
          <a:prstGeom prst="rect">
            <a:avLst/>
          </a:prstGeom>
          <a:noFill/>
          <a:ln/>
        </p:spPr>
        <p:txBody>
          <a:bodyPr wrap="square" lIns="0" tIns="0" rIns="0" bIns="0" rtlCol="0" anchor="t"/>
          <a:lstStyle/>
          <a:p>
            <a:pPr marL="0" indent="0">
              <a:buNone/>
            </a:pPr>
            <a:r>
              <a:rPr lang="en-US" sz="1500" dirty="0">
                <a:solidFill>
                  <a:schemeClr val="tx1"/>
                </a:solidFill>
              </a:rPr>
              <a:t>pulshöjande rörelse per dag (preliminärt)</a:t>
            </a:r>
            <a:endParaRPr lang="en-US" sz="1500" dirty="0"/>
          </a:p>
        </p:txBody>
      </p:sp>
      <p:sp>
        <p:nvSpPr>
          <p:cNvPr id="10" name="Stat Gladare"/>
          <p:cNvSpPr txBox="1"/>
          <p:nvPr/>
        </p:nvSpPr>
        <p:spPr>
          <a:xfrm>
            <a:off x="8869680" y="2971800"/>
            <a:ext cx="2743200" cy="685800"/>
          </a:xfrm>
          <a:prstGeom prst="rect">
            <a:avLst/>
          </a:prstGeom>
          <a:noFill/>
          <a:ln/>
        </p:spPr>
        <p:txBody>
          <a:bodyPr wrap="square" lIns="0" tIns="0" rIns="0" bIns="0" rtlCol="0" anchor="b"/>
          <a:lstStyle/>
          <a:p>
            <a:pPr marL="0" indent="0">
              <a:buNone/>
            </a:pPr>
            <a:r>
              <a:rPr lang="en-US" sz="3200" b="1" dirty="0">
                <a:solidFill>
                  <a:schemeClr val="accent1"/>
                </a:solidFill>
              </a:rPr>
              <a:t>Gladare</a:t>
            </a:r>
            <a:endParaRPr lang="en-US" sz="3200" dirty="0"/>
          </a:p>
        </p:txBody>
      </p:sp>
      <p:sp>
        <p:nvSpPr>
          <p:cNvPr id="11" name="Stattext"/>
          <p:cNvSpPr txBox="1"/>
          <p:nvPr/>
        </p:nvSpPr>
        <p:spPr>
          <a:xfrm>
            <a:off x="8869680" y="3703320"/>
            <a:ext cx="2743200" cy="548640"/>
          </a:xfrm>
          <a:prstGeom prst="rect">
            <a:avLst/>
          </a:prstGeom>
          <a:noFill/>
          <a:ln/>
        </p:spPr>
        <p:txBody>
          <a:bodyPr wrap="square" lIns="0" tIns="0" rIns="0" bIns="0" rtlCol="0" anchor="t"/>
          <a:lstStyle/>
          <a:p>
            <a:pPr marL="0" indent="0">
              <a:buNone/>
            </a:pPr>
            <a:r>
              <a:rPr lang="en-US" sz="1500" dirty="0">
                <a:solidFill>
                  <a:schemeClr val="tx1"/>
                </a:solidFill>
              </a:rPr>
              <a:t>barn som ser mer positivt på sin skolgård</a:t>
            </a:r>
            <a:endParaRPr lang="en-US" sz="1500" dirty="0"/>
          </a:p>
        </p:txBody>
      </p:sp>
      <p:sp>
        <p:nvSpPr>
          <p:cNvPr id="12" name="Text"/>
          <p:cNvSpPr txBox="1"/>
          <p:nvPr/>
        </p:nvSpPr>
        <p:spPr>
          <a:xfrm>
            <a:off x="8869680" y="4343400"/>
            <a:ext cx="2743200" cy="731520"/>
          </a:xfrm>
          <a:prstGeom prst="rect">
            <a:avLst/>
          </a:prstGeom>
          <a:noFill/>
          <a:ln/>
        </p:spPr>
        <p:txBody>
          <a:bodyPr wrap="square" lIns="0" tIns="0" rIns="0" bIns="0" rtlCol="0" anchor="t"/>
          <a:lstStyle/>
          <a:p>
            <a:pPr marL="0" indent="0">
              <a:spcAft>
                <a:spcPts val="800"/>
              </a:spcAft>
              <a:buNone/>
            </a:pPr>
            <a:r>
              <a:rPr lang="en-US" sz="1400" i="1" dirty="0">
                <a:solidFill>
                  <a:schemeClr val="accent5"/>
                </a:solidFill>
              </a:rPr>
              <a:t>Stor osäkerhet – fler skolor tillkommer.</a:t>
            </a:r>
            <a:endParaRPr lang="en-US" sz="1400" dirty="0"/>
          </a:p>
        </p:txBody>
      </p:sp>
      <p:sp>
        <p:nvSpPr>
          <p:cNvPr id="13" name="För kommunen"/>
          <p:cNvSpPr/>
          <p:nvPr/>
        </p:nvSpPr>
        <p:spPr>
          <a:xfrm>
            <a:off x="548640" y="5440680"/>
            <a:ext cx="11091672" cy="713232"/>
          </a:xfrm>
          <a:prstGeom prst="roundRect">
            <a:avLst>
              <a:gd name="adj" fmla="val 10256"/>
            </a:avLst>
          </a:prstGeom>
          <a:solidFill>
            <a:schemeClr val="accent2">
              <a:alpha val="13000"/>
            </a:schemeClr>
          </a:solidFill>
          <a:ln/>
        </p:spPr>
        <p:txBody>
          <a:bodyPr/>
          <a:lstStyle/>
          <a:p>
            <a:endParaRPr lang="sv-SE"/>
          </a:p>
        </p:txBody>
      </p:sp>
      <p:pic>
        <p:nvPicPr>
          <p:cNvPr id="14" name="Kommunikon" descr="preencoded.png"/>
          <p:cNvPicPr>
            <a:picLocks noChangeAspect="1"/>
          </p:cNvPicPr>
          <p:nvPr/>
        </p:nvPicPr>
        <p:blipFill>
          <a:blip r:embed="rId5"/>
          <a:stretch>
            <a:fillRect/>
          </a:stretch>
        </p:blipFill>
        <p:spPr>
          <a:xfrm>
            <a:off x="749808" y="5632704"/>
            <a:ext cx="329184" cy="329184"/>
          </a:xfrm>
          <a:prstGeom prst="rect">
            <a:avLst/>
          </a:prstGeom>
        </p:spPr>
      </p:pic>
      <p:sp>
        <p:nvSpPr>
          <p:cNvPr id="15" name="För kommunen text"/>
          <p:cNvSpPr txBox="1"/>
          <p:nvPr/>
        </p:nvSpPr>
        <p:spPr>
          <a:xfrm>
            <a:off x="1234440" y="5440680"/>
            <a:ext cx="10222992" cy="713232"/>
          </a:xfrm>
          <a:prstGeom prst="rect">
            <a:avLst/>
          </a:prstGeom>
          <a:noFill/>
          <a:ln/>
        </p:spPr>
        <p:txBody>
          <a:bodyPr wrap="square" lIns="0" tIns="0" rIns="0" bIns="0" rtlCol="0" anchor="ctr"/>
          <a:lstStyle/>
          <a:p>
            <a:pPr marL="0" indent="0">
              <a:buNone/>
            </a:pPr>
            <a:r>
              <a:rPr lang="en-US" sz="1500" b="1" dirty="0">
                <a:solidFill>
                  <a:schemeClr val="accent2"/>
                </a:solidFill>
              </a:rPr>
              <a:t>För kommunen  </a:t>
            </a:r>
            <a:r>
              <a:rPr lang="en-US" sz="1500" dirty="0">
                <a:solidFill>
                  <a:schemeClr val="tx1"/>
                </a:solidFill>
              </a:rPr>
              <a:t>Varje skolgård som ändå ska rustas är ett tillfälle att bygga grönt – och att mäta effekten.</a:t>
            </a:r>
            <a:endParaRPr lang="en-US" sz="1500" dirty="0"/>
          </a:p>
        </p:txBody>
      </p:sp>
      <p:sp>
        <p:nvSpPr>
          <p:cNvPr id="16" name="Källa"/>
          <p:cNvSpPr txBox="1"/>
          <p:nvPr/>
        </p:nvSpPr>
        <p:spPr>
          <a:xfrm>
            <a:off x="548640" y="6336792"/>
            <a:ext cx="10424160" cy="292608"/>
          </a:xfrm>
          <a:prstGeom prst="rect">
            <a:avLst/>
          </a:prstGeom>
          <a:noFill/>
          <a:ln/>
        </p:spPr>
        <p:txBody>
          <a:bodyPr wrap="square" lIns="0" tIns="0" rIns="0" bIns="0" rtlCol="0" anchor="t"/>
          <a:lstStyle/>
          <a:p>
            <a:pPr marL="0" indent="0">
              <a:buNone/>
            </a:pPr>
            <a:r>
              <a:rPr lang="en-US" sz="1000" i="1" dirty="0">
                <a:solidFill>
                  <a:schemeClr val="accent5"/>
                </a:solidFill>
              </a:rPr>
              <a:t>Skolgårdsprojektet, PRIME Health, Karolinska Institutet. Preliminära resultat, ej publicerade.</a:t>
            </a:r>
            <a:endParaRPr lang="en-US" sz="1000" dirty="0"/>
          </a:p>
        </p:txBody>
      </p:sp>
      <p:sp>
        <p:nvSpPr>
          <p:cNvPr id="25" name="Slide Number Placeholder 0"/>
          <p:cNvSpPr>
            <a:spLocks noGrp="1"/>
          </p:cNvSpPr>
          <p:nvPr>
            <p:ph type="sldNum" sz="quarter" idx="4294967295"/>
          </p:nvPr>
        </p:nvSpPr>
        <p:spPr>
          <a:xfrm>
            <a:off x="11155680" y="6355080"/>
            <a:ext cx="502920" cy="274320"/>
          </a:xfrm>
          <a:prstGeom prst="rect">
            <a:avLst/>
          </a:prstGeom>
          <a:extLst>
            <a:ext uri="{C572A759-6A51-4108-AA02-DFA0A04FC94B}">
              <ma14:wrappingTextBoxFlag xmlns:ma14="http://schemas.microsoft.com/office/mac/drawingml/2011/main" xmlns="" val="0"/>
            </a:ext>
          </a:extLst>
        </p:spPr>
        <p:txBody>
          <a:bodyPr/>
          <a:lstStyle>
            <a:lvl1pPr>
              <a:defRPr sz="1000">
                <a:solidFill>
                  <a:schemeClr val="accent5"/>
                </a:solidFill>
              </a:defRPr>
            </a:lvl1pPr>
          </a:lstStyle>
          <a:p>
            <a:pPr algn="r"/>
            <a:fld id="{F7021451-1387-4CA6-816F-3879F97B5CBC}" type="slidenum">
              <a:rPr lang="en-US" b="0"/>
              <a:t>38</a:t>
            </a:fld>
            <a:endParaRPr lang="en-US"/>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 38">
    <p:spTree>
      <p:nvGrpSpPr>
        <p:cNvPr id="1" name=""/>
        <p:cNvGrpSpPr/>
        <p:nvPr/>
      </p:nvGrpSpPr>
      <p:grpSpPr>
        <a:xfrm>
          <a:off x="0" y="0"/>
          <a:ext cx="0" cy="0"/>
          <a:chOff x="0" y="0"/>
          <a:chExt cx="0" cy="0"/>
        </a:xfrm>
      </p:grpSpPr>
      <p:sp>
        <p:nvSpPr>
          <p:cNvPr id="2" name="Text 0"/>
          <p:cNvSpPr>
            <a:spLocks noGrp="1"/>
          </p:cNvSpPr>
          <p:nvPr>
            <p:ph type="body" idx="100" hasCustomPrompt="1"/>
          </p:nvPr>
        </p:nvSpPr>
        <p:spPr>
          <a:xfrm>
            <a:off x="640080" y="1371600"/>
            <a:ext cx="2743200" cy="1005840"/>
          </a:xfrm>
          <a:prstGeom prst="rect">
            <a:avLst/>
          </a:prstGeom>
          <a:noFill/>
          <a:ln/>
        </p:spPr>
        <p:txBody>
          <a:bodyPr wrap="square" lIns="0" tIns="0" rIns="0" bIns="0" rtlCol="0" anchor="b"/>
          <a:lstStyle/>
          <a:p>
            <a:pPr marL="0" indent="0" algn="l">
              <a:buNone/>
            </a:pPr>
            <a:r>
              <a:rPr lang="en-US" sz="6000" b="1" dirty="0">
                <a:solidFill>
                  <a:schemeClr val="accent2"/>
                </a:solidFill>
              </a:rPr>
              <a:t>05</a:t>
            </a:r>
            <a:endParaRPr lang="en-US" sz="6000" dirty="0"/>
          </a:p>
        </p:txBody>
      </p:sp>
      <p:sp>
        <p:nvSpPr>
          <p:cNvPr id="3" name="Text 0"/>
          <p:cNvSpPr>
            <a:spLocks noGrp="1"/>
          </p:cNvSpPr>
          <p:nvPr>
            <p:ph type="title" idx="101" hasCustomPrompt="1"/>
          </p:nvPr>
        </p:nvSpPr>
        <p:spPr>
          <a:xfrm>
            <a:off x="640080" y="2560320"/>
            <a:ext cx="5486400" cy="1554480"/>
          </a:xfrm>
          <a:prstGeom prst="rect">
            <a:avLst/>
          </a:prstGeom>
          <a:noFill/>
          <a:ln/>
        </p:spPr>
        <p:txBody>
          <a:bodyPr wrap="square" lIns="0" tIns="0" rIns="0" bIns="0" rtlCol="0" anchor="t"/>
          <a:lstStyle/>
          <a:p>
            <a:pPr marL="0" indent="0" algn="l">
              <a:buNone/>
            </a:pPr>
            <a:r>
              <a:rPr lang="en-US" sz="3800" b="1" dirty="0">
                <a:solidFill>
                  <a:schemeClr val="bg1"/>
                </a:solidFill>
              </a:rPr>
              <a:t>Vad kan kommunen göra?</a:t>
            </a:r>
            <a:endParaRPr lang="en-US" sz="3800" dirty="0"/>
          </a:p>
        </p:txBody>
      </p:sp>
      <p:sp>
        <p:nvSpPr>
          <p:cNvPr id="4" name="Text 0"/>
          <p:cNvSpPr>
            <a:spLocks noGrp="1"/>
          </p:cNvSpPr>
          <p:nvPr>
            <p:ph type="body" idx="102" hasCustomPrompt="1"/>
          </p:nvPr>
        </p:nvSpPr>
        <p:spPr>
          <a:xfrm>
            <a:off x="640080" y="4297680"/>
            <a:ext cx="5486400" cy="1280160"/>
          </a:xfrm>
          <a:prstGeom prst="rect">
            <a:avLst/>
          </a:prstGeom>
          <a:noFill/>
          <a:ln/>
        </p:spPr>
        <p:txBody>
          <a:bodyPr wrap="square" lIns="0" tIns="0" rIns="0" bIns="0" rtlCol="0" anchor="t"/>
          <a:lstStyle/>
          <a:p>
            <a:pPr marL="0" indent="0" algn="l">
              <a:buNone/>
            </a:pPr>
            <a:r>
              <a:rPr lang="en-US" sz="2000" dirty="0">
                <a:solidFill>
                  <a:schemeClr val="accent3"/>
                </a:solidFill>
              </a:rPr>
              <a:t>Från forskning till beslut: åtta åtgärder som gör skillnad.</a:t>
            </a:r>
            <a:endParaRPr lang="en-US" sz="2000" dirty="0"/>
          </a:p>
        </p:txBody>
      </p:sp>
      <p:pic>
        <p:nvPicPr>
          <p:cNvPr id="5" name="Avsnittsbild" descr="/home/claude/work/use/sec5.jpg"/>
          <p:cNvPicPr>
            <a:picLocks noChangeAspect="1"/>
          </p:cNvPicPr>
          <p:nvPr/>
        </p:nvPicPr>
        <p:blipFill>
          <a:blip r:embed="rId3"/>
          <a:srcRect/>
          <a:stretch/>
        </p:blipFill>
        <p:spPr>
          <a:xfrm>
            <a:off x="6705295" y="0"/>
            <a:ext cx="5486400" cy="6858000"/>
          </a:xfrm>
          <a:prstGeom prst="rect">
            <a:avLst/>
          </a:prstGeom>
        </p:spPr>
      </p:pic>
      <p:sp>
        <p:nvSpPr>
          <p:cNvPr id="25" name="Slide Number Placeholder 0"/>
          <p:cNvSpPr>
            <a:spLocks noGrp="1"/>
          </p:cNvSpPr>
          <p:nvPr>
            <p:ph type="sldNum" sz="quarter" idx="4294967295"/>
          </p:nvPr>
        </p:nvSpPr>
        <p:spPr>
          <a:xfrm>
            <a:off x="640080" y="6309360"/>
            <a:ext cx="914400" cy="274320"/>
          </a:xfrm>
          <a:prstGeom prst="rect">
            <a:avLst/>
          </a:prstGeom>
          <a:extLst>
            <a:ext uri="{C572A759-6A51-4108-AA02-DFA0A04FC94B}">
              <ma14:wrappingTextBoxFlag xmlns:ma14="http://schemas.microsoft.com/office/mac/drawingml/2011/main" xmlns="" val="0"/>
            </a:ext>
          </a:extLst>
        </p:spPr>
        <p:txBody>
          <a:bodyPr/>
          <a:lstStyle>
            <a:lvl1pPr>
              <a:defRPr sz="1000">
                <a:solidFill>
                  <a:schemeClr val="accent3"/>
                </a:solidFill>
              </a:defRPr>
            </a:lvl1pPr>
          </a:lstStyle>
          <a:p>
            <a:pPr algn="l"/>
            <a:fld id="{F7021451-1387-4CA6-816F-3879F97B5CBC}" type="slidenum">
              <a:rPr lang="en-US" b="0"/>
              <a:t>39</a:t>
            </a:fld>
            <a:endParaRPr lang="en-US"/>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 39">
    <p:spTree>
      <p:nvGrpSpPr>
        <p:cNvPr id="1" name=""/>
        <p:cNvGrpSpPr/>
        <p:nvPr/>
      </p:nvGrpSpPr>
      <p:grpSpPr>
        <a:xfrm>
          <a:off x="0" y="0"/>
          <a:ext cx="0" cy="0"/>
          <a:chOff x="0" y="0"/>
          <a:chExt cx="0" cy="0"/>
        </a:xfrm>
      </p:grpSpPr>
      <p:sp>
        <p:nvSpPr>
          <p:cNvPr id="2" name="Text 0"/>
          <p:cNvSpPr>
            <a:spLocks noGrp="1"/>
          </p:cNvSpPr>
          <p:nvPr>
            <p:ph type="body" idx="100" hasCustomPrompt="1"/>
          </p:nvPr>
        </p:nvSpPr>
        <p:spPr>
          <a:xfrm>
            <a:off x="548640" y="292608"/>
            <a:ext cx="9144000" cy="274320"/>
          </a:xfrm>
          <a:prstGeom prst="rect">
            <a:avLst/>
          </a:prstGeom>
          <a:noFill/>
          <a:ln/>
        </p:spPr>
        <p:txBody>
          <a:bodyPr wrap="square" lIns="0" tIns="0" rIns="0" bIns="0" rtlCol="0" anchor="t"/>
          <a:lstStyle/>
          <a:p>
            <a:pPr marL="0" indent="0" algn="l">
              <a:buNone/>
            </a:pPr>
            <a:r>
              <a:rPr lang="en-US" sz="1100" b="1" kern="0" spc="150" dirty="0">
                <a:solidFill>
                  <a:schemeClr val="accent2"/>
                </a:solidFill>
              </a:rPr>
              <a:t>05 · VAD KAN KOMMUNEN GÖRA?</a:t>
            </a:r>
            <a:endParaRPr lang="en-US" sz="1100" dirty="0"/>
          </a:p>
        </p:txBody>
      </p:sp>
      <p:sp>
        <p:nvSpPr>
          <p:cNvPr id="3" name="Text 0"/>
          <p:cNvSpPr>
            <a:spLocks noGrp="1"/>
          </p:cNvSpPr>
          <p:nvPr>
            <p:ph type="title" idx="101" hasCustomPrompt="1"/>
          </p:nvPr>
        </p:nvSpPr>
        <p:spPr>
          <a:xfrm>
            <a:off x="548640" y="585216"/>
            <a:ext cx="11064240" cy="868680"/>
          </a:xfrm>
          <a:prstGeom prst="rect">
            <a:avLst/>
          </a:prstGeom>
          <a:noFill/>
          <a:ln/>
        </p:spPr>
        <p:txBody>
          <a:bodyPr wrap="square" lIns="0" tIns="0" rIns="0" bIns="0" rtlCol="0" anchor="t"/>
          <a:lstStyle/>
          <a:p>
            <a:pPr marL="0" indent="0" algn="l">
              <a:buNone/>
            </a:pPr>
            <a:r>
              <a:rPr lang="en-US" sz="2600" b="1" dirty="0">
                <a:solidFill>
                  <a:schemeClr val="tx2"/>
                </a:solidFill>
              </a:rPr>
              <a:t>Åtta åtgärder som gör skillnad</a:t>
            </a:r>
            <a:endParaRPr lang="en-US" sz="2600" dirty="0"/>
          </a:p>
        </p:txBody>
      </p:sp>
      <p:sp>
        <p:nvSpPr>
          <p:cNvPr id="5" name="Kort"/>
          <p:cNvSpPr/>
          <p:nvPr/>
        </p:nvSpPr>
        <p:spPr>
          <a:xfrm>
            <a:off x="548640" y="1600200"/>
            <a:ext cx="2567178" cy="2194560"/>
          </a:xfrm>
          <a:prstGeom prst="roundRect">
            <a:avLst>
              <a:gd name="adj" fmla="val 3333"/>
            </a:avLst>
          </a:prstGeom>
          <a:solidFill>
            <a:schemeClr val="bg2"/>
          </a:solidFill>
          <a:ln/>
        </p:spPr>
        <p:txBody>
          <a:bodyPr/>
          <a:lstStyle/>
          <a:p>
            <a:endParaRPr lang="sv-SE"/>
          </a:p>
        </p:txBody>
      </p:sp>
      <p:sp>
        <p:nvSpPr>
          <p:cNvPr id="6" name="Ikoncirkel"/>
          <p:cNvSpPr/>
          <p:nvPr/>
        </p:nvSpPr>
        <p:spPr>
          <a:xfrm>
            <a:off x="777240" y="1828800"/>
            <a:ext cx="548640" cy="548640"/>
          </a:xfrm>
          <a:prstGeom prst="ellipse">
            <a:avLst/>
          </a:prstGeom>
          <a:solidFill>
            <a:schemeClr val="accent1"/>
          </a:solidFill>
          <a:ln/>
        </p:spPr>
        <p:txBody>
          <a:bodyPr/>
          <a:lstStyle/>
          <a:p>
            <a:endParaRPr lang="sv-SE"/>
          </a:p>
        </p:txBody>
      </p:sp>
      <p:pic>
        <p:nvPicPr>
          <p:cNvPr id="7" name="Ikon FaClipboardList" descr="preencoded.png"/>
          <p:cNvPicPr>
            <a:picLocks noChangeAspect="1"/>
          </p:cNvPicPr>
          <p:nvPr/>
        </p:nvPicPr>
        <p:blipFill>
          <a:blip r:embed="rId3"/>
          <a:stretch>
            <a:fillRect/>
          </a:stretch>
        </p:blipFill>
        <p:spPr>
          <a:xfrm>
            <a:off x="914400" y="1965960"/>
            <a:ext cx="274320" cy="274320"/>
          </a:xfrm>
          <a:prstGeom prst="rect">
            <a:avLst/>
          </a:prstGeom>
        </p:spPr>
      </p:pic>
      <p:sp>
        <p:nvSpPr>
          <p:cNvPr id="8" name="Text 4"/>
          <p:cNvSpPr txBox="1"/>
          <p:nvPr/>
        </p:nvSpPr>
        <p:spPr>
          <a:xfrm>
            <a:off x="2430018" y="1783080"/>
            <a:ext cx="457200" cy="548640"/>
          </a:xfrm>
          <a:prstGeom prst="rect">
            <a:avLst/>
          </a:prstGeom>
          <a:noFill/>
          <a:ln/>
        </p:spPr>
        <p:txBody>
          <a:bodyPr wrap="square" lIns="0" tIns="0" rIns="0" bIns="0" rtlCol="0" anchor="ctr"/>
          <a:lstStyle/>
          <a:p>
            <a:pPr marL="0" indent="0" algn="r">
              <a:buNone/>
            </a:pPr>
            <a:r>
              <a:rPr lang="en-US" sz="2400" b="1" dirty="0">
                <a:solidFill>
                  <a:schemeClr val="accent3"/>
                </a:solidFill>
              </a:rPr>
              <a:t>1</a:t>
            </a:r>
            <a:endParaRPr lang="en-US" sz="2400" dirty="0"/>
          </a:p>
        </p:txBody>
      </p:sp>
      <p:sp>
        <p:nvSpPr>
          <p:cNvPr id="9" name="Text"/>
          <p:cNvSpPr txBox="1"/>
          <p:nvPr/>
        </p:nvSpPr>
        <p:spPr>
          <a:xfrm>
            <a:off x="777240" y="2468880"/>
            <a:ext cx="2109978" cy="365760"/>
          </a:xfrm>
          <a:prstGeom prst="rect">
            <a:avLst/>
          </a:prstGeom>
          <a:noFill/>
          <a:ln/>
        </p:spPr>
        <p:txBody>
          <a:bodyPr wrap="square" lIns="0" tIns="0" rIns="0" bIns="0" rtlCol="0" anchor="t"/>
          <a:lstStyle/>
          <a:p>
            <a:pPr marL="0" indent="0">
              <a:spcAft>
                <a:spcPts val="800"/>
              </a:spcAft>
              <a:buNone/>
            </a:pPr>
            <a:r>
              <a:rPr lang="en-US" sz="1700" b="1" dirty="0">
                <a:solidFill>
                  <a:schemeClr val="tx2"/>
                </a:solidFill>
              </a:rPr>
              <a:t>Rörelsepolicy</a:t>
            </a:r>
            <a:endParaRPr lang="en-US" sz="1700" dirty="0"/>
          </a:p>
        </p:txBody>
      </p:sp>
      <p:sp>
        <p:nvSpPr>
          <p:cNvPr id="10" name="Text"/>
          <p:cNvSpPr txBox="1"/>
          <p:nvPr/>
        </p:nvSpPr>
        <p:spPr>
          <a:xfrm>
            <a:off x="777240" y="2862072"/>
            <a:ext cx="2155698" cy="868680"/>
          </a:xfrm>
          <a:prstGeom prst="rect">
            <a:avLst/>
          </a:prstGeom>
          <a:noFill/>
          <a:ln/>
        </p:spPr>
        <p:txBody>
          <a:bodyPr wrap="square" lIns="0" tIns="0" rIns="0" bIns="0" rtlCol="0" anchor="t"/>
          <a:lstStyle/>
          <a:p>
            <a:pPr marL="0" indent="0">
              <a:spcAft>
                <a:spcPts val="800"/>
              </a:spcAft>
              <a:buNone/>
            </a:pPr>
            <a:r>
              <a:rPr lang="en-US" sz="1300" dirty="0">
                <a:solidFill>
                  <a:schemeClr val="tx1"/>
                </a:solidFill>
              </a:rPr>
              <a:t>Ute förmiddag och eftermiddag. Pedagogledd lek varje dag. Sikta på 40 min pulshöjande rörelse.</a:t>
            </a:r>
            <a:endParaRPr lang="en-US" sz="1300" dirty="0"/>
          </a:p>
        </p:txBody>
      </p:sp>
      <p:sp>
        <p:nvSpPr>
          <p:cNvPr id="11" name="Kort"/>
          <p:cNvSpPr/>
          <p:nvPr/>
        </p:nvSpPr>
        <p:spPr>
          <a:xfrm>
            <a:off x="3390138" y="1600200"/>
            <a:ext cx="2567178" cy="2194560"/>
          </a:xfrm>
          <a:prstGeom prst="roundRect">
            <a:avLst>
              <a:gd name="adj" fmla="val 3333"/>
            </a:avLst>
          </a:prstGeom>
          <a:solidFill>
            <a:schemeClr val="bg2"/>
          </a:solidFill>
          <a:ln/>
        </p:spPr>
        <p:txBody>
          <a:bodyPr/>
          <a:lstStyle/>
          <a:p>
            <a:endParaRPr lang="sv-SE"/>
          </a:p>
        </p:txBody>
      </p:sp>
      <p:sp>
        <p:nvSpPr>
          <p:cNvPr id="12" name="Ikoncirkel"/>
          <p:cNvSpPr/>
          <p:nvPr/>
        </p:nvSpPr>
        <p:spPr>
          <a:xfrm>
            <a:off x="3618738" y="1828800"/>
            <a:ext cx="548640" cy="548640"/>
          </a:xfrm>
          <a:prstGeom prst="ellipse">
            <a:avLst/>
          </a:prstGeom>
          <a:solidFill>
            <a:schemeClr val="accent1"/>
          </a:solidFill>
          <a:ln/>
        </p:spPr>
        <p:txBody>
          <a:bodyPr/>
          <a:lstStyle/>
          <a:p>
            <a:endParaRPr lang="sv-SE"/>
          </a:p>
        </p:txBody>
      </p:sp>
      <p:pic>
        <p:nvPicPr>
          <p:cNvPr id="13" name="Ikon FaRulerCombined" descr="preencoded.png"/>
          <p:cNvPicPr>
            <a:picLocks noChangeAspect="1"/>
          </p:cNvPicPr>
          <p:nvPr/>
        </p:nvPicPr>
        <p:blipFill>
          <a:blip r:embed="rId4"/>
          <a:stretch>
            <a:fillRect/>
          </a:stretch>
        </p:blipFill>
        <p:spPr>
          <a:xfrm>
            <a:off x="3755898" y="1965960"/>
            <a:ext cx="274320" cy="274320"/>
          </a:xfrm>
          <a:prstGeom prst="rect">
            <a:avLst/>
          </a:prstGeom>
        </p:spPr>
      </p:pic>
      <p:sp>
        <p:nvSpPr>
          <p:cNvPr id="14" name="Text 9"/>
          <p:cNvSpPr txBox="1"/>
          <p:nvPr/>
        </p:nvSpPr>
        <p:spPr>
          <a:xfrm>
            <a:off x="5271516" y="1783080"/>
            <a:ext cx="457200" cy="548640"/>
          </a:xfrm>
          <a:prstGeom prst="rect">
            <a:avLst/>
          </a:prstGeom>
          <a:noFill/>
          <a:ln/>
        </p:spPr>
        <p:txBody>
          <a:bodyPr wrap="square" lIns="0" tIns="0" rIns="0" bIns="0" rtlCol="0" anchor="ctr"/>
          <a:lstStyle/>
          <a:p>
            <a:pPr marL="0" indent="0" algn="r">
              <a:buNone/>
            </a:pPr>
            <a:r>
              <a:rPr lang="en-US" sz="2400" b="1" dirty="0">
                <a:solidFill>
                  <a:schemeClr val="accent3"/>
                </a:solidFill>
              </a:rPr>
              <a:t>2</a:t>
            </a:r>
            <a:endParaRPr lang="en-US" sz="2400" dirty="0"/>
          </a:p>
        </p:txBody>
      </p:sp>
      <p:sp>
        <p:nvSpPr>
          <p:cNvPr id="15" name="Text"/>
          <p:cNvSpPr txBox="1"/>
          <p:nvPr/>
        </p:nvSpPr>
        <p:spPr>
          <a:xfrm>
            <a:off x="3618738" y="2468880"/>
            <a:ext cx="2109978" cy="365760"/>
          </a:xfrm>
          <a:prstGeom prst="rect">
            <a:avLst/>
          </a:prstGeom>
          <a:noFill/>
          <a:ln/>
        </p:spPr>
        <p:txBody>
          <a:bodyPr wrap="square" lIns="0" tIns="0" rIns="0" bIns="0" rtlCol="0" anchor="t"/>
          <a:lstStyle/>
          <a:p>
            <a:pPr marL="0" indent="0">
              <a:spcAft>
                <a:spcPts val="800"/>
              </a:spcAft>
              <a:buNone/>
            </a:pPr>
            <a:r>
              <a:rPr lang="en-US" sz="1700" b="1" dirty="0">
                <a:solidFill>
                  <a:schemeClr val="tx2"/>
                </a:solidFill>
              </a:rPr>
              <a:t>Skydda friytan</a:t>
            </a:r>
            <a:endParaRPr lang="en-US" sz="1700" dirty="0"/>
          </a:p>
        </p:txBody>
      </p:sp>
      <p:sp>
        <p:nvSpPr>
          <p:cNvPr id="16" name="Text"/>
          <p:cNvSpPr txBox="1"/>
          <p:nvPr/>
        </p:nvSpPr>
        <p:spPr>
          <a:xfrm>
            <a:off x="3618738" y="2862072"/>
            <a:ext cx="2155698" cy="868680"/>
          </a:xfrm>
          <a:prstGeom prst="rect">
            <a:avLst/>
          </a:prstGeom>
          <a:noFill/>
          <a:ln/>
        </p:spPr>
        <p:txBody>
          <a:bodyPr wrap="square" lIns="0" tIns="0" rIns="0" bIns="0" rtlCol="0" anchor="t"/>
          <a:lstStyle/>
          <a:p>
            <a:pPr marL="0" indent="0">
              <a:spcAft>
                <a:spcPts val="800"/>
              </a:spcAft>
              <a:buNone/>
            </a:pPr>
            <a:r>
              <a:rPr lang="en-US" sz="1300" dirty="0">
                <a:solidFill>
                  <a:schemeClr val="tx1"/>
                </a:solidFill>
              </a:rPr>
              <a:t>Stora, varierade gårdar vid ny- och ombyggnad. Mer lekutrustning där ytan är liten.</a:t>
            </a:r>
            <a:endParaRPr lang="en-US" sz="1300" dirty="0"/>
          </a:p>
        </p:txBody>
      </p:sp>
      <p:sp>
        <p:nvSpPr>
          <p:cNvPr id="17" name="Kort"/>
          <p:cNvSpPr/>
          <p:nvPr/>
        </p:nvSpPr>
        <p:spPr>
          <a:xfrm>
            <a:off x="6231636" y="1600200"/>
            <a:ext cx="2567178" cy="2194560"/>
          </a:xfrm>
          <a:prstGeom prst="roundRect">
            <a:avLst>
              <a:gd name="adj" fmla="val 3333"/>
            </a:avLst>
          </a:prstGeom>
          <a:solidFill>
            <a:schemeClr val="bg2"/>
          </a:solidFill>
          <a:ln/>
        </p:spPr>
        <p:txBody>
          <a:bodyPr/>
          <a:lstStyle/>
          <a:p>
            <a:endParaRPr lang="sv-SE"/>
          </a:p>
        </p:txBody>
      </p:sp>
      <p:sp>
        <p:nvSpPr>
          <p:cNvPr id="18" name="Ikoncirkel"/>
          <p:cNvSpPr/>
          <p:nvPr/>
        </p:nvSpPr>
        <p:spPr>
          <a:xfrm>
            <a:off x="6460236" y="1828800"/>
            <a:ext cx="548640" cy="548640"/>
          </a:xfrm>
          <a:prstGeom prst="ellipse">
            <a:avLst/>
          </a:prstGeom>
          <a:solidFill>
            <a:schemeClr val="accent1"/>
          </a:solidFill>
          <a:ln/>
        </p:spPr>
        <p:txBody>
          <a:bodyPr/>
          <a:lstStyle/>
          <a:p>
            <a:endParaRPr lang="sv-SE"/>
          </a:p>
        </p:txBody>
      </p:sp>
      <p:pic>
        <p:nvPicPr>
          <p:cNvPr id="19" name="Ikon FaSeedling" descr="preencoded.png"/>
          <p:cNvPicPr>
            <a:picLocks noChangeAspect="1"/>
          </p:cNvPicPr>
          <p:nvPr/>
        </p:nvPicPr>
        <p:blipFill>
          <a:blip r:embed="rId5"/>
          <a:stretch>
            <a:fillRect/>
          </a:stretch>
        </p:blipFill>
        <p:spPr>
          <a:xfrm>
            <a:off x="6597396" y="1965960"/>
            <a:ext cx="274320" cy="274320"/>
          </a:xfrm>
          <a:prstGeom prst="rect">
            <a:avLst/>
          </a:prstGeom>
        </p:spPr>
      </p:pic>
      <p:sp>
        <p:nvSpPr>
          <p:cNvPr id="20" name="Text 14"/>
          <p:cNvSpPr txBox="1"/>
          <p:nvPr/>
        </p:nvSpPr>
        <p:spPr>
          <a:xfrm>
            <a:off x="8113014" y="1783080"/>
            <a:ext cx="457200" cy="548640"/>
          </a:xfrm>
          <a:prstGeom prst="rect">
            <a:avLst/>
          </a:prstGeom>
          <a:noFill/>
          <a:ln/>
        </p:spPr>
        <p:txBody>
          <a:bodyPr wrap="square" lIns="0" tIns="0" rIns="0" bIns="0" rtlCol="0" anchor="ctr"/>
          <a:lstStyle/>
          <a:p>
            <a:pPr marL="0" indent="0" algn="r">
              <a:buNone/>
            </a:pPr>
            <a:r>
              <a:rPr lang="en-US" sz="2400" b="1" dirty="0">
                <a:solidFill>
                  <a:schemeClr val="accent3"/>
                </a:solidFill>
              </a:rPr>
              <a:t>3</a:t>
            </a:r>
            <a:endParaRPr lang="en-US" sz="2400" dirty="0"/>
          </a:p>
        </p:txBody>
      </p:sp>
      <p:sp>
        <p:nvSpPr>
          <p:cNvPr id="21" name="Text"/>
          <p:cNvSpPr txBox="1"/>
          <p:nvPr/>
        </p:nvSpPr>
        <p:spPr>
          <a:xfrm>
            <a:off x="6460236" y="2468880"/>
            <a:ext cx="2109978" cy="365760"/>
          </a:xfrm>
          <a:prstGeom prst="rect">
            <a:avLst/>
          </a:prstGeom>
          <a:noFill/>
          <a:ln/>
        </p:spPr>
        <p:txBody>
          <a:bodyPr wrap="square" lIns="0" tIns="0" rIns="0" bIns="0" rtlCol="0" anchor="t"/>
          <a:lstStyle/>
          <a:p>
            <a:pPr marL="0" indent="0">
              <a:spcAft>
                <a:spcPts val="800"/>
              </a:spcAft>
              <a:buNone/>
            </a:pPr>
            <a:r>
              <a:rPr lang="en-US" sz="1700" b="1" dirty="0">
                <a:solidFill>
                  <a:schemeClr val="tx2"/>
                </a:solidFill>
              </a:rPr>
              <a:t>Grönare gårdar</a:t>
            </a:r>
            <a:endParaRPr lang="en-US" sz="1700" dirty="0"/>
          </a:p>
        </p:txBody>
      </p:sp>
      <p:sp>
        <p:nvSpPr>
          <p:cNvPr id="22" name="Text"/>
          <p:cNvSpPr txBox="1"/>
          <p:nvPr/>
        </p:nvSpPr>
        <p:spPr>
          <a:xfrm>
            <a:off x="6460236" y="2862072"/>
            <a:ext cx="2155698" cy="868680"/>
          </a:xfrm>
          <a:prstGeom prst="rect">
            <a:avLst/>
          </a:prstGeom>
          <a:noFill/>
          <a:ln/>
        </p:spPr>
        <p:txBody>
          <a:bodyPr wrap="square" lIns="0" tIns="0" rIns="0" bIns="0" rtlCol="0" anchor="t"/>
          <a:lstStyle/>
          <a:p>
            <a:pPr marL="0" indent="0">
              <a:spcAft>
                <a:spcPts val="800"/>
              </a:spcAft>
              <a:buNone/>
            </a:pPr>
            <a:r>
              <a:rPr lang="en-US" sz="1300" dirty="0">
                <a:solidFill>
                  <a:schemeClr val="tx1"/>
                </a:solidFill>
              </a:rPr>
              <a:t>Byt asfalt mot natur. Mer rörelse, mer skugga och svalare somrar.</a:t>
            </a:r>
            <a:endParaRPr lang="en-US" sz="1300" dirty="0"/>
          </a:p>
        </p:txBody>
      </p:sp>
      <p:sp>
        <p:nvSpPr>
          <p:cNvPr id="23" name="Kort"/>
          <p:cNvSpPr/>
          <p:nvPr/>
        </p:nvSpPr>
        <p:spPr>
          <a:xfrm>
            <a:off x="9073134" y="1600200"/>
            <a:ext cx="2567178" cy="2194560"/>
          </a:xfrm>
          <a:prstGeom prst="roundRect">
            <a:avLst>
              <a:gd name="adj" fmla="val 3333"/>
            </a:avLst>
          </a:prstGeom>
          <a:solidFill>
            <a:schemeClr val="bg2"/>
          </a:solidFill>
          <a:ln/>
        </p:spPr>
        <p:txBody>
          <a:bodyPr/>
          <a:lstStyle/>
          <a:p>
            <a:endParaRPr lang="sv-SE"/>
          </a:p>
        </p:txBody>
      </p:sp>
      <p:sp>
        <p:nvSpPr>
          <p:cNvPr id="24" name="Ikoncirkel"/>
          <p:cNvSpPr/>
          <p:nvPr/>
        </p:nvSpPr>
        <p:spPr>
          <a:xfrm>
            <a:off x="9301734" y="1828800"/>
            <a:ext cx="548640" cy="548640"/>
          </a:xfrm>
          <a:prstGeom prst="ellipse">
            <a:avLst/>
          </a:prstGeom>
          <a:solidFill>
            <a:schemeClr val="accent1"/>
          </a:solidFill>
          <a:ln/>
        </p:spPr>
        <p:txBody>
          <a:bodyPr/>
          <a:lstStyle/>
          <a:p>
            <a:endParaRPr lang="sv-SE"/>
          </a:p>
        </p:txBody>
      </p:sp>
      <p:pic>
        <p:nvPicPr>
          <p:cNvPr id="25" name="Ikon FaWalking" descr="preencoded.png"/>
          <p:cNvPicPr>
            <a:picLocks noChangeAspect="1"/>
          </p:cNvPicPr>
          <p:nvPr/>
        </p:nvPicPr>
        <p:blipFill>
          <a:blip r:embed="rId6"/>
          <a:stretch>
            <a:fillRect/>
          </a:stretch>
        </p:blipFill>
        <p:spPr>
          <a:xfrm>
            <a:off x="9438894" y="1965960"/>
            <a:ext cx="274320" cy="274320"/>
          </a:xfrm>
          <a:prstGeom prst="rect">
            <a:avLst/>
          </a:prstGeom>
        </p:spPr>
      </p:pic>
      <p:sp>
        <p:nvSpPr>
          <p:cNvPr id="26" name="Text 19"/>
          <p:cNvSpPr txBox="1"/>
          <p:nvPr/>
        </p:nvSpPr>
        <p:spPr>
          <a:xfrm>
            <a:off x="10954512" y="1783080"/>
            <a:ext cx="457200" cy="548640"/>
          </a:xfrm>
          <a:prstGeom prst="rect">
            <a:avLst/>
          </a:prstGeom>
          <a:noFill/>
          <a:ln/>
        </p:spPr>
        <p:txBody>
          <a:bodyPr wrap="square" lIns="0" tIns="0" rIns="0" bIns="0" rtlCol="0" anchor="ctr"/>
          <a:lstStyle/>
          <a:p>
            <a:pPr marL="0" indent="0" algn="r">
              <a:buNone/>
            </a:pPr>
            <a:r>
              <a:rPr lang="en-US" sz="2400" b="1" dirty="0">
                <a:solidFill>
                  <a:schemeClr val="accent3"/>
                </a:solidFill>
              </a:rPr>
              <a:t>4</a:t>
            </a:r>
            <a:endParaRPr lang="en-US" sz="2400" dirty="0"/>
          </a:p>
        </p:txBody>
      </p:sp>
      <p:sp>
        <p:nvSpPr>
          <p:cNvPr id="27" name="Text"/>
          <p:cNvSpPr txBox="1"/>
          <p:nvPr/>
        </p:nvSpPr>
        <p:spPr>
          <a:xfrm>
            <a:off x="9301734" y="2468880"/>
            <a:ext cx="2109978" cy="365760"/>
          </a:xfrm>
          <a:prstGeom prst="rect">
            <a:avLst/>
          </a:prstGeom>
          <a:noFill/>
          <a:ln/>
        </p:spPr>
        <p:txBody>
          <a:bodyPr wrap="square" lIns="0" tIns="0" rIns="0" bIns="0" rtlCol="0" anchor="t"/>
          <a:lstStyle/>
          <a:p>
            <a:pPr marL="0" indent="0">
              <a:spcAft>
                <a:spcPts val="800"/>
              </a:spcAft>
              <a:buNone/>
            </a:pPr>
            <a:r>
              <a:rPr lang="en-US" sz="1700" b="1" dirty="0">
                <a:solidFill>
                  <a:schemeClr val="tx2"/>
                </a:solidFill>
              </a:rPr>
              <a:t>Aktiva skolvägar</a:t>
            </a:r>
            <a:endParaRPr lang="en-US" sz="1700" dirty="0"/>
          </a:p>
        </p:txBody>
      </p:sp>
      <p:sp>
        <p:nvSpPr>
          <p:cNvPr id="28" name="Text"/>
          <p:cNvSpPr txBox="1"/>
          <p:nvPr/>
        </p:nvSpPr>
        <p:spPr>
          <a:xfrm>
            <a:off x="9301734" y="2862072"/>
            <a:ext cx="2155698" cy="868680"/>
          </a:xfrm>
          <a:prstGeom prst="rect">
            <a:avLst/>
          </a:prstGeom>
          <a:noFill/>
          <a:ln/>
        </p:spPr>
        <p:txBody>
          <a:bodyPr wrap="square" lIns="0" tIns="0" rIns="0" bIns="0" rtlCol="0" anchor="t"/>
          <a:lstStyle/>
          <a:p>
            <a:pPr marL="0" indent="0">
              <a:spcAft>
                <a:spcPts val="800"/>
              </a:spcAft>
              <a:buNone/>
            </a:pPr>
            <a:r>
              <a:rPr lang="en-US" sz="1300" dirty="0">
                <a:solidFill>
                  <a:schemeClr val="tx1"/>
                </a:solidFill>
              </a:rPr>
              <a:t>Säkra gång- och cykelvägar. Lämning och hämtning utomhus.</a:t>
            </a:r>
            <a:endParaRPr lang="en-US" sz="1300" dirty="0"/>
          </a:p>
        </p:txBody>
      </p:sp>
      <p:sp>
        <p:nvSpPr>
          <p:cNvPr id="29" name="Kort"/>
          <p:cNvSpPr/>
          <p:nvPr/>
        </p:nvSpPr>
        <p:spPr>
          <a:xfrm>
            <a:off x="548640" y="4023360"/>
            <a:ext cx="2567178" cy="2194560"/>
          </a:xfrm>
          <a:prstGeom prst="roundRect">
            <a:avLst>
              <a:gd name="adj" fmla="val 3333"/>
            </a:avLst>
          </a:prstGeom>
          <a:solidFill>
            <a:schemeClr val="bg2"/>
          </a:solidFill>
          <a:ln/>
        </p:spPr>
        <p:txBody>
          <a:bodyPr/>
          <a:lstStyle/>
          <a:p>
            <a:endParaRPr lang="sv-SE"/>
          </a:p>
        </p:txBody>
      </p:sp>
      <p:sp>
        <p:nvSpPr>
          <p:cNvPr id="30" name="Ikoncirkel"/>
          <p:cNvSpPr/>
          <p:nvPr/>
        </p:nvSpPr>
        <p:spPr>
          <a:xfrm>
            <a:off x="777240" y="4251960"/>
            <a:ext cx="548640" cy="548640"/>
          </a:xfrm>
          <a:prstGeom prst="ellipse">
            <a:avLst/>
          </a:prstGeom>
          <a:solidFill>
            <a:schemeClr val="accent2"/>
          </a:solidFill>
          <a:ln/>
        </p:spPr>
        <p:txBody>
          <a:bodyPr/>
          <a:lstStyle/>
          <a:p>
            <a:endParaRPr lang="sv-SE"/>
          </a:p>
        </p:txBody>
      </p:sp>
      <p:pic>
        <p:nvPicPr>
          <p:cNvPr id="31" name="Ikon FaTree" descr="preencoded.png"/>
          <p:cNvPicPr>
            <a:picLocks noChangeAspect="1"/>
          </p:cNvPicPr>
          <p:nvPr/>
        </p:nvPicPr>
        <p:blipFill>
          <a:blip r:embed="rId7"/>
          <a:stretch>
            <a:fillRect/>
          </a:stretch>
        </p:blipFill>
        <p:spPr>
          <a:xfrm>
            <a:off x="914400" y="4389120"/>
            <a:ext cx="274320" cy="274320"/>
          </a:xfrm>
          <a:prstGeom prst="rect">
            <a:avLst/>
          </a:prstGeom>
        </p:spPr>
      </p:pic>
      <p:sp>
        <p:nvSpPr>
          <p:cNvPr id="32" name="Text 24"/>
          <p:cNvSpPr txBox="1"/>
          <p:nvPr/>
        </p:nvSpPr>
        <p:spPr>
          <a:xfrm>
            <a:off x="2430018" y="4206240"/>
            <a:ext cx="457200" cy="548640"/>
          </a:xfrm>
          <a:prstGeom prst="rect">
            <a:avLst/>
          </a:prstGeom>
          <a:noFill/>
          <a:ln/>
        </p:spPr>
        <p:txBody>
          <a:bodyPr wrap="square" lIns="0" tIns="0" rIns="0" bIns="0" rtlCol="0" anchor="ctr"/>
          <a:lstStyle/>
          <a:p>
            <a:pPr marL="0" indent="0" algn="r">
              <a:buNone/>
            </a:pPr>
            <a:r>
              <a:rPr lang="en-US" sz="2400" b="1" dirty="0">
                <a:solidFill>
                  <a:schemeClr val="accent3"/>
                </a:solidFill>
              </a:rPr>
              <a:t>5</a:t>
            </a:r>
            <a:endParaRPr lang="en-US" sz="2400" dirty="0"/>
          </a:p>
        </p:txBody>
      </p:sp>
      <p:sp>
        <p:nvSpPr>
          <p:cNvPr id="33" name="Text"/>
          <p:cNvSpPr txBox="1"/>
          <p:nvPr/>
        </p:nvSpPr>
        <p:spPr>
          <a:xfrm>
            <a:off x="777240" y="4892040"/>
            <a:ext cx="2109978" cy="365760"/>
          </a:xfrm>
          <a:prstGeom prst="rect">
            <a:avLst/>
          </a:prstGeom>
          <a:noFill/>
          <a:ln/>
        </p:spPr>
        <p:txBody>
          <a:bodyPr wrap="square" lIns="0" tIns="0" rIns="0" bIns="0" rtlCol="0" anchor="t"/>
          <a:lstStyle/>
          <a:p>
            <a:pPr marL="0" indent="0">
              <a:spcAft>
                <a:spcPts val="800"/>
              </a:spcAft>
              <a:buNone/>
            </a:pPr>
            <a:r>
              <a:rPr lang="en-US" sz="1700" b="1" dirty="0">
                <a:solidFill>
                  <a:schemeClr val="tx2"/>
                </a:solidFill>
              </a:rPr>
              <a:t>Planera med 3–30–300</a:t>
            </a:r>
            <a:endParaRPr lang="en-US" sz="1700" dirty="0"/>
          </a:p>
        </p:txBody>
      </p:sp>
      <p:sp>
        <p:nvSpPr>
          <p:cNvPr id="34" name="Text"/>
          <p:cNvSpPr txBox="1"/>
          <p:nvPr/>
        </p:nvSpPr>
        <p:spPr>
          <a:xfrm>
            <a:off x="777240" y="5285232"/>
            <a:ext cx="2155698" cy="868680"/>
          </a:xfrm>
          <a:prstGeom prst="rect">
            <a:avLst/>
          </a:prstGeom>
          <a:noFill/>
          <a:ln/>
        </p:spPr>
        <p:txBody>
          <a:bodyPr wrap="square" lIns="0" tIns="0" rIns="0" bIns="0" rtlCol="0" anchor="t"/>
          <a:lstStyle/>
          <a:p>
            <a:pPr marL="0" indent="0">
              <a:spcAft>
                <a:spcPts val="800"/>
              </a:spcAft>
              <a:buNone/>
            </a:pPr>
            <a:r>
              <a:rPr lang="en-US" sz="1300" dirty="0">
                <a:solidFill>
                  <a:schemeClr val="tx1"/>
                </a:solidFill>
              </a:rPr>
              <a:t>Träd, krontäckning och nära till grönområden i alla stadsdelar.</a:t>
            </a:r>
            <a:endParaRPr lang="en-US" sz="1300" dirty="0"/>
          </a:p>
        </p:txBody>
      </p:sp>
      <p:sp>
        <p:nvSpPr>
          <p:cNvPr id="35" name="Kort"/>
          <p:cNvSpPr/>
          <p:nvPr/>
        </p:nvSpPr>
        <p:spPr>
          <a:xfrm>
            <a:off x="3390138" y="4023360"/>
            <a:ext cx="2567178" cy="2194560"/>
          </a:xfrm>
          <a:prstGeom prst="roundRect">
            <a:avLst>
              <a:gd name="adj" fmla="val 3333"/>
            </a:avLst>
          </a:prstGeom>
          <a:solidFill>
            <a:schemeClr val="bg2"/>
          </a:solidFill>
          <a:ln/>
        </p:spPr>
        <p:txBody>
          <a:bodyPr/>
          <a:lstStyle/>
          <a:p>
            <a:endParaRPr lang="sv-SE"/>
          </a:p>
        </p:txBody>
      </p:sp>
      <p:sp>
        <p:nvSpPr>
          <p:cNvPr id="36" name="Ikoncirkel"/>
          <p:cNvSpPr/>
          <p:nvPr/>
        </p:nvSpPr>
        <p:spPr>
          <a:xfrm>
            <a:off x="3618738" y="4251960"/>
            <a:ext cx="548640" cy="548640"/>
          </a:xfrm>
          <a:prstGeom prst="ellipse">
            <a:avLst/>
          </a:prstGeom>
          <a:solidFill>
            <a:schemeClr val="accent2"/>
          </a:solidFill>
          <a:ln/>
        </p:spPr>
        <p:txBody>
          <a:bodyPr/>
          <a:lstStyle/>
          <a:p>
            <a:endParaRPr lang="sv-SE"/>
          </a:p>
        </p:txBody>
      </p:sp>
      <p:pic>
        <p:nvPicPr>
          <p:cNvPr id="37" name="Ikon FaMedal" descr="preencoded.png"/>
          <p:cNvPicPr>
            <a:picLocks noChangeAspect="1"/>
          </p:cNvPicPr>
          <p:nvPr/>
        </p:nvPicPr>
        <p:blipFill>
          <a:blip r:embed="rId8"/>
          <a:stretch>
            <a:fillRect/>
          </a:stretch>
        </p:blipFill>
        <p:spPr>
          <a:xfrm>
            <a:off x="3755898" y="4389120"/>
            <a:ext cx="274320" cy="274320"/>
          </a:xfrm>
          <a:prstGeom prst="rect">
            <a:avLst/>
          </a:prstGeom>
        </p:spPr>
      </p:pic>
      <p:sp>
        <p:nvSpPr>
          <p:cNvPr id="38" name="Text 29"/>
          <p:cNvSpPr txBox="1"/>
          <p:nvPr/>
        </p:nvSpPr>
        <p:spPr>
          <a:xfrm>
            <a:off x="5271516" y="4206240"/>
            <a:ext cx="457200" cy="548640"/>
          </a:xfrm>
          <a:prstGeom prst="rect">
            <a:avLst/>
          </a:prstGeom>
          <a:noFill/>
          <a:ln/>
        </p:spPr>
        <p:txBody>
          <a:bodyPr wrap="square" lIns="0" tIns="0" rIns="0" bIns="0" rtlCol="0" anchor="ctr"/>
          <a:lstStyle/>
          <a:p>
            <a:pPr marL="0" indent="0" algn="r">
              <a:buNone/>
            </a:pPr>
            <a:r>
              <a:rPr lang="en-US" sz="2400" b="1" dirty="0">
                <a:solidFill>
                  <a:schemeClr val="accent3"/>
                </a:solidFill>
              </a:rPr>
              <a:t>6</a:t>
            </a:r>
            <a:endParaRPr lang="en-US" sz="2400" dirty="0"/>
          </a:p>
        </p:txBody>
      </p:sp>
      <p:sp>
        <p:nvSpPr>
          <p:cNvPr id="39" name="Text"/>
          <p:cNvSpPr txBox="1"/>
          <p:nvPr/>
        </p:nvSpPr>
        <p:spPr>
          <a:xfrm>
            <a:off x="3618738" y="4892040"/>
            <a:ext cx="2109978" cy="365760"/>
          </a:xfrm>
          <a:prstGeom prst="rect">
            <a:avLst/>
          </a:prstGeom>
          <a:noFill/>
          <a:ln/>
        </p:spPr>
        <p:txBody>
          <a:bodyPr wrap="square" lIns="0" tIns="0" rIns="0" bIns="0" rtlCol="0" anchor="t"/>
          <a:lstStyle/>
          <a:p>
            <a:pPr marL="0" indent="0">
              <a:spcAft>
                <a:spcPts val="800"/>
              </a:spcAft>
              <a:buNone/>
            </a:pPr>
            <a:r>
              <a:rPr lang="en-US" sz="1700" b="1" dirty="0">
                <a:solidFill>
                  <a:schemeClr val="tx2"/>
                </a:solidFill>
              </a:rPr>
              <a:t>Bredd före elit</a:t>
            </a:r>
            <a:endParaRPr lang="en-US" sz="1700" dirty="0"/>
          </a:p>
        </p:txBody>
      </p:sp>
      <p:sp>
        <p:nvSpPr>
          <p:cNvPr id="40" name="Text"/>
          <p:cNvSpPr txBox="1"/>
          <p:nvPr/>
        </p:nvSpPr>
        <p:spPr>
          <a:xfrm>
            <a:off x="3618738" y="5285232"/>
            <a:ext cx="2155698" cy="868680"/>
          </a:xfrm>
          <a:prstGeom prst="rect">
            <a:avLst/>
          </a:prstGeom>
          <a:noFill/>
          <a:ln/>
        </p:spPr>
        <p:txBody>
          <a:bodyPr wrap="square" lIns="0" tIns="0" rIns="0" bIns="0" rtlCol="0" anchor="t"/>
          <a:lstStyle/>
          <a:p>
            <a:pPr marL="0" indent="0">
              <a:spcAft>
                <a:spcPts val="800"/>
              </a:spcAft>
              <a:buNone/>
            </a:pPr>
            <a:r>
              <a:rPr lang="en-US" sz="1300" dirty="0">
                <a:solidFill>
                  <a:schemeClr val="tx1"/>
                </a:solidFill>
              </a:rPr>
              <a:t>Låga avgifter, prova på och sen selektering. Prioritera där färre deltar.</a:t>
            </a:r>
            <a:endParaRPr lang="en-US" sz="1300" dirty="0"/>
          </a:p>
        </p:txBody>
      </p:sp>
      <p:sp>
        <p:nvSpPr>
          <p:cNvPr id="41" name="Kort"/>
          <p:cNvSpPr/>
          <p:nvPr/>
        </p:nvSpPr>
        <p:spPr>
          <a:xfrm>
            <a:off x="6231636" y="4023360"/>
            <a:ext cx="2567178" cy="2194560"/>
          </a:xfrm>
          <a:prstGeom prst="roundRect">
            <a:avLst>
              <a:gd name="adj" fmla="val 3333"/>
            </a:avLst>
          </a:prstGeom>
          <a:solidFill>
            <a:schemeClr val="bg2"/>
          </a:solidFill>
          <a:ln/>
        </p:spPr>
        <p:txBody>
          <a:bodyPr/>
          <a:lstStyle/>
          <a:p>
            <a:endParaRPr lang="sv-SE"/>
          </a:p>
        </p:txBody>
      </p:sp>
      <p:sp>
        <p:nvSpPr>
          <p:cNvPr id="42" name="Ikoncirkel"/>
          <p:cNvSpPr/>
          <p:nvPr/>
        </p:nvSpPr>
        <p:spPr>
          <a:xfrm>
            <a:off x="6460236" y="4251960"/>
            <a:ext cx="548640" cy="548640"/>
          </a:xfrm>
          <a:prstGeom prst="ellipse">
            <a:avLst/>
          </a:prstGeom>
          <a:solidFill>
            <a:schemeClr val="accent2"/>
          </a:solidFill>
          <a:ln/>
        </p:spPr>
        <p:txBody>
          <a:bodyPr/>
          <a:lstStyle/>
          <a:p>
            <a:endParaRPr lang="sv-SE"/>
          </a:p>
        </p:txBody>
      </p:sp>
      <p:pic>
        <p:nvPicPr>
          <p:cNvPr id="43" name="Ikon FaChalkboardTeacher" descr="preencoded.png"/>
          <p:cNvPicPr>
            <a:picLocks noChangeAspect="1"/>
          </p:cNvPicPr>
          <p:nvPr/>
        </p:nvPicPr>
        <p:blipFill>
          <a:blip r:embed="rId9"/>
          <a:stretch>
            <a:fillRect/>
          </a:stretch>
        </p:blipFill>
        <p:spPr>
          <a:xfrm>
            <a:off x="6597396" y="4389120"/>
            <a:ext cx="274320" cy="274320"/>
          </a:xfrm>
          <a:prstGeom prst="rect">
            <a:avLst/>
          </a:prstGeom>
        </p:spPr>
      </p:pic>
      <p:sp>
        <p:nvSpPr>
          <p:cNvPr id="44" name="Text 34"/>
          <p:cNvSpPr txBox="1"/>
          <p:nvPr/>
        </p:nvSpPr>
        <p:spPr>
          <a:xfrm>
            <a:off x="8113014" y="4206240"/>
            <a:ext cx="457200" cy="548640"/>
          </a:xfrm>
          <a:prstGeom prst="rect">
            <a:avLst/>
          </a:prstGeom>
          <a:noFill/>
          <a:ln/>
        </p:spPr>
        <p:txBody>
          <a:bodyPr wrap="square" lIns="0" tIns="0" rIns="0" bIns="0" rtlCol="0" anchor="ctr"/>
          <a:lstStyle/>
          <a:p>
            <a:pPr marL="0" indent="0" algn="r">
              <a:buNone/>
            </a:pPr>
            <a:r>
              <a:rPr lang="en-US" sz="2400" b="1" dirty="0">
                <a:solidFill>
                  <a:schemeClr val="accent3"/>
                </a:solidFill>
              </a:rPr>
              <a:t>7</a:t>
            </a:r>
            <a:endParaRPr lang="en-US" sz="2400" dirty="0"/>
          </a:p>
        </p:txBody>
      </p:sp>
      <p:sp>
        <p:nvSpPr>
          <p:cNvPr id="45" name="Text"/>
          <p:cNvSpPr txBox="1"/>
          <p:nvPr/>
        </p:nvSpPr>
        <p:spPr>
          <a:xfrm>
            <a:off x="6460236" y="4892040"/>
            <a:ext cx="2109978" cy="365760"/>
          </a:xfrm>
          <a:prstGeom prst="rect">
            <a:avLst/>
          </a:prstGeom>
          <a:noFill/>
          <a:ln/>
        </p:spPr>
        <p:txBody>
          <a:bodyPr wrap="square" lIns="0" tIns="0" rIns="0" bIns="0" rtlCol="0" anchor="t"/>
          <a:lstStyle/>
          <a:p>
            <a:pPr marL="0" indent="0">
              <a:spcAft>
                <a:spcPts val="800"/>
              </a:spcAft>
              <a:buNone/>
            </a:pPr>
            <a:r>
              <a:rPr lang="en-US" sz="1700" b="1" dirty="0">
                <a:solidFill>
                  <a:schemeClr val="tx2"/>
                </a:solidFill>
              </a:rPr>
              <a:t>Stöd pedagogerna</a:t>
            </a:r>
            <a:endParaRPr lang="en-US" sz="1700" dirty="0"/>
          </a:p>
        </p:txBody>
      </p:sp>
      <p:sp>
        <p:nvSpPr>
          <p:cNvPr id="46" name="Text"/>
          <p:cNvSpPr txBox="1"/>
          <p:nvPr/>
        </p:nvSpPr>
        <p:spPr>
          <a:xfrm>
            <a:off x="6460236" y="5285232"/>
            <a:ext cx="2155698" cy="868680"/>
          </a:xfrm>
          <a:prstGeom prst="rect">
            <a:avLst/>
          </a:prstGeom>
          <a:noFill/>
          <a:ln/>
        </p:spPr>
        <p:txBody>
          <a:bodyPr wrap="square" lIns="0" tIns="0" rIns="0" bIns="0" rtlCol="0" anchor="t"/>
          <a:lstStyle/>
          <a:p>
            <a:pPr marL="0" indent="0">
              <a:spcAft>
                <a:spcPts val="800"/>
              </a:spcAft>
              <a:buNone/>
            </a:pPr>
            <a:r>
              <a:rPr lang="en-US" sz="1300" dirty="0">
                <a:solidFill>
                  <a:schemeClr val="tx1"/>
                </a:solidFill>
              </a:rPr>
              <a:t>Kompetens, tid och arbetsmiljö som gör det lätt att vara med i leken.</a:t>
            </a:r>
            <a:endParaRPr lang="en-US" sz="1300" dirty="0"/>
          </a:p>
        </p:txBody>
      </p:sp>
      <p:sp>
        <p:nvSpPr>
          <p:cNvPr id="47" name="Kort"/>
          <p:cNvSpPr/>
          <p:nvPr/>
        </p:nvSpPr>
        <p:spPr>
          <a:xfrm>
            <a:off x="9073134" y="4023360"/>
            <a:ext cx="2567178" cy="2194560"/>
          </a:xfrm>
          <a:prstGeom prst="roundRect">
            <a:avLst>
              <a:gd name="adj" fmla="val 3333"/>
            </a:avLst>
          </a:prstGeom>
          <a:solidFill>
            <a:schemeClr val="bg2"/>
          </a:solidFill>
          <a:ln/>
        </p:spPr>
        <p:txBody>
          <a:bodyPr/>
          <a:lstStyle/>
          <a:p>
            <a:endParaRPr lang="sv-SE"/>
          </a:p>
        </p:txBody>
      </p:sp>
      <p:sp>
        <p:nvSpPr>
          <p:cNvPr id="48" name="Ikoncirkel"/>
          <p:cNvSpPr/>
          <p:nvPr/>
        </p:nvSpPr>
        <p:spPr>
          <a:xfrm>
            <a:off x="9301734" y="4251960"/>
            <a:ext cx="548640" cy="548640"/>
          </a:xfrm>
          <a:prstGeom prst="ellipse">
            <a:avLst/>
          </a:prstGeom>
          <a:solidFill>
            <a:schemeClr val="accent2"/>
          </a:solidFill>
          <a:ln/>
        </p:spPr>
        <p:txBody>
          <a:bodyPr/>
          <a:lstStyle/>
          <a:p>
            <a:endParaRPr lang="sv-SE"/>
          </a:p>
        </p:txBody>
      </p:sp>
      <p:pic>
        <p:nvPicPr>
          <p:cNvPr id="49" name="Ikon FaChartLine" descr="preencoded.png"/>
          <p:cNvPicPr>
            <a:picLocks noChangeAspect="1"/>
          </p:cNvPicPr>
          <p:nvPr/>
        </p:nvPicPr>
        <p:blipFill>
          <a:blip r:embed="rId10"/>
          <a:stretch>
            <a:fillRect/>
          </a:stretch>
        </p:blipFill>
        <p:spPr>
          <a:xfrm>
            <a:off x="9438894" y="4389120"/>
            <a:ext cx="274320" cy="274320"/>
          </a:xfrm>
          <a:prstGeom prst="rect">
            <a:avLst/>
          </a:prstGeom>
        </p:spPr>
      </p:pic>
      <p:sp>
        <p:nvSpPr>
          <p:cNvPr id="50" name="Text 39"/>
          <p:cNvSpPr txBox="1"/>
          <p:nvPr/>
        </p:nvSpPr>
        <p:spPr>
          <a:xfrm>
            <a:off x="10954512" y="4206240"/>
            <a:ext cx="457200" cy="548640"/>
          </a:xfrm>
          <a:prstGeom prst="rect">
            <a:avLst/>
          </a:prstGeom>
          <a:noFill/>
          <a:ln/>
        </p:spPr>
        <p:txBody>
          <a:bodyPr wrap="square" lIns="0" tIns="0" rIns="0" bIns="0" rtlCol="0" anchor="ctr"/>
          <a:lstStyle/>
          <a:p>
            <a:pPr marL="0" indent="0" algn="r">
              <a:buNone/>
            </a:pPr>
            <a:r>
              <a:rPr lang="en-US" sz="2400" b="1" dirty="0">
                <a:solidFill>
                  <a:schemeClr val="accent3"/>
                </a:solidFill>
              </a:rPr>
              <a:t>8</a:t>
            </a:r>
            <a:endParaRPr lang="en-US" sz="2400" dirty="0"/>
          </a:p>
        </p:txBody>
      </p:sp>
      <p:sp>
        <p:nvSpPr>
          <p:cNvPr id="51" name="Text"/>
          <p:cNvSpPr txBox="1"/>
          <p:nvPr/>
        </p:nvSpPr>
        <p:spPr>
          <a:xfrm>
            <a:off x="9301734" y="4892040"/>
            <a:ext cx="2109978" cy="365760"/>
          </a:xfrm>
          <a:prstGeom prst="rect">
            <a:avLst/>
          </a:prstGeom>
          <a:noFill/>
          <a:ln/>
        </p:spPr>
        <p:txBody>
          <a:bodyPr wrap="square" lIns="0" tIns="0" rIns="0" bIns="0" rtlCol="0" anchor="t"/>
          <a:lstStyle/>
          <a:p>
            <a:pPr marL="0" indent="0">
              <a:spcAft>
                <a:spcPts val="800"/>
              </a:spcAft>
              <a:buNone/>
            </a:pPr>
            <a:r>
              <a:rPr lang="en-US" sz="1700" b="1" dirty="0">
                <a:solidFill>
                  <a:schemeClr val="tx2"/>
                </a:solidFill>
              </a:rPr>
              <a:t>Mät och följ upp</a:t>
            </a:r>
            <a:endParaRPr lang="en-US" sz="1700" dirty="0"/>
          </a:p>
        </p:txBody>
      </p:sp>
      <p:sp>
        <p:nvSpPr>
          <p:cNvPr id="52" name="Text"/>
          <p:cNvSpPr txBox="1"/>
          <p:nvPr/>
        </p:nvSpPr>
        <p:spPr>
          <a:xfrm>
            <a:off x="9301734" y="5285232"/>
            <a:ext cx="2155698" cy="868680"/>
          </a:xfrm>
          <a:prstGeom prst="rect">
            <a:avLst/>
          </a:prstGeom>
          <a:noFill/>
          <a:ln/>
        </p:spPr>
        <p:txBody>
          <a:bodyPr wrap="square" lIns="0" tIns="0" rIns="0" bIns="0" rtlCol="0" anchor="t"/>
          <a:lstStyle/>
          <a:p>
            <a:pPr marL="0" indent="0">
              <a:spcAft>
                <a:spcPts val="800"/>
              </a:spcAft>
              <a:buNone/>
            </a:pPr>
            <a:r>
              <a:rPr lang="en-US" sz="1300" dirty="0">
                <a:solidFill>
                  <a:schemeClr val="tx1"/>
                </a:solidFill>
              </a:rPr>
              <a:t>Objektiva mått och utvärdering tillsammans med forskare.</a:t>
            </a:r>
            <a:endParaRPr lang="en-US" sz="1300" dirty="0"/>
          </a:p>
        </p:txBody>
      </p:sp>
      <p:sp>
        <p:nvSpPr>
          <p:cNvPr id="53" name="Källa"/>
          <p:cNvSpPr txBox="1"/>
          <p:nvPr/>
        </p:nvSpPr>
        <p:spPr>
          <a:xfrm>
            <a:off x="548640" y="6336792"/>
            <a:ext cx="10424160" cy="292608"/>
          </a:xfrm>
          <a:prstGeom prst="rect">
            <a:avLst/>
          </a:prstGeom>
          <a:noFill/>
          <a:ln/>
        </p:spPr>
        <p:txBody>
          <a:bodyPr wrap="square" lIns="0" tIns="0" rIns="0" bIns="0" rtlCol="0" anchor="t"/>
          <a:lstStyle/>
          <a:p>
            <a:pPr marL="0" indent="0">
              <a:buNone/>
            </a:pPr>
            <a:r>
              <a:rPr lang="en-US" sz="1000" i="1" dirty="0">
                <a:solidFill>
                  <a:schemeClr val="accent5"/>
                </a:solidFill>
              </a:rPr>
              <a:t>Sammanställning baserad på referenserna i föreläsningen.</a:t>
            </a:r>
            <a:endParaRPr lang="en-US" sz="1000" dirty="0"/>
          </a:p>
        </p:txBody>
      </p:sp>
      <p:sp>
        <p:nvSpPr>
          <p:cNvPr id="4" name="Slide Number Placeholder 0"/>
          <p:cNvSpPr>
            <a:spLocks noGrp="1"/>
          </p:cNvSpPr>
          <p:nvPr>
            <p:ph type="sldNum" sz="quarter" idx="4294967295"/>
          </p:nvPr>
        </p:nvSpPr>
        <p:spPr>
          <a:xfrm>
            <a:off x="11155680" y="6355080"/>
            <a:ext cx="502920" cy="274320"/>
          </a:xfrm>
          <a:prstGeom prst="rect">
            <a:avLst/>
          </a:prstGeom>
          <a:extLst>
            <a:ext uri="{C572A759-6A51-4108-AA02-DFA0A04FC94B}">
              <ma14:wrappingTextBoxFlag xmlns:ma14="http://schemas.microsoft.com/office/mac/drawingml/2011/main" xmlns="" val="0"/>
            </a:ext>
          </a:extLst>
        </p:spPr>
        <p:txBody>
          <a:bodyPr/>
          <a:lstStyle>
            <a:lvl1pPr>
              <a:defRPr sz="1000">
                <a:solidFill>
                  <a:schemeClr val="accent5"/>
                </a:solidFill>
              </a:defRPr>
            </a:lvl1pPr>
          </a:lstStyle>
          <a:p>
            <a:pPr algn="r"/>
            <a:fld id="{F7021451-1387-4CA6-816F-3879F97B5CBC}" type="slidenum">
              <a:rPr lang="en-US" b="0"/>
              <a:t>40</a:t>
            </a:fld>
            <a:endParaRPr lang="en-US"/>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 40">
    <p:spTree>
      <p:nvGrpSpPr>
        <p:cNvPr id="1" name=""/>
        <p:cNvGrpSpPr/>
        <p:nvPr/>
      </p:nvGrpSpPr>
      <p:grpSpPr>
        <a:xfrm>
          <a:off x="0" y="0"/>
          <a:ext cx="0" cy="0"/>
          <a:chOff x="0" y="0"/>
          <a:chExt cx="0" cy="0"/>
        </a:xfrm>
      </p:grpSpPr>
      <p:sp>
        <p:nvSpPr>
          <p:cNvPr id="2" name="Text 0"/>
          <p:cNvSpPr>
            <a:spLocks noGrp="1"/>
          </p:cNvSpPr>
          <p:nvPr>
            <p:ph type="body" idx="100" hasCustomPrompt="1"/>
          </p:nvPr>
        </p:nvSpPr>
        <p:spPr>
          <a:xfrm>
            <a:off x="548640" y="292608"/>
            <a:ext cx="9144000" cy="274320"/>
          </a:xfrm>
          <a:prstGeom prst="rect">
            <a:avLst/>
          </a:prstGeom>
          <a:noFill/>
          <a:ln/>
        </p:spPr>
        <p:txBody>
          <a:bodyPr wrap="square" lIns="0" tIns="0" rIns="0" bIns="0" rtlCol="0" anchor="t"/>
          <a:lstStyle/>
          <a:p>
            <a:pPr marL="0" indent="0" algn="l">
              <a:buNone/>
            </a:pPr>
            <a:r>
              <a:rPr lang="en-US" sz="1100" b="1" kern="0" spc="150" dirty="0">
                <a:solidFill>
                  <a:schemeClr val="accent2"/>
                </a:solidFill>
              </a:rPr>
              <a:t>05 · VAD KAN KOMMUNEN GÖRA?</a:t>
            </a:r>
            <a:endParaRPr lang="en-US" sz="1100" dirty="0"/>
          </a:p>
        </p:txBody>
      </p:sp>
      <p:sp>
        <p:nvSpPr>
          <p:cNvPr id="3" name="Text 0"/>
          <p:cNvSpPr>
            <a:spLocks noGrp="1"/>
          </p:cNvSpPr>
          <p:nvPr>
            <p:ph type="title" idx="101" hasCustomPrompt="1"/>
          </p:nvPr>
        </p:nvSpPr>
        <p:spPr>
          <a:xfrm>
            <a:off x="548640" y="585216"/>
            <a:ext cx="11064240" cy="868680"/>
          </a:xfrm>
          <a:prstGeom prst="rect">
            <a:avLst/>
          </a:prstGeom>
          <a:noFill/>
          <a:ln/>
        </p:spPr>
        <p:txBody>
          <a:bodyPr wrap="square" lIns="0" tIns="0" rIns="0" bIns="0" rtlCol="0" anchor="t"/>
          <a:lstStyle/>
          <a:p>
            <a:pPr marL="0" indent="0" algn="l">
              <a:buNone/>
            </a:pPr>
            <a:r>
              <a:rPr lang="en-US" sz="2600" b="1" dirty="0">
                <a:solidFill>
                  <a:schemeClr val="tx2"/>
                </a:solidFill>
              </a:rPr>
              <a:t>Vem gör vad? Alla har en roll</a:t>
            </a:r>
            <a:endParaRPr lang="en-US" sz="2600" dirty="0"/>
          </a:p>
        </p:txBody>
      </p:sp>
      <p:sp>
        <p:nvSpPr>
          <p:cNvPr id="5" name="Kort"/>
          <p:cNvSpPr/>
          <p:nvPr/>
        </p:nvSpPr>
        <p:spPr>
          <a:xfrm>
            <a:off x="548640" y="1645920"/>
            <a:ext cx="2567178" cy="3657600"/>
          </a:xfrm>
          <a:prstGeom prst="roundRect">
            <a:avLst>
              <a:gd name="adj" fmla="val 2850"/>
            </a:avLst>
          </a:prstGeom>
          <a:solidFill>
            <a:schemeClr val="bg2"/>
          </a:solidFill>
          <a:ln/>
        </p:spPr>
        <p:txBody>
          <a:bodyPr/>
          <a:lstStyle/>
          <a:p>
            <a:endParaRPr lang="sv-SE"/>
          </a:p>
        </p:txBody>
      </p:sp>
      <p:sp>
        <p:nvSpPr>
          <p:cNvPr id="6" name="Ikoncirkel"/>
          <p:cNvSpPr/>
          <p:nvPr/>
        </p:nvSpPr>
        <p:spPr>
          <a:xfrm>
            <a:off x="822960" y="1920240"/>
            <a:ext cx="640080" cy="640080"/>
          </a:xfrm>
          <a:prstGeom prst="ellipse">
            <a:avLst/>
          </a:prstGeom>
          <a:solidFill>
            <a:schemeClr val="accent1"/>
          </a:solidFill>
          <a:ln/>
        </p:spPr>
        <p:txBody>
          <a:bodyPr/>
          <a:lstStyle/>
          <a:p>
            <a:endParaRPr lang="sv-SE"/>
          </a:p>
        </p:txBody>
      </p:sp>
      <p:pic>
        <p:nvPicPr>
          <p:cNvPr id="7" name="Ikon FaUserTie" descr="preencoded.png"/>
          <p:cNvPicPr>
            <a:picLocks noChangeAspect="1"/>
          </p:cNvPicPr>
          <p:nvPr/>
        </p:nvPicPr>
        <p:blipFill>
          <a:blip r:embed="rId3"/>
          <a:stretch>
            <a:fillRect/>
          </a:stretch>
        </p:blipFill>
        <p:spPr>
          <a:xfrm>
            <a:off x="982980" y="2080260"/>
            <a:ext cx="320040" cy="320040"/>
          </a:xfrm>
          <a:prstGeom prst="rect">
            <a:avLst/>
          </a:prstGeom>
        </p:spPr>
      </p:pic>
      <p:sp>
        <p:nvSpPr>
          <p:cNvPr id="8" name="Text"/>
          <p:cNvSpPr txBox="1"/>
          <p:nvPr/>
        </p:nvSpPr>
        <p:spPr>
          <a:xfrm>
            <a:off x="822960" y="2697480"/>
            <a:ext cx="2018538" cy="685800"/>
          </a:xfrm>
          <a:prstGeom prst="rect">
            <a:avLst/>
          </a:prstGeom>
          <a:noFill/>
          <a:ln/>
        </p:spPr>
        <p:txBody>
          <a:bodyPr wrap="square" lIns="0" tIns="0" rIns="0" bIns="0" rtlCol="0" anchor="t"/>
          <a:lstStyle/>
          <a:p>
            <a:pPr marL="0" indent="0">
              <a:spcAft>
                <a:spcPts val="800"/>
              </a:spcAft>
              <a:buNone/>
            </a:pPr>
            <a:r>
              <a:rPr lang="en-US" sz="1800" b="1" dirty="0">
                <a:solidFill>
                  <a:schemeClr val="tx2"/>
                </a:solidFill>
              </a:rPr>
              <a:t>Politiker och beslutsfattare</a:t>
            </a:r>
            <a:endParaRPr lang="en-US" sz="1800" dirty="0"/>
          </a:p>
        </p:txBody>
      </p:sp>
      <p:sp>
        <p:nvSpPr>
          <p:cNvPr id="9" name="Text"/>
          <p:cNvSpPr txBox="1"/>
          <p:nvPr/>
        </p:nvSpPr>
        <p:spPr>
          <a:xfrm>
            <a:off x="822960" y="3474720"/>
            <a:ext cx="2109978" cy="1737360"/>
          </a:xfrm>
          <a:prstGeom prst="rect">
            <a:avLst/>
          </a:prstGeom>
          <a:noFill/>
          <a:ln/>
        </p:spPr>
        <p:txBody>
          <a:bodyPr wrap="square" lIns="0" tIns="0" rIns="0" bIns="0" rtlCol="0" anchor="t"/>
          <a:lstStyle/>
          <a:p>
            <a:pPr marL="228600" indent="-228600">
              <a:spcAft>
                <a:spcPts val="800"/>
              </a:spcAft>
              <a:buSzPct val="100000"/>
              <a:buChar char="•"/>
            </a:pPr>
            <a:r>
              <a:rPr lang="en-US" sz="1500" dirty="0">
                <a:solidFill>
                  <a:schemeClr val="tx1"/>
                </a:solidFill>
              </a:rPr>
              <a:t>Sätt mål för barns rörelse i budget och styrdokument</a:t>
            </a:r>
            <a:endParaRPr lang="en-US" sz="1500" dirty="0"/>
          </a:p>
          <a:p>
            <a:pPr marL="228600" indent="-228600">
              <a:spcAft>
                <a:spcPts val="800"/>
              </a:spcAft>
              <a:buSzPct val="100000"/>
              <a:buChar char="•"/>
            </a:pPr>
            <a:r>
              <a:rPr lang="en-US" sz="1500" dirty="0">
                <a:solidFill>
                  <a:schemeClr val="tx1"/>
                </a:solidFill>
              </a:rPr>
              <a:t>Prioritera friyta och grönska</a:t>
            </a:r>
            <a:endParaRPr lang="en-US" sz="1500" dirty="0"/>
          </a:p>
          <a:p>
            <a:pPr marL="228600" indent="-228600">
              <a:spcAft>
                <a:spcPts val="800"/>
              </a:spcAft>
              <a:buSzPct val="100000"/>
              <a:buChar char="•"/>
            </a:pPr>
            <a:r>
              <a:rPr lang="en-US" sz="1500" dirty="0">
                <a:solidFill>
                  <a:schemeClr val="tx1"/>
                </a:solidFill>
              </a:rPr>
              <a:t>Finansiera uppföljning</a:t>
            </a:r>
            <a:endParaRPr lang="en-US" sz="1500" dirty="0"/>
          </a:p>
        </p:txBody>
      </p:sp>
      <p:sp>
        <p:nvSpPr>
          <p:cNvPr id="10" name="Kort"/>
          <p:cNvSpPr/>
          <p:nvPr/>
        </p:nvSpPr>
        <p:spPr>
          <a:xfrm>
            <a:off x="3390138" y="1645920"/>
            <a:ext cx="2567178" cy="3657600"/>
          </a:xfrm>
          <a:prstGeom prst="roundRect">
            <a:avLst>
              <a:gd name="adj" fmla="val 2850"/>
            </a:avLst>
          </a:prstGeom>
          <a:solidFill>
            <a:schemeClr val="bg2"/>
          </a:solidFill>
          <a:ln/>
        </p:spPr>
        <p:txBody>
          <a:bodyPr/>
          <a:lstStyle/>
          <a:p>
            <a:endParaRPr lang="sv-SE"/>
          </a:p>
        </p:txBody>
      </p:sp>
      <p:sp>
        <p:nvSpPr>
          <p:cNvPr id="11" name="Ikoncirkel"/>
          <p:cNvSpPr/>
          <p:nvPr/>
        </p:nvSpPr>
        <p:spPr>
          <a:xfrm>
            <a:off x="3664458" y="1920240"/>
            <a:ext cx="640080" cy="640080"/>
          </a:xfrm>
          <a:prstGeom prst="ellipse">
            <a:avLst/>
          </a:prstGeom>
          <a:solidFill>
            <a:schemeClr val="accent1"/>
          </a:solidFill>
          <a:ln/>
        </p:spPr>
        <p:txBody>
          <a:bodyPr/>
          <a:lstStyle/>
          <a:p>
            <a:endParaRPr lang="sv-SE"/>
          </a:p>
        </p:txBody>
      </p:sp>
      <p:pic>
        <p:nvPicPr>
          <p:cNvPr id="12" name="Ikon FaCity" descr="preencoded.png"/>
          <p:cNvPicPr>
            <a:picLocks noChangeAspect="1"/>
          </p:cNvPicPr>
          <p:nvPr/>
        </p:nvPicPr>
        <p:blipFill>
          <a:blip r:embed="rId4"/>
          <a:stretch>
            <a:fillRect/>
          </a:stretch>
        </p:blipFill>
        <p:spPr>
          <a:xfrm>
            <a:off x="3824478" y="2080260"/>
            <a:ext cx="320040" cy="320040"/>
          </a:xfrm>
          <a:prstGeom prst="rect">
            <a:avLst/>
          </a:prstGeom>
        </p:spPr>
      </p:pic>
      <p:sp>
        <p:nvSpPr>
          <p:cNvPr id="13" name="Text"/>
          <p:cNvSpPr txBox="1"/>
          <p:nvPr/>
        </p:nvSpPr>
        <p:spPr>
          <a:xfrm>
            <a:off x="3664458" y="2697480"/>
            <a:ext cx="2018538" cy="685800"/>
          </a:xfrm>
          <a:prstGeom prst="rect">
            <a:avLst/>
          </a:prstGeom>
          <a:noFill/>
          <a:ln/>
        </p:spPr>
        <p:txBody>
          <a:bodyPr wrap="square" lIns="0" tIns="0" rIns="0" bIns="0" rtlCol="0" anchor="t"/>
          <a:lstStyle/>
          <a:p>
            <a:pPr marL="0" indent="0">
              <a:spcAft>
                <a:spcPts val="800"/>
              </a:spcAft>
              <a:buNone/>
            </a:pPr>
            <a:r>
              <a:rPr lang="en-US" sz="1800" b="1" dirty="0">
                <a:solidFill>
                  <a:schemeClr val="tx2"/>
                </a:solidFill>
              </a:rPr>
              <a:t>Stadsbyggnad och förvaltning</a:t>
            </a:r>
            <a:endParaRPr lang="en-US" sz="1800" dirty="0"/>
          </a:p>
        </p:txBody>
      </p:sp>
      <p:sp>
        <p:nvSpPr>
          <p:cNvPr id="14" name="Text"/>
          <p:cNvSpPr txBox="1"/>
          <p:nvPr/>
        </p:nvSpPr>
        <p:spPr>
          <a:xfrm>
            <a:off x="3664458" y="3474720"/>
            <a:ext cx="2109978" cy="1737360"/>
          </a:xfrm>
          <a:prstGeom prst="rect">
            <a:avLst/>
          </a:prstGeom>
          <a:noFill/>
          <a:ln/>
        </p:spPr>
        <p:txBody>
          <a:bodyPr wrap="square" lIns="0" tIns="0" rIns="0" bIns="0" rtlCol="0" anchor="t"/>
          <a:lstStyle/>
          <a:p>
            <a:pPr marL="228600" indent="-228600">
              <a:spcAft>
                <a:spcPts val="800"/>
              </a:spcAft>
              <a:buSzPct val="100000"/>
              <a:buChar char="•"/>
            </a:pPr>
            <a:r>
              <a:rPr lang="en-US" sz="1500" dirty="0">
                <a:solidFill>
                  <a:schemeClr val="tx1"/>
                </a:solidFill>
              </a:rPr>
              <a:t>3–30–300 i översikts- och detaljplaner</a:t>
            </a:r>
            <a:endParaRPr lang="en-US" sz="1500" dirty="0"/>
          </a:p>
          <a:p>
            <a:pPr marL="228600" indent="-228600">
              <a:spcAft>
                <a:spcPts val="800"/>
              </a:spcAft>
              <a:buSzPct val="100000"/>
              <a:buChar char="•"/>
            </a:pPr>
            <a:r>
              <a:rPr lang="en-US" sz="1500" dirty="0">
                <a:solidFill>
                  <a:schemeClr val="tx1"/>
                </a:solidFill>
              </a:rPr>
              <a:t>Säkra skolvägar</a:t>
            </a:r>
            <a:endParaRPr lang="en-US" sz="1500" dirty="0"/>
          </a:p>
          <a:p>
            <a:pPr marL="228600" indent="-228600">
              <a:spcAft>
                <a:spcPts val="800"/>
              </a:spcAft>
              <a:buSzPct val="100000"/>
              <a:buChar char="•"/>
            </a:pPr>
            <a:r>
              <a:rPr lang="en-US" sz="1500" dirty="0">
                <a:solidFill>
                  <a:schemeClr val="tx1"/>
                </a:solidFill>
              </a:rPr>
              <a:t>Gröna, varierade gårdar</a:t>
            </a:r>
            <a:endParaRPr lang="en-US" sz="1500" dirty="0"/>
          </a:p>
        </p:txBody>
      </p:sp>
      <p:sp>
        <p:nvSpPr>
          <p:cNvPr id="15" name="Kort"/>
          <p:cNvSpPr/>
          <p:nvPr/>
        </p:nvSpPr>
        <p:spPr>
          <a:xfrm>
            <a:off x="6231636" y="1645920"/>
            <a:ext cx="2567178" cy="3657600"/>
          </a:xfrm>
          <a:prstGeom prst="roundRect">
            <a:avLst>
              <a:gd name="adj" fmla="val 2850"/>
            </a:avLst>
          </a:prstGeom>
          <a:solidFill>
            <a:schemeClr val="bg2"/>
          </a:solidFill>
          <a:ln/>
        </p:spPr>
        <p:txBody>
          <a:bodyPr/>
          <a:lstStyle/>
          <a:p>
            <a:endParaRPr lang="sv-SE"/>
          </a:p>
        </p:txBody>
      </p:sp>
      <p:sp>
        <p:nvSpPr>
          <p:cNvPr id="16" name="Ikoncirkel"/>
          <p:cNvSpPr/>
          <p:nvPr/>
        </p:nvSpPr>
        <p:spPr>
          <a:xfrm>
            <a:off x="6505956" y="1920240"/>
            <a:ext cx="640080" cy="640080"/>
          </a:xfrm>
          <a:prstGeom prst="ellipse">
            <a:avLst/>
          </a:prstGeom>
          <a:solidFill>
            <a:schemeClr val="accent2"/>
          </a:solidFill>
          <a:ln/>
        </p:spPr>
        <p:txBody>
          <a:bodyPr/>
          <a:lstStyle/>
          <a:p>
            <a:endParaRPr lang="sv-SE"/>
          </a:p>
        </p:txBody>
      </p:sp>
      <p:pic>
        <p:nvPicPr>
          <p:cNvPr id="17" name="Ikon FaSchool" descr="preencoded.png"/>
          <p:cNvPicPr>
            <a:picLocks noChangeAspect="1"/>
          </p:cNvPicPr>
          <p:nvPr/>
        </p:nvPicPr>
        <p:blipFill>
          <a:blip r:embed="rId5"/>
          <a:stretch>
            <a:fillRect/>
          </a:stretch>
        </p:blipFill>
        <p:spPr>
          <a:xfrm>
            <a:off x="6665976" y="2080260"/>
            <a:ext cx="320040" cy="320040"/>
          </a:xfrm>
          <a:prstGeom prst="rect">
            <a:avLst/>
          </a:prstGeom>
        </p:spPr>
      </p:pic>
      <p:sp>
        <p:nvSpPr>
          <p:cNvPr id="18" name="Text"/>
          <p:cNvSpPr txBox="1"/>
          <p:nvPr/>
        </p:nvSpPr>
        <p:spPr>
          <a:xfrm>
            <a:off x="6505956" y="2697480"/>
            <a:ext cx="2018538" cy="685800"/>
          </a:xfrm>
          <a:prstGeom prst="rect">
            <a:avLst/>
          </a:prstGeom>
          <a:noFill/>
          <a:ln/>
        </p:spPr>
        <p:txBody>
          <a:bodyPr wrap="square" lIns="0" tIns="0" rIns="0" bIns="0" rtlCol="0" anchor="t"/>
          <a:lstStyle/>
          <a:p>
            <a:pPr marL="0" indent="0">
              <a:spcAft>
                <a:spcPts val="800"/>
              </a:spcAft>
              <a:buNone/>
            </a:pPr>
            <a:r>
              <a:rPr lang="en-US" sz="1800" b="1" dirty="0">
                <a:solidFill>
                  <a:schemeClr val="tx2"/>
                </a:solidFill>
              </a:rPr>
              <a:t>Förskola och skola</a:t>
            </a:r>
            <a:endParaRPr lang="en-US" sz="1800" dirty="0"/>
          </a:p>
        </p:txBody>
      </p:sp>
      <p:sp>
        <p:nvSpPr>
          <p:cNvPr id="19" name="Text"/>
          <p:cNvSpPr txBox="1"/>
          <p:nvPr/>
        </p:nvSpPr>
        <p:spPr>
          <a:xfrm>
            <a:off x="6505956" y="3474720"/>
            <a:ext cx="2109978" cy="1737360"/>
          </a:xfrm>
          <a:prstGeom prst="rect">
            <a:avLst/>
          </a:prstGeom>
          <a:noFill/>
          <a:ln/>
        </p:spPr>
        <p:txBody>
          <a:bodyPr wrap="square" lIns="0" tIns="0" rIns="0" bIns="0" rtlCol="0" anchor="t"/>
          <a:lstStyle/>
          <a:p>
            <a:pPr marL="228600" indent="-228600">
              <a:spcAft>
                <a:spcPts val="800"/>
              </a:spcAft>
              <a:buSzPct val="100000"/>
              <a:buChar char="•"/>
            </a:pPr>
            <a:r>
              <a:rPr lang="en-US" sz="1500" dirty="0">
                <a:solidFill>
                  <a:schemeClr val="tx1"/>
                </a:solidFill>
              </a:rPr>
              <a:t>Rörelsepolicy och daglig utevistelse</a:t>
            </a:r>
            <a:endParaRPr lang="en-US" sz="1500" dirty="0"/>
          </a:p>
          <a:p>
            <a:pPr marL="228600" indent="-228600">
              <a:spcAft>
                <a:spcPts val="800"/>
              </a:spcAft>
              <a:buSzPct val="100000"/>
              <a:buChar char="•"/>
            </a:pPr>
            <a:r>
              <a:rPr lang="en-US" sz="1500" dirty="0">
                <a:solidFill>
                  <a:schemeClr val="tx1"/>
                </a:solidFill>
              </a:rPr>
              <a:t>Pedagogledd, pulshöjande lek</a:t>
            </a:r>
            <a:endParaRPr lang="en-US" sz="1500" dirty="0"/>
          </a:p>
          <a:p>
            <a:pPr marL="228600" indent="-228600">
              <a:spcAft>
                <a:spcPts val="800"/>
              </a:spcAft>
              <a:buSzPct val="100000"/>
              <a:buChar char="•"/>
            </a:pPr>
            <a:r>
              <a:rPr lang="en-US" sz="1500" dirty="0">
                <a:solidFill>
                  <a:schemeClr val="tx1"/>
                </a:solidFill>
              </a:rPr>
              <a:t>Skärm med pedagogiskt syfte</a:t>
            </a:r>
            <a:endParaRPr lang="en-US" sz="1500" dirty="0"/>
          </a:p>
        </p:txBody>
      </p:sp>
      <p:sp>
        <p:nvSpPr>
          <p:cNvPr id="20" name="Kort"/>
          <p:cNvSpPr/>
          <p:nvPr/>
        </p:nvSpPr>
        <p:spPr>
          <a:xfrm>
            <a:off x="9073134" y="1645920"/>
            <a:ext cx="2567178" cy="3657600"/>
          </a:xfrm>
          <a:prstGeom prst="roundRect">
            <a:avLst>
              <a:gd name="adj" fmla="val 2850"/>
            </a:avLst>
          </a:prstGeom>
          <a:solidFill>
            <a:schemeClr val="bg2"/>
          </a:solidFill>
          <a:ln/>
        </p:spPr>
        <p:txBody>
          <a:bodyPr/>
          <a:lstStyle/>
          <a:p>
            <a:endParaRPr lang="sv-SE"/>
          </a:p>
        </p:txBody>
      </p:sp>
      <p:sp>
        <p:nvSpPr>
          <p:cNvPr id="21" name="Ikoncirkel"/>
          <p:cNvSpPr/>
          <p:nvPr/>
        </p:nvSpPr>
        <p:spPr>
          <a:xfrm>
            <a:off x="9347454" y="1920240"/>
            <a:ext cx="640080" cy="640080"/>
          </a:xfrm>
          <a:prstGeom prst="ellipse">
            <a:avLst/>
          </a:prstGeom>
          <a:solidFill>
            <a:schemeClr val="accent1"/>
          </a:solidFill>
          <a:ln/>
        </p:spPr>
        <p:txBody>
          <a:bodyPr/>
          <a:lstStyle/>
          <a:p>
            <a:endParaRPr lang="sv-SE"/>
          </a:p>
        </p:txBody>
      </p:sp>
      <p:pic>
        <p:nvPicPr>
          <p:cNvPr id="22" name="Ikon FaFutbol" descr="preencoded.png"/>
          <p:cNvPicPr>
            <a:picLocks noChangeAspect="1"/>
          </p:cNvPicPr>
          <p:nvPr/>
        </p:nvPicPr>
        <p:blipFill>
          <a:blip r:embed="rId6"/>
          <a:stretch>
            <a:fillRect/>
          </a:stretch>
        </p:blipFill>
        <p:spPr>
          <a:xfrm>
            <a:off x="9507474" y="2080260"/>
            <a:ext cx="320040" cy="320040"/>
          </a:xfrm>
          <a:prstGeom prst="rect">
            <a:avLst/>
          </a:prstGeom>
        </p:spPr>
      </p:pic>
      <p:sp>
        <p:nvSpPr>
          <p:cNvPr id="23" name="Text"/>
          <p:cNvSpPr txBox="1"/>
          <p:nvPr/>
        </p:nvSpPr>
        <p:spPr>
          <a:xfrm>
            <a:off x="9347454" y="2697480"/>
            <a:ext cx="2018538" cy="685800"/>
          </a:xfrm>
          <a:prstGeom prst="rect">
            <a:avLst/>
          </a:prstGeom>
          <a:noFill/>
          <a:ln/>
        </p:spPr>
        <p:txBody>
          <a:bodyPr wrap="square" lIns="0" tIns="0" rIns="0" bIns="0" rtlCol="0" anchor="t"/>
          <a:lstStyle/>
          <a:p>
            <a:pPr marL="0" indent="0">
              <a:spcAft>
                <a:spcPts val="800"/>
              </a:spcAft>
              <a:buNone/>
            </a:pPr>
            <a:r>
              <a:rPr lang="en-US" sz="1800" b="1" dirty="0">
                <a:solidFill>
                  <a:schemeClr val="tx2"/>
                </a:solidFill>
              </a:rPr>
              <a:t>Idrott och fritid</a:t>
            </a:r>
            <a:endParaRPr lang="en-US" sz="1800" dirty="0"/>
          </a:p>
        </p:txBody>
      </p:sp>
      <p:sp>
        <p:nvSpPr>
          <p:cNvPr id="24" name="Text"/>
          <p:cNvSpPr txBox="1"/>
          <p:nvPr/>
        </p:nvSpPr>
        <p:spPr>
          <a:xfrm>
            <a:off x="9347454" y="3474720"/>
            <a:ext cx="2109978" cy="1737360"/>
          </a:xfrm>
          <a:prstGeom prst="rect">
            <a:avLst/>
          </a:prstGeom>
          <a:noFill/>
          <a:ln/>
        </p:spPr>
        <p:txBody>
          <a:bodyPr wrap="square" lIns="0" tIns="0" rIns="0" bIns="0" rtlCol="0" anchor="t"/>
          <a:lstStyle/>
          <a:p>
            <a:pPr marL="228600" indent="-228600">
              <a:spcAft>
                <a:spcPts val="800"/>
              </a:spcAft>
              <a:buSzPct val="100000"/>
              <a:buChar char="•"/>
            </a:pPr>
            <a:r>
              <a:rPr lang="en-US" sz="1500" dirty="0">
                <a:solidFill>
                  <a:schemeClr val="tx1"/>
                </a:solidFill>
              </a:rPr>
              <a:t>Bredd före elit</a:t>
            </a:r>
            <a:endParaRPr lang="en-US" sz="1500" dirty="0"/>
          </a:p>
          <a:p>
            <a:pPr marL="228600" indent="-228600">
              <a:spcAft>
                <a:spcPts val="800"/>
              </a:spcAft>
              <a:buSzPct val="100000"/>
              <a:buChar char="•"/>
            </a:pPr>
            <a:r>
              <a:rPr lang="en-US" sz="1500" dirty="0">
                <a:solidFill>
                  <a:schemeClr val="tx1"/>
                </a:solidFill>
              </a:rPr>
              <a:t>Låga trösklar och avgifter</a:t>
            </a:r>
            <a:endParaRPr lang="en-US" sz="1500" dirty="0"/>
          </a:p>
          <a:p>
            <a:pPr marL="228600" indent="-228600">
              <a:spcAft>
                <a:spcPts val="800"/>
              </a:spcAft>
              <a:buSzPct val="100000"/>
              <a:buChar char="•"/>
            </a:pPr>
            <a:r>
              <a:rPr lang="en-US" sz="1500" dirty="0">
                <a:solidFill>
                  <a:schemeClr val="tx1"/>
                </a:solidFill>
              </a:rPr>
              <a:t>Riktade insatser där färre deltar</a:t>
            </a:r>
            <a:endParaRPr lang="en-US" sz="1500" dirty="0"/>
          </a:p>
        </p:txBody>
      </p:sp>
      <p:sp>
        <p:nvSpPr>
          <p:cNvPr id="25" name="För kommunen"/>
          <p:cNvSpPr/>
          <p:nvPr/>
        </p:nvSpPr>
        <p:spPr>
          <a:xfrm>
            <a:off x="548640" y="5440680"/>
            <a:ext cx="11091672" cy="713232"/>
          </a:xfrm>
          <a:prstGeom prst="roundRect">
            <a:avLst>
              <a:gd name="adj" fmla="val 10256"/>
            </a:avLst>
          </a:prstGeom>
          <a:solidFill>
            <a:schemeClr val="accent2">
              <a:alpha val="13000"/>
            </a:schemeClr>
          </a:solidFill>
          <a:ln/>
        </p:spPr>
        <p:txBody>
          <a:bodyPr/>
          <a:lstStyle/>
          <a:p>
            <a:endParaRPr lang="sv-SE"/>
          </a:p>
        </p:txBody>
      </p:sp>
      <p:pic>
        <p:nvPicPr>
          <p:cNvPr id="26" name="Kommunikon" descr="preencoded.png"/>
          <p:cNvPicPr>
            <a:picLocks noChangeAspect="1"/>
          </p:cNvPicPr>
          <p:nvPr/>
        </p:nvPicPr>
        <p:blipFill>
          <a:blip r:embed="rId7"/>
          <a:stretch>
            <a:fillRect/>
          </a:stretch>
        </p:blipFill>
        <p:spPr>
          <a:xfrm>
            <a:off x="749808" y="5632704"/>
            <a:ext cx="329184" cy="329184"/>
          </a:xfrm>
          <a:prstGeom prst="rect">
            <a:avLst/>
          </a:prstGeom>
        </p:spPr>
      </p:pic>
      <p:sp>
        <p:nvSpPr>
          <p:cNvPr id="27" name="För kommunen text"/>
          <p:cNvSpPr txBox="1"/>
          <p:nvPr/>
        </p:nvSpPr>
        <p:spPr>
          <a:xfrm>
            <a:off x="1234440" y="5440680"/>
            <a:ext cx="10222992" cy="713232"/>
          </a:xfrm>
          <a:prstGeom prst="rect">
            <a:avLst/>
          </a:prstGeom>
          <a:noFill/>
          <a:ln/>
        </p:spPr>
        <p:txBody>
          <a:bodyPr wrap="square" lIns="0" tIns="0" rIns="0" bIns="0" rtlCol="0" anchor="ctr"/>
          <a:lstStyle/>
          <a:p>
            <a:pPr marL="0" indent="0">
              <a:buNone/>
            </a:pPr>
            <a:r>
              <a:rPr lang="en-US" sz="1500" b="1" dirty="0">
                <a:solidFill>
                  <a:schemeClr val="accent2"/>
                </a:solidFill>
              </a:rPr>
              <a:t>För kommunen  </a:t>
            </a:r>
            <a:r>
              <a:rPr lang="en-US" sz="1500" dirty="0">
                <a:solidFill>
                  <a:schemeClr val="tx1"/>
                </a:solidFill>
              </a:rPr>
              <a:t>Börja med en sak i nästa budget, plan eller verksamhetsplan – och mät effekten.</a:t>
            </a:r>
            <a:endParaRPr lang="en-US" sz="1500" dirty="0"/>
          </a:p>
        </p:txBody>
      </p:sp>
      <p:sp>
        <p:nvSpPr>
          <p:cNvPr id="4" name="Slide Number Placeholder 0"/>
          <p:cNvSpPr>
            <a:spLocks noGrp="1"/>
          </p:cNvSpPr>
          <p:nvPr>
            <p:ph type="sldNum" sz="quarter" idx="4294967295"/>
          </p:nvPr>
        </p:nvSpPr>
        <p:spPr>
          <a:xfrm>
            <a:off x="11155680" y="6355080"/>
            <a:ext cx="502920" cy="274320"/>
          </a:xfrm>
          <a:prstGeom prst="rect">
            <a:avLst/>
          </a:prstGeom>
          <a:extLst>
            <a:ext uri="{C572A759-6A51-4108-AA02-DFA0A04FC94B}">
              <ma14:wrappingTextBoxFlag xmlns:ma14="http://schemas.microsoft.com/office/mac/drawingml/2011/main" xmlns="" val="0"/>
            </a:ext>
          </a:extLst>
        </p:spPr>
        <p:txBody>
          <a:bodyPr/>
          <a:lstStyle>
            <a:lvl1pPr>
              <a:defRPr sz="1000">
                <a:solidFill>
                  <a:schemeClr val="accent5"/>
                </a:solidFill>
              </a:defRPr>
            </a:lvl1pPr>
          </a:lstStyle>
          <a:p>
            <a:pPr algn="r"/>
            <a:fld id="{F7021451-1387-4CA6-816F-3879F97B5CBC}" type="slidenum">
              <a:rPr lang="en-US" b="0"/>
              <a:t>41</a:t>
            </a:fld>
            <a:endParaRPr lang="en-US"/>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 41">
    <p:spTree>
      <p:nvGrpSpPr>
        <p:cNvPr id="1" name=""/>
        <p:cNvGrpSpPr/>
        <p:nvPr/>
      </p:nvGrpSpPr>
      <p:grpSpPr>
        <a:xfrm>
          <a:off x="0" y="0"/>
          <a:ext cx="0" cy="0"/>
          <a:chOff x="0" y="0"/>
          <a:chExt cx="0" cy="0"/>
        </a:xfrm>
      </p:grpSpPr>
      <p:sp>
        <p:nvSpPr>
          <p:cNvPr id="2" name="Text 0"/>
          <p:cNvSpPr>
            <a:spLocks noGrp="1"/>
          </p:cNvSpPr>
          <p:nvPr>
            <p:ph type="body" idx="100" hasCustomPrompt="1"/>
          </p:nvPr>
        </p:nvSpPr>
        <p:spPr>
          <a:xfrm>
            <a:off x="548640" y="292608"/>
            <a:ext cx="9144000" cy="274320"/>
          </a:xfrm>
          <a:prstGeom prst="rect">
            <a:avLst/>
          </a:prstGeom>
          <a:noFill/>
          <a:ln/>
        </p:spPr>
        <p:txBody>
          <a:bodyPr wrap="square" lIns="0" tIns="0" rIns="0" bIns="0" rtlCol="0" anchor="t"/>
          <a:lstStyle/>
          <a:p>
            <a:pPr marL="0" indent="0" algn="l">
              <a:buNone/>
            </a:pPr>
            <a:r>
              <a:rPr lang="en-US" sz="1100" b="1" kern="0" spc="150" dirty="0">
                <a:solidFill>
                  <a:schemeClr val="accent2"/>
                </a:solidFill>
              </a:rPr>
              <a:t>AVSLUTNING</a:t>
            </a:r>
            <a:endParaRPr lang="en-US" sz="1100" dirty="0"/>
          </a:p>
        </p:txBody>
      </p:sp>
      <p:sp>
        <p:nvSpPr>
          <p:cNvPr id="3" name="Text 0"/>
          <p:cNvSpPr>
            <a:spLocks noGrp="1"/>
          </p:cNvSpPr>
          <p:nvPr>
            <p:ph type="title" idx="101" hasCustomPrompt="1"/>
          </p:nvPr>
        </p:nvSpPr>
        <p:spPr>
          <a:xfrm>
            <a:off x="548640" y="585216"/>
            <a:ext cx="11064240" cy="868680"/>
          </a:xfrm>
          <a:prstGeom prst="rect">
            <a:avLst/>
          </a:prstGeom>
          <a:noFill/>
          <a:ln/>
        </p:spPr>
        <p:txBody>
          <a:bodyPr wrap="square" lIns="0" tIns="0" rIns="0" bIns="0" rtlCol="0" anchor="t"/>
          <a:lstStyle/>
          <a:p>
            <a:pPr marL="0" indent="0" algn="l">
              <a:buNone/>
            </a:pPr>
            <a:r>
              <a:rPr lang="en-US" sz="3000" b="1" dirty="0">
                <a:solidFill>
                  <a:schemeClr val="bg1"/>
                </a:solidFill>
              </a:rPr>
              <a:t>Sammanfattning</a:t>
            </a:r>
            <a:endParaRPr lang="en-US" sz="3000" dirty="0"/>
          </a:p>
        </p:txBody>
      </p:sp>
      <p:sp>
        <p:nvSpPr>
          <p:cNvPr id="4" name="Text 2"/>
          <p:cNvSpPr txBox="1"/>
          <p:nvPr/>
        </p:nvSpPr>
        <p:spPr>
          <a:xfrm>
            <a:off x="548640" y="1691640"/>
            <a:ext cx="822960" cy="685800"/>
          </a:xfrm>
          <a:prstGeom prst="rect">
            <a:avLst/>
          </a:prstGeom>
          <a:noFill/>
          <a:ln/>
        </p:spPr>
        <p:txBody>
          <a:bodyPr wrap="square" lIns="0" tIns="0" rIns="0" bIns="0" rtlCol="0" anchor="ctr"/>
          <a:lstStyle/>
          <a:p>
            <a:pPr marL="0" indent="0">
              <a:buNone/>
            </a:pPr>
            <a:r>
              <a:rPr lang="en-US" sz="3000" b="1" dirty="0">
                <a:solidFill>
                  <a:schemeClr val="accent2"/>
                </a:solidFill>
              </a:rPr>
              <a:t>01</a:t>
            </a:r>
            <a:endParaRPr lang="en-US" sz="3000" dirty="0"/>
          </a:p>
        </p:txBody>
      </p:sp>
      <p:sp>
        <p:nvSpPr>
          <p:cNvPr id="5" name="Text 3"/>
          <p:cNvSpPr txBox="1"/>
          <p:nvPr/>
        </p:nvSpPr>
        <p:spPr>
          <a:xfrm>
            <a:off x="1463040" y="1691640"/>
            <a:ext cx="10058400" cy="685800"/>
          </a:xfrm>
          <a:prstGeom prst="rect">
            <a:avLst/>
          </a:prstGeom>
          <a:noFill/>
          <a:ln/>
        </p:spPr>
        <p:txBody>
          <a:bodyPr wrap="square" lIns="0" tIns="0" rIns="0" bIns="0" rtlCol="0" anchor="ctr"/>
          <a:lstStyle/>
          <a:p>
            <a:pPr marL="0" indent="0">
              <a:buNone/>
            </a:pPr>
            <a:r>
              <a:rPr lang="en-US" sz="2100" dirty="0">
                <a:solidFill>
                  <a:schemeClr val="bg1"/>
                </a:solidFill>
              </a:rPr>
              <a:t>Barn och vuxna rör sig för lite – och konditionen sjunker.</a:t>
            </a:r>
            <a:endParaRPr lang="en-US" sz="2100" dirty="0"/>
          </a:p>
        </p:txBody>
      </p:sp>
      <p:sp>
        <p:nvSpPr>
          <p:cNvPr id="6" name="Text 4"/>
          <p:cNvSpPr txBox="1"/>
          <p:nvPr/>
        </p:nvSpPr>
        <p:spPr>
          <a:xfrm>
            <a:off x="548640" y="2560320"/>
            <a:ext cx="822960" cy="685800"/>
          </a:xfrm>
          <a:prstGeom prst="rect">
            <a:avLst/>
          </a:prstGeom>
          <a:noFill/>
          <a:ln/>
        </p:spPr>
        <p:txBody>
          <a:bodyPr wrap="square" lIns="0" tIns="0" rIns="0" bIns="0" rtlCol="0" anchor="ctr"/>
          <a:lstStyle/>
          <a:p>
            <a:pPr marL="0" indent="0">
              <a:buNone/>
            </a:pPr>
            <a:r>
              <a:rPr lang="en-US" sz="3000" b="1" dirty="0">
                <a:solidFill>
                  <a:schemeClr val="accent2"/>
                </a:solidFill>
              </a:rPr>
              <a:t>02</a:t>
            </a:r>
            <a:endParaRPr lang="en-US" sz="3000" dirty="0"/>
          </a:p>
        </p:txBody>
      </p:sp>
      <p:sp>
        <p:nvSpPr>
          <p:cNvPr id="7" name="Text 5"/>
          <p:cNvSpPr txBox="1"/>
          <p:nvPr/>
        </p:nvSpPr>
        <p:spPr>
          <a:xfrm>
            <a:off x="1463040" y="2560320"/>
            <a:ext cx="10058400" cy="685800"/>
          </a:xfrm>
          <a:prstGeom prst="rect">
            <a:avLst/>
          </a:prstGeom>
          <a:noFill/>
          <a:ln/>
        </p:spPr>
        <p:txBody>
          <a:bodyPr wrap="square" lIns="0" tIns="0" rIns="0" bIns="0" rtlCol="0" anchor="ctr"/>
          <a:lstStyle/>
          <a:p>
            <a:pPr marL="0" indent="0">
              <a:buNone/>
            </a:pPr>
            <a:r>
              <a:rPr lang="en-US" sz="2100" dirty="0">
                <a:solidFill>
                  <a:schemeClr val="bg1"/>
                </a:solidFill>
              </a:rPr>
              <a:t>Aktiva barn blir oftare aktiva vuxna. Goda vanor tidigt består.</a:t>
            </a:r>
            <a:endParaRPr lang="en-US" sz="2100" dirty="0"/>
          </a:p>
        </p:txBody>
      </p:sp>
      <p:sp>
        <p:nvSpPr>
          <p:cNvPr id="8" name="Text 6"/>
          <p:cNvSpPr txBox="1"/>
          <p:nvPr/>
        </p:nvSpPr>
        <p:spPr>
          <a:xfrm>
            <a:off x="548640" y="3429000"/>
            <a:ext cx="822960" cy="685800"/>
          </a:xfrm>
          <a:prstGeom prst="rect">
            <a:avLst/>
          </a:prstGeom>
          <a:noFill/>
          <a:ln/>
        </p:spPr>
        <p:txBody>
          <a:bodyPr wrap="square" lIns="0" tIns="0" rIns="0" bIns="0" rtlCol="0" anchor="ctr"/>
          <a:lstStyle/>
          <a:p>
            <a:pPr marL="0" indent="0">
              <a:buNone/>
            </a:pPr>
            <a:r>
              <a:rPr lang="en-US" sz="3000" b="1" dirty="0">
                <a:solidFill>
                  <a:schemeClr val="accent2"/>
                </a:solidFill>
              </a:rPr>
              <a:t>03</a:t>
            </a:r>
            <a:endParaRPr lang="en-US" sz="3000" dirty="0"/>
          </a:p>
        </p:txBody>
      </p:sp>
      <p:sp>
        <p:nvSpPr>
          <p:cNvPr id="9" name="Text 7"/>
          <p:cNvSpPr txBox="1"/>
          <p:nvPr/>
        </p:nvSpPr>
        <p:spPr>
          <a:xfrm>
            <a:off x="1463040" y="3429000"/>
            <a:ext cx="10058400" cy="685800"/>
          </a:xfrm>
          <a:prstGeom prst="rect">
            <a:avLst/>
          </a:prstGeom>
          <a:noFill/>
          <a:ln/>
        </p:spPr>
        <p:txBody>
          <a:bodyPr wrap="square" lIns="0" tIns="0" rIns="0" bIns="0" rtlCol="0" anchor="ctr"/>
          <a:lstStyle/>
          <a:p>
            <a:pPr marL="0" indent="0">
              <a:buNone/>
            </a:pPr>
            <a:r>
              <a:rPr lang="en-US" sz="2100" dirty="0">
                <a:solidFill>
                  <a:schemeClr val="bg1"/>
                </a:solidFill>
              </a:rPr>
              <a:t>Förskolan och skolan kan utjämna skillnader. Idrotten ensam ökar dem.</a:t>
            </a:r>
            <a:endParaRPr lang="en-US" sz="2100" dirty="0"/>
          </a:p>
        </p:txBody>
      </p:sp>
      <p:sp>
        <p:nvSpPr>
          <p:cNvPr id="10" name="Text 8"/>
          <p:cNvSpPr txBox="1"/>
          <p:nvPr/>
        </p:nvSpPr>
        <p:spPr>
          <a:xfrm>
            <a:off x="548640" y="4297680"/>
            <a:ext cx="822960" cy="685800"/>
          </a:xfrm>
          <a:prstGeom prst="rect">
            <a:avLst/>
          </a:prstGeom>
          <a:noFill/>
          <a:ln/>
        </p:spPr>
        <p:txBody>
          <a:bodyPr wrap="square" lIns="0" tIns="0" rIns="0" bIns="0" rtlCol="0" anchor="ctr"/>
          <a:lstStyle/>
          <a:p>
            <a:pPr marL="0" indent="0">
              <a:buNone/>
            </a:pPr>
            <a:r>
              <a:rPr lang="en-US" sz="3000" b="1" dirty="0">
                <a:solidFill>
                  <a:schemeClr val="accent2"/>
                </a:solidFill>
              </a:rPr>
              <a:t>04</a:t>
            </a:r>
            <a:endParaRPr lang="en-US" sz="3000" dirty="0"/>
          </a:p>
        </p:txBody>
      </p:sp>
      <p:sp>
        <p:nvSpPr>
          <p:cNvPr id="11" name="Text 9"/>
          <p:cNvSpPr txBox="1"/>
          <p:nvPr/>
        </p:nvSpPr>
        <p:spPr>
          <a:xfrm>
            <a:off x="1463040" y="4297680"/>
            <a:ext cx="10058400" cy="685800"/>
          </a:xfrm>
          <a:prstGeom prst="rect">
            <a:avLst/>
          </a:prstGeom>
          <a:noFill/>
          <a:ln/>
        </p:spPr>
        <p:txBody>
          <a:bodyPr wrap="square" lIns="0" tIns="0" rIns="0" bIns="0" rtlCol="0" anchor="ctr"/>
          <a:lstStyle/>
          <a:p>
            <a:pPr marL="0" indent="0">
              <a:buNone/>
            </a:pPr>
            <a:r>
              <a:rPr lang="en-US" sz="2100" dirty="0">
                <a:solidFill>
                  <a:schemeClr val="bg1"/>
                </a:solidFill>
              </a:rPr>
              <a:t>Grönska i planeringen ger mer rörelse, bättre mående och bättre miljö.</a:t>
            </a:r>
            <a:endParaRPr lang="en-US" sz="2100" dirty="0"/>
          </a:p>
        </p:txBody>
      </p:sp>
      <p:sp>
        <p:nvSpPr>
          <p:cNvPr id="12" name="Shape 10"/>
          <p:cNvSpPr/>
          <p:nvPr/>
        </p:nvSpPr>
        <p:spPr>
          <a:xfrm>
            <a:off x="548640" y="5349240"/>
            <a:ext cx="11091672" cy="868680"/>
          </a:xfrm>
          <a:prstGeom prst="roundRect">
            <a:avLst>
              <a:gd name="adj" fmla="val 8421"/>
            </a:avLst>
          </a:prstGeom>
          <a:solidFill>
            <a:schemeClr val="accent2"/>
          </a:solidFill>
          <a:ln/>
        </p:spPr>
        <p:txBody>
          <a:bodyPr/>
          <a:lstStyle/>
          <a:p>
            <a:endParaRPr lang="sv-SE"/>
          </a:p>
        </p:txBody>
      </p:sp>
      <p:sp>
        <p:nvSpPr>
          <p:cNvPr id="13" name="Text 11"/>
          <p:cNvSpPr txBox="1"/>
          <p:nvPr/>
        </p:nvSpPr>
        <p:spPr>
          <a:xfrm>
            <a:off x="868680" y="5349240"/>
            <a:ext cx="10515600" cy="868680"/>
          </a:xfrm>
          <a:prstGeom prst="rect">
            <a:avLst/>
          </a:prstGeom>
          <a:noFill/>
          <a:ln/>
        </p:spPr>
        <p:txBody>
          <a:bodyPr wrap="square" lIns="0" tIns="0" rIns="0" bIns="0" rtlCol="0" anchor="ctr"/>
          <a:lstStyle/>
          <a:p>
            <a:pPr marL="0" indent="0">
              <a:buNone/>
            </a:pPr>
            <a:r>
              <a:rPr lang="en-US" sz="2200" b="1" dirty="0">
                <a:solidFill>
                  <a:schemeClr val="bg1"/>
                </a:solidFill>
              </a:rPr>
              <a:t>Gör det aktiva valet till det enkla valet – för alla barn.</a:t>
            </a:r>
            <a:endParaRPr lang="en-US" sz="2200" dirty="0"/>
          </a:p>
        </p:txBody>
      </p:sp>
      <p:sp>
        <p:nvSpPr>
          <p:cNvPr id="25" name="Slide Number Placeholder 0"/>
          <p:cNvSpPr>
            <a:spLocks noGrp="1"/>
          </p:cNvSpPr>
          <p:nvPr>
            <p:ph type="sldNum" sz="quarter" idx="4294967295"/>
          </p:nvPr>
        </p:nvSpPr>
        <p:spPr>
          <a:xfrm>
            <a:off x="11155680" y="6355080"/>
            <a:ext cx="502920" cy="274320"/>
          </a:xfrm>
          <a:prstGeom prst="rect">
            <a:avLst/>
          </a:prstGeom>
          <a:extLst>
            <a:ext uri="{C572A759-6A51-4108-AA02-DFA0A04FC94B}">
              <ma14:wrappingTextBoxFlag xmlns:ma14="http://schemas.microsoft.com/office/mac/drawingml/2011/main" xmlns="" val="0"/>
            </a:ext>
          </a:extLst>
        </p:spPr>
        <p:txBody>
          <a:bodyPr/>
          <a:lstStyle>
            <a:lvl1pPr>
              <a:defRPr sz="1000">
                <a:solidFill>
                  <a:schemeClr val="accent3"/>
                </a:solidFill>
              </a:defRPr>
            </a:lvl1pPr>
          </a:lstStyle>
          <a:p>
            <a:pPr algn="r"/>
            <a:fld id="{F7021451-1387-4CA6-816F-3879F97B5CBC}" type="slidenum">
              <a:rPr lang="en-US" b="0"/>
              <a:t>42</a:t>
            </a:fld>
            <a:endParaRPr lang="en-US"/>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 41">
    <p:spTree>
      <p:nvGrpSpPr>
        <p:cNvPr id="1" name=""/>
        <p:cNvGrpSpPr/>
        <p:nvPr/>
      </p:nvGrpSpPr>
      <p:grpSpPr>
        <a:xfrm>
          <a:off x="0" y="0"/>
          <a:ext cx="0" cy="0"/>
          <a:chOff x="0" y="0"/>
          <a:chExt cx="0" cy="0"/>
        </a:xfrm>
      </p:grpSpPr>
      <p:sp>
        <p:nvSpPr>
          <p:cNvPr id="2" name="Text 0"/>
          <p:cNvSpPr>
            <a:spLocks noGrp="1"/>
          </p:cNvSpPr>
          <p:nvPr>
            <p:ph type="body" idx="100" hasCustomPrompt="1"/>
          </p:nvPr>
        </p:nvSpPr>
        <p:spPr>
          <a:xfrm>
            <a:off x="548640" y="292608"/>
            <a:ext cx="9144000" cy="274320"/>
          </a:xfrm>
          <a:prstGeom prst="rect">
            <a:avLst/>
          </a:prstGeom>
          <a:noFill/>
          <a:ln/>
        </p:spPr>
        <p:txBody>
          <a:bodyPr wrap="square" lIns="0" tIns="0" rIns="0" bIns="0" rtlCol="0" anchor="t"/>
          <a:lstStyle/>
          <a:p>
            <a:pPr marL="0" indent="0" algn="l">
              <a:buNone/>
            </a:pPr>
            <a:r>
              <a:rPr lang="en-US" sz="1100" b="1" kern="0" spc="150" dirty="0">
                <a:solidFill>
                  <a:schemeClr val="accent2"/>
                </a:solidFill>
              </a:rPr>
              <a:t>DISKUSSION</a:t>
            </a:r>
            <a:endParaRPr lang="en-US" sz="1100" dirty="0"/>
          </a:p>
        </p:txBody>
      </p:sp>
      <p:sp>
        <p:nvSpPr>
          <p:cNvPr id="3" name="Text 0"/>
          <p:cNvSpPr>
            <a:spLocks noGrp="1"/>
          </p:cNvSpPr>
          <p:nvPr>
            <p:ph type="title" idx="101" hasCustomPrompt="1"/>
          </p:nvPr>
        </p:nvSpPr>
        <p:spPr>
          <a:xfrm>
            <a:off x="548640" y="585216"/>
            <a:ext cx="11064240" cy="868680"/>
          </a:xfrm>
          <a:prstGeom prst="rect">
            <a:avLst/>
          </a:prstGeom>
          <a:noFill/>
          <a:ln/>
        </p:spPr>
        <p:txBody>
          <a:bodyPr wrap="square" lIns="0" tIns="0" rIns="0" bIns="0" rtlCol="0" anchor="t"/>
          <a:lstStyle/>
          <a:p>
            <a:pPr marL="0" indent="0" algn="l">
              <a:buNone/>
            </a:pPr>
            <a:r>
              <a:rPr lang="en-US" sz="3000" b="1" dirty="0">
                <a:solidFill>
                  <a:schemeClr val="bg1"/>
                </a:solidFill>
              </a:rPr>
              <a:t>Diskutera i gruppen</a:t>
            </a:r>
            <a:endParaRPr lang="en-US" sz="3000" dirty="0"/>
          </a:p>
        </p:txBody>
      </p:sp>
      <p:sp>
        <p:nvSpPr>
          <p:cNvPr id="4" name="Text 2"/>
          <p:cNvSpPr txBox="1"/>
          <p:nvPr/>
        </p:nvSpPr>
        <p:spPr>
          <a:xfrm>
            <a:off x="548640" y="1574800"/>
            <a:ext cx="822960" cy="635000"/>
          </a:xfrm>
          <a:prstGeom prst="rect">
            <a:avLst/>
          </a:prstGeom>
          <a:noFill/>
          <a:ln/>
        </p:spPr>
        <p:txBody>
          <a:bodyPr wrap="square" lIns="0" tIns="0" rIns="0" bIns="0" rtlCol="0" anchor="ctr"/>
          <a:lstStyle/>
          <a:p>
            <a:pPr marL="0" indent="0">
              <a:buNone/>
            </a:pPr>
            <a:r>
              <a:rPr lang="en-US" sz="3000" b="1" dirty="0">
                <a:solidFill>
                  <a:schemeClr val="accent2"/>
                </a:solidFill>
              </a:rPr>
              <a:t>01</a:t>
            </a:r>
            <a:endParaRPr lang="en-US" sz="3000" dirty="0"/>
          </a:p>
        </p:txBody>
      </p:sp>
      <p:sp>
        <p:nvSpPr>
          <p:cNvPr id="5" name="Text 3"/>
          <p:cNvSpPr txBox="1"/>
          <p:nvPr/>
        </p:nvSpPr>
        <p:spPr>
          <a:xfrm>
            <a:off x="1463040" y="1574800"/>
            <a:ext cx="10058400" cy="635000"/>
          </a:xfrm>
          <a:prstGeom prst="rect">
            <a:avLst/>
          </a:prstGeom>
          <a:noFill/>
          <a:ln/>
        </p:spPr>
        <p:txBody>
          <a:bodyPr wrap="square" lIns="0" tIns="0" rIns="0" bIns="0" rtlCol="0" anchor="ctr"/>
          <a:lstStyle/>
          <a:p>
            <a:pPr marL="0" indent="0">
              <a:buNone/>
            </a:pPr>
            <a:r>
              <a:rPr lang="en-US" sz="2100" dirty="0">
                <a:solidFill>
                  <a:schemeClr val="bg1"/>
                </a:solidFill>
              </a:rPr>
              <a:t>Hur många minuter rör sig barnen hos oss under en vanlig dag – och hur vet vi det?</a:t>
            </a:r>
            <a:endParaRPr lang="en-US" sz="2100" dirty="0"/>
          </a:p>
        </p:txBody>
      </p:sp>
      <p:sp>
        <p:nvSpPr>
          <p:cNvPr id="6" name="Text 4"/>
          <p:cNvSpPr txBox="1"/>
          <p:nvPr/>
        </p:nvSpPr>
        <p:spPr>
          <a:xfrm>
            <a:off x="548640" y="2298700"/>
            <a:ext cx="822960" cy="635000"/>
          </a:xfrm>
          <a:prstGeom prst="rect">
            <a:avLst/>
          </a:prstGeom>
          <a:noFill/>
          <a:ln/>
        </p:spPr>
        <p:txBody>
          <a:bodyPr wrap="square" lIns="0" tIns="0" rIns="0" bIns="0" rtlCol="0" anchor="ctr"/>
          <a:lstStyle/>
          <a:p>
            <a:pPr marL="0" indent="0">
              <a:buNone/>
            </a:pPr>
            <a:r>
              <a:rPr lang="en-US" sz="3000" b="1" dirty="0">
                <a:solidFill>
                  <a:schemeClr val="accent2"/>
                </a:solidFill>
              </a:rPr>
              <a:t>02</a:t>
            </a:r>
            <a:endParaRPr lang="en-US" sz="3000" dirty="0"/>
          </a:p>
        </p:txBody>
      </p:sp>
      <p:sp>
        <p:nvSpPr>
          <p:cNvPr id="7" name="Text 5"/>
          <p:cNvSpPr txBox="1"/>
          <p:nvPr/>
        </p:nvSpPr>
        <p:spPr>
          <a:xfrm>
            <a:off x="1463040" y="2298700"/>
            <a:ext cx="10058400" cy="635000"/>
          </a:xfrm>
          <a:prstGeom prst="rect">
            <a:avLst/>
          </a:prstGeom>
          <a:noFill/>
          <a:ln/>
        </p:spPr>
        <p:txBody>
          <a:bodyPr wrap="square" lIns="0" tIns="0" rIns="0" bIns="0" rtlCol="0" anchor="ctr"/>
          <a:lstStyle/>
          <a:p>
            <a:pPr marL="0" indent="0">
              <a:buNone/>
            </a:pPr>
            <a:r>
              <a:rPr lang="en-US" sz="2100" dirty="0">
                <a:solidFill>
                  <a:schemeClr val="bg1"/>
                </a:solidFill>
              </a:rPr>
              <a:t>Vilka barn rör sig minst i vår verksamhet, och vad håller dem tillbaka?</a:t>
            </a:r>
            <a:endParaRPr lang="en-US" sz="2100" dirty="0"/>
          </a:p>
        </p:txBody>
      </p:sp>
      <p:sp>
        <p:nvSpPr>
          <p:cNvPr id="8" name="Text 6"/>
          <p:cNvSpPr txBox="1"/>
          <p:nvPr/>
        </p:nvSpPr>
        <p:spPr>
          <a:xfrm>
            <a:off x="548640" y="3022600"/>
            <a:ext cx="822960" cy="635000"/>
          </a:xfrm>
          <a:prstGeom prst="rect">
            <a:avLst/>
          </a:prstGeom>
          <a:noFill/>
          <a:ln/>
        </p:spPr>
        <p:txBody>
          <a:bodyPr wrap="square" lIns="0" tIns="0" rIns="0" bIns="0" rtlCol="0" anchor="ctr"/>
          <a:lstStyle/>
          <a:p>
            <a:pPr marL="0" indent="0">
              <a:buNone/>
            </a:pPr>
            <a:r>
              <a:rPr lang="en-US" sz="3000" b="1" dirty="0">
                <a:solidFill>
                  <a:schemeClr val="accent2"/>
                </a:solidFill>
              </a:rPr>
              <a:t>03</a:t>
            </a:r>
            <a:endParaRPr lang="en-US" sz="3000" dirty="0"/>
          </a:p>
        </p:txBody>
      </p:sp>
      <p:sp>
        <p:nvSpPr>
          <p:cNvPr id="9" name="Text 7"/>
          <p:cNvSpPr txBox="1"/>
          <p:nvPr/>
        </p:nvSpPr>
        <p:spPr>
          <a:xfrm>
            <a:off x="1463040" y="3022600"/>
            <a:ext cx="10058400" cy="635000"/>
          </a:xfrm>
          <a:prstGeom prst="rect">
            <a:avLst/>
          </a:prstGeom>
          <a:noFill/>
          <a:ln/>
        </p:spPr>
        <p:txBody>
          <a:bodyPr wrap="square" lIns="0" tIns="0" rIns="0" bIns="0" rtlCol="0" anchor="ctr"/>
          <a:lstStyle/>
          <a:p>
            <a:pPr marL="0" indent="0">
              <a:buNone/>
            </a:pPr>
            <a:r>
              <a:rPr lang="en-US" sz="2100" dirty="0">
                <a:solidFill>
                  <a:schemeClr val="bg1"/>
                </a:solidFill>
              </a:rPr>
              <a:t>Vilken miljö – gård, skolväg, park eller lokal – kan vi göra mer inbjudande till rörelse?</a:t>
            </a:r>
            <a:endParaRPr lang="en-US" sz="2100" dirty="0"/>
          </a:p>
        </p:txBody>
      </p:sp>
      <p:sp>
        <p:nvSpPr>
          <p:cNvPr id="10" name="Text 8"/>
          <p:cNvSpPr txBox="1"/>
          <p:nvPr/>
        </p:nvSpPr>
        <p:spPr>
          <a:xfrm>
            <a:off x="548640" y="3746500"/>
            <a:ext cx="822960" cy="635000"/>
          </a:xfrm>
          <a:prstGeom prst="rect">
            <a:avLst/>
          </a:prstGeom>
          <a:noFill/>
          <a:ln/>
        </p:spPr>
        <p:txBody>
          <a:bodyPr wrap="square" lIns="0" tIns="0" rIns="0" bIns="0" rtlCol="0" anchor="ctr"/>
          <a:lstStyle/>
          <a:p>
            <a:pPr marL="0" indent="0">
              <a:buNone/>
            </a:pPr>
            <a:r>
              <a:rPr lang="en-US" sz="3000" b="1" dirty="0">
                <a:solidFill>
                  <a:schemeClr val="accent2"/>
                </a:solidFill>
              </a:rPr>
              <a:t>04</a:t>
            </a:r>
            <a:endParaRPr lang="en-US" sz="3000" dirty="0"/>
          </a:p>
        </p:txBody>
      </p:sp>
      <p:sp>
        <p:nvSpPr>
          <p:cNvPr id="11" name="Text 9"/>
          <p:cNvSpPr txBox="1"/>
          <p:nvPr/>
        </p:nvSpPr>
        <p:spPr>
          <a:xfrm>
            <a:off x="1463040" y="3746500"/>
            <a:ext cx="10058400" cy="635000"/>
          </a:xfrm>
          <a:prstGeom prst="rect">
            <a:avLst/>
          </a:prstGeom>
          <a:noFill/>
          <a:ln/>
        </p:spPr>
        <p:txBody>
          <a:bodyPr wrap="square" lIns="0" tIns="0" rIns="0" bIns="0" rtlCol="0" anchor="ctr"/>
          <a:lstStyle/>
          <a:p>
            <a:pPr marL="0" indent="0">
              <a:buNone/>
            </a:pPr>
            <a:r>
              <a:rPr lang="en-US" sz="2100" dirty="0">
                <a:solidFill>
                  <a:schemeClr val="bg1"/>
                </a:solidFill>
              </a:rPr>
              <a:t>Var i vår budget, plan eller policy kan barns rörelse skrivas in redan i år?</a:t>
            </a:r>
            <a:endParaRPr lang="en-US" sz="2100" dirty="0"/>
          </a:p>
        </p:txBody>
      </p:sp>
      <p:sp>
        <p:nvSpPr>
          <p:cNvPr id="30" name="Text 12"/>
          <p:cNvSpPr txBox="1"/>
          <p:nvPr/>
        </p:nvSpPr>
        <p:spPr>
          <a:xfrm>
            <a:off x="548640" y="4470400"/>
            <a:ext cx="822960" cy="635000"/>
          </a:xfrm>
          <a:prstGeom prst="rect">
            <a:avLst/>
          </a:prstGeom>
          <a:noFill/>
          <a:ln/>
        </p:spPr>
        <p:txBody>
          <a:bodyPr wrap="square" lIns="0" tIns="0" rIns="0" bIns="0" rtlCol="0" anchor="ctr"/>
          <a:lstStyle/>
          <a:p>
            <a:pPr marL="0" indent="0">
              <a:buNone/>
            </a:pPr>
            <a:r>
              <a:rPr lang="en-US" sz="3000" b="1" dirty="0">
                <a:solidFill>
                  <a:schemeClr val="accent2"/>
                </a:solidFill>
              </a:rPr>
              <a:t>05</a:t>
            </a:r>
            <a:endParaRPr lang="en-US" sz="3000" dirty="0"/>
          </a:p>
        </p:txBody>
      </p:sp>
      <p:sp>
        <p:nvSpPr>
          <p:cNvPr id="31" name="Text 13"/>
          <p:cNvSpPr txBox="1"/>
          <p:nvPr/>
        </p:nvSpPr>
        <p:spPr>
          <a:xfrm>
            <a:off x="1463040" y="4470400"/>
            <a:ext cx="10058400" cy="635000"/>
          </a:xfrm>
          <a:prstGeom prst="rect">
            <a:avLst/>
          </a:prstGeom>
          <a:noFill/>
          <a:ln/>
        </p:spPr>
        <p:txBody>
          <a:bodyPr wrap="square" lIns="0" tIns="0" rIns="0" bIns="0" rtlCol="0" anchor="ctr"/>
          <a:lstStyle/>
          <a:p>
            <a:pPr marL="0" indent="0">
              <a:buNone/>
            </a:pPr>
            <a:r>
              <a:rPr lang="en-US" sz="2100" dirty="0">
                <a:solidFill>
                  <a:schemeClr val="bg1"/>
                </a:solidFill>
              </a:rPr>
              <a:t>Vem behöver vi samarbeta med för att det ska hända – och vem tar första kontakten?</a:t>
            </a:r>
            <a:endParaRPr lang="en-US" sz="2100" dirty="0"/>
          </a:p>
        </p:txBody>
      </p:sp>
      <p:sp>
        <p:nvSpPr>
          <p:cNvPr id="12" name="Shape 10"/>
          <p:cNvSpPr/>
          <p:nvPr/>
        </p:nvSpPr>
        <p:spPr>
          <a:xfrm>
            <a:off x="548640" y="5349240"/>
            <a:ext cx="11091672" cy="868680"/>
          </a:xfrm>
          <a:prstGeom prst="roundRect">
            <a:avLst>
              <a:gd name="adj" fmla="val 8421"/>
            </a:avLst>
          </a:prstGeom>
          <a:solidFill>
            <a:schemeClr val="accent2"/>
          </a:solidFill>
          <a:ln/>
        </p:spPr>
        <p:txBody>
          <a:bodyPr/>
          <a:lstStyle/>
          <a:p>
            <a:endParaRPr lang="sv-SE"/>
          </a:p>
        </p:txBody>
      </p:sp>
      <p:sp>
        <p:nvSpPr>
          <p:cNvPr id="13" name="Text 11"/>
          <p:cNvSpPr txBox="1"/>
          <p:nvPr/>
        </p:nvSpPr>
        <p:spPr>
          <a:xfrm>
            <a:off x="868680" y="5349240"/>
            <a:ext cx="10515600" cy="868680"/>
          </a:xfrm>
          <a:prstGeom prst="rect">
            <a:avLst/>
          </a:prstGeom>
          <a:noFill/>
          <a:ln/>
        </p:spPr>
        <p:txBody>
          <a:bodyPr wrap="square" lIns="0" tIns="0" rIns="0" bIns="0" rtlCol="0" anchor="ctr"/>
          <a:lstStyle/>
          <a:p>
            <a:pPr marL="0" indent="0">
              <a:buNone/>
            </a:pPr>
            <a:r>
              <a:rPr lang="en-US" sz="2200" b="1" dirty="0">
                <a:solidFill>
                  <a:schemeClr val="bg1"/>
                </a:solidFill>
              </a:rPr>
              <a:t>Välj en fråga och enas om ett första steg ni kan ta efter i dag.</a:t>
            </a:r>
            <a:endParaRPr lang="en-US" sz="2200" dirty="0"/>
          </a:p>
        </p:txBody>
      </p:sp>
      <p:sp>
        <p:nvSpPr>
          <p:cNvPr id="25" name="Slide Number Placeholder 0"/>
          <p:cNvSpPr>
            <a:spLocks noGrp="1"/>
          </p:cNvSpPr>
          <p:nvPr>
            <p:ph type="sldNum" sz="quarter" idx="4294967295"/>
          </p:nvPr>
        </p:nvSpPr>
        <p:spPr>
          <a:xfrm>
            <a:off x="11155680" y="6355080"/>
            <a:ext cx="502920" cy="274320"/>
          </a:xfrm>
          <a:prstGeom prst="rect">
            <a:avLst/>
          </a:prstGeom>
          <a:extLst>
            <a:ext uri="{C572A759-6A51-4108-AA02-DFA0A04FC94B}">
              <ma14:wrappingTextBoxFlag xmlns:ma14="http://schemas.microsoft.com/office/mac/drawingml/2011/main" xmlns="" val="0"/>
            </a:ext>
          </a:extLst>
        </p:spPr>
        <p:txBody>
          <a:bodyPr/>
          <a:lstStyle>
            <a:lvl1pPr>
              <a:defRPr sz="1000">
                <a:solidFill>
                  <a:schemeClr val="accent3"/>
                </a:solidFill>
              </a:defRPr>
            </a:lvl1pPr>
          </a:lstStyle>
          <a:p>
            <a:pPr algn="r"/>
            <a:fld id="{F7021451-1387-4CA6-816F-3879F97B5CBC}" type="slidenum">
              <a:rPr lang="en-US" b="0"/>
              <a:t>43</a:t>
            </a:fld>
            <a:endParaRPr lang="en-US"/>
          </a:p>
        </p:txBody>
      </p:sp>
    </p:spTree>
    <p:extLst>
      <p:ext uri="{BB962C8B-B14F-4D97-AF65-F5344CB8AC3E}">
        <p14:creationId xmlns:p14="http://schemas.microsoft.com/office/powerpoint/2010/main" val="23150270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 44">
    <p:spTree>
      <p:nvGrpSpPr>
        <p:cNvPr id="1" name=""/>
        <p:cNvGrpSpPr/>
        <p:nvPr/>
      </p:nvGrpSpPr>
      <p:grpSpPr>
        <a:xfrm>
          <a:off x="0" y="0"/>
          <a:ext cx="0" cy="0"/>
          <a:chOff x="0" y="0"/>
          <a:chExt cx="0" cy="0"/>
        </a:xfrm>
      </p:grpSpPr>
      <p:sp>
        <p:nvSpPr>
          <p:cNvPr id="2" name="Text 0"/>
          <p:cNvSpPr>
            <a:spLocks noGrp="1"/>
          </p:cNvSpPr>
          <p:nvPr>
            <p:ph type="title" idx="100" hasCustomPrompt="1"/>
          </p:nvPr>
        </p:nvSpPr>
        <p:spPr>
          <a:xfrm>
            <a:off x="640080" y="1554480"/>
            <a:ext cx="5669280" cy="2103120"/>
          </a:xfrm>
          <a:prstGeom prst="rect">
            <a:avLst/>
          </a:prstGeom>
          <a:noFill/>
          <a:ln/>
        </p:spPr>
        <p:txBody>
          <a:bodyPr wrap="square" lIns="0" tIns="0" rIns="0" bIns="0" rtlCol="0" anchor="b"/>
          <a:lstStyle/>
          <a:p>
            <a:pPr marL="0" indent="0" algn="l">
              <a:buNone/>
            </a:pPr>
            <a:r>
              <a:rPr lang="en-US" sz="4400" b="1" dirty="0">
                <a:solidFill>
                  <a:schemeClr val="bg1"/>
                </a:solidFill>
              </a:rPr>
              <a:t>Tack!</a:t>
            </a:r>
            <a:endParaRPr lang="en-US" sz="4400" dirty="0"/>
          </a:p>
        </p:txBody>
      </p:sp>
      <p:sp>
        <p:nvSpPr>
          <p:cNvPr id="3" name="Text 0"/>
          <p:cNvSpPr>
            <a:spLocks noGrp="1"/>
          </p:cNvSpPr>
          <p:nvPr>
            <p:ph type="body" idx="101" hasCustomPrompt="1"/>
          </p:nvPr>
        </p:nvSpPr>
        <p:spPr>
          <a:xfrm>
            <a:off x="640080" y="3840480"/>
            <a:ext cx="5669280" cy="1005840"/>
          </a:xfrm>
          <a:prstGeom prst="rect">
            <a:avLst/>
          </a:prstGeom>
          <a:noFill/>
          <a:ln/>
        </p:spPr>
        <p:txBody>
          <a:bodyPr wrap="square" lIns="0" tIns="0" rIns="0" bIns="0" rtlCol="0" anchor="t"/>
          <a:lstStyle/>
          <a:p>
            <a:pPr marL="0" indent="0" algn="l">
              <a:buNone/>
            </a:pPr>
            <a:r>
              <a:rPr lang="en-US" sz="2200" dirty="0">
                <a:solidFill>
                  <a:schemeClr val="accent3"/>
                </a:solidFill>
              </a:rPr>
              <a:t>Frågor och diskussion</a:t>
            </a:r>
            <a:endParaRPr lang="en-US" sz="2200" dirty="0"/>
          </a:p>
        </p:txBody>
      </p:sp>
      <p:sp>
        <p:nvSpPr>
          <p:cNvPr id="4" name="Text 0"/>
          <p:cNvSpPr>
            <a:spLocks noGrp="1"/>
          </p:cNvSpPr>
          <p:nvPr>
            <p:ph type="body" idx="102" hasCustomPrompt="1"/>
          </p:nvPr>
        </p:nvSpPr>
        <p:spPr>
          <a:xfrm>
            <a:off x="640080" y="5394960"/>
            <a:ext cx="5669280" cy="822960"/>
          </a:xfrm>
          <a:prstGeom prst="rect">
            <a:avLst/>
          </a:prstGeom>
          <a:noFill/>
          <a:ln/>
        </p:spPr>
        <p:txBody>
          <a:bodyPr wrap="square" lIns="0" tIns="0" rIns="0" bIns="0" rtlCol="0" anchor="t"/>
          <a:lstStyle/>
          <a:p>
            <a:pPr marL="0" indent="0" algn="l">
              <a:buNone/>
            </a:pPr>
            <a:r>
              <a:rPr lang="en-US" sz="1500" b="1" dirty="0">
                <a:solidFill>
                  <a:schemeClr val="bg1"/>
                </a:solidFill>
              </a:rPr>
              <a:t>Daniel Berglind</a:t>
            </a:r>
            <a:endParaRPr lang="en-US" sz="1500" dirty="0"/>
          </a:p>
          <a:p>
            <a:pPr marL="0" indent="0" algn="l">
              <a:buNone/>
            </a:pPr>
            <a:r>
              <a:rPr lang="en-US" sz="1500" dirty="0">
                <a:solidFill>
                  <a:schemeClr val="bg1"/>
                </a:solidFill>
              </a:rPr>
              <a:t>Docent, Karolinska Institutet · PRIME Health</a:t>
            </a:r>
            <a:endParaRPr lang="en-US" sz="1500" dirty="0"/>
          </a:p>
        </p:txBody>
      </p:sp>
      <p:pic>
        <p:nvPicPr>
          <p:cNvPr id="5" name="Avslutningsbild" descr="/home/claude/work/use/sec4.jpg"/>
          <p:cNvPicPr>
            <a:picLocks noChangeAspect="1"/>
          </p:cNvPicPr>
          <p:nvPr/>
        </p:nvPicPr>
        <p:blipFill>
          <a:blip r:embed="rId3"/>
          <a:srcRect/>
          <a:stretch/>
        </p:blipFill>
        <p:spPr>
          <a:xfrm>
            <a:off x="6705295" y="0"/>
            <a:ext cx="5486400" cy="6858000"/>
          </a:xfrm>
          <a:prstGeom prst="rect">
            <a:avLst/>
          </a:prstGeom>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 42">
    <p:spTree>
      <p:nvGrpSpPr>
        <p:cNvPr id="1" name=""/>
        <p:cNvGrpSpPr/>
        <p:nvPr/>
      </p:nvGrpSpPr>
      <p:grpSpPr>
        <a:xfrm>
          <a:off x="0" y="0"/>
          <a:ext cx="0" cy="0"/>
          <a:chOff x="0" y="0"/>
          <a:chExt cx="0" cy="0"/>
        </a:xfrm>
      </p:grpSpPr>
      <p:sp>
        <p:nvSpPr>
          <p:cNvPr id="2" name="Text 0"/>
          <p:cNvSpPr>
            <a:spLocks noGrp="1"/>
          </p:cNvSpPr>
          <p:nvPr>
            <p:ph type="body" idx="100" hasCustomPrompt="1"/>
          </p:nvPr>
        </p:nvSpPr>
        <p:spPr>
          <a:xfrm>
            <a:off x="548640" y="292608"/>
            <a:ext cx="9144000" cy="274320"/>
          </a:xfrm>
          <a:prstGeom prst="rect">
            <a:avLst/>
          </a:prstGeom>
          <a:noFill/>
          <a:ln/>
        </p:spPr>
        <p:txBody>
          <a:bodyPr wrap="square" lIns="0" tIns="0" rIns="0" bIns="0" rtlCol="0" anchor="t"/>
          <a:lstStyle/>
          <a:p>
            <a:pPr marL="0" indent="0" algn="l">
              <a:buNone/>
            </a:pPr>
            <a:r>
              <a:rPr lang="en-US" sz="1100" b="1" kern="0" spc="150" dirty="0">
                <a:solidFill>
                  <a:schemeClr val="accent2"/>
                </a:solidFill>
              </a:rPr>
              <a:t>AVSLUTNING</a:t>
            </a:r>
            <a:endParaRPr lang="en-US" sz="1100" dirty="0"/>
          </a:p>
        </p:txBody>
      </p:sp>
      <p:sp>
        <p:nvSpPr>
          <p:cNvPr id="3" name="Text 0"/>
          <p:cNvSpPr>
            <a:spLocks noGrp="1"/>
          </p:cNvSpPr>
          <p:nvPr>
            <p:ph type="title" idx="101" hasCustomPrompt="1"/>
          </p:nvPr>
        </p:nvSpPr>
        <p:spPr>
          <a:xfrm>
            <a:off x="548640" y="585216"/>
            <a:ext cx="11064240" cy="868680"/>
          </a:xfrm>
          <a:prstGeom prst="rect">
            <a:avLst/>
          </a:prstGeom>
          <a:noFill/>
          <a:ln/>
        </p:spPr>
        <p:txBody>
          <a:bodyPr wrap="square" lIns="0" tIns="0" rIns="0" bIns="0" rtlCol="0" anchor="t"/>
          <a:lstStyle/>
          <a:p>
            <a:pPr marL="0" indent="0" algn="l">
              <a:buNone/>
            </a:pPr>
            <a:r>
              <a:rPr lang="en-US" sz="2600" b="1" dirty="0">
                <a:solidFill>
                  <a:schemeClr val="tx2"/>
                </a:solidFill>
              </a:rPr>
              <a:t>Referenser (1/2)</a:t>
            </a:r>
            <a:endParaRPr lang="en-US" sz="2600" dirty="0"/>
          </a:p>
        </p:txBody>
      </p:sp>
      <p:sp>
        <p:nvSpPr>
          <p:cNvPr id="4" name="Text"/>
          <p:cNvSpPr txBox="1"/>
          <p:nvPr/>
        </p:nvSpPr>
        <p:spPr>
          <a:xfrm>
            <a:off x="548640" y="1600200"/>
            <a:ext cx="5394960" cy="4572000"/>
          </a:xfrm>
          <a:prstGeom prst="rect">
            <a:avLst/>
          </a:prstGeom>
          <a:noFill/>
          <a:ln/>
        </p:spPr>
        <p:txBody>
          <a:bodyPr wrap="square" lIns="0" tIns="0" rIns="0" bIns="0" rtlCol="0" anchor="t"/>
          <a:lstStyle/>
          <a:p>
            <a:pPr marL="0" indent="0">
              <a:spcAft>
                <a:spcPts val="700"/>
              </a:spcAft>
              <a:buNone/>
            </a:pPr>
            <a:r>
              <a:rPr lang="en-US" sz="1100" dirty="0">
                <a:solidFill>
                  <a:schemeClr val="tx1"/>
                </a:solidFill>
              </a:rPr>
              <a:t>Barzilay R m.fl. Pediatrics 2026;157:e2025072441 (smartphone vid 12 års ålder och hälsa, N = 10 588).</a:t>
            </a:r>
            <a:endParaRPr lang="en-US" sz="1100" dirty="0"/>
          </a:p>
          <a:p>
            <a:pPr marL="0" indent="0">
              <a:spcAft>
                <a:spcPts val="700"/>
              </a:spcAft>
              <a:buNone/>
            </a:pPr>
            <a:r>
              <a:rPr lang="en-US" sz="1100" dirty="0">
                <a:solidFill>
                  <a:schemeClr val="tx1"/>
                </a:solidFill>
              </a:rPr>
              <a:t>Berglind D m.fl. Increasing Children’s physical Activity by Policy (CAP) in preschools within the Stockholm region: study protocol for a pragmatic cluster-randomized controlled trial. Trials 2022. doi:10.1186/s13063-022-06513-4.</a:t>
            </a:r>
            <a:endParaRPr lang="en-US" sz="1100" dirty="0"/>
          </a:p>
          <a:p>
            <a:pPr marL="0" indent="0">
              <a:spcAft>
                <a:spcPts val="700"/>
              </a:spcAft>
              <a:buNone/>
            </a:pPr>
            <a:r>
              <a:rPr lang="en-US" sz="1100" dirty="0">
                <a:solidFill>
                  <a:schemeClr val="tx1"/>
                </a:solidFill>
              </a:rPr>
              <a:t>Bikomeye JC, Balza J, Beyer KM. The impact of schoolyard greening on children’s physical activity and socioemotional health: a systematic review of experimental studies. Int J Environ Res Public Health 2021;18:535.</a:t>
            </a:r>
            <a:endParaRPr lang="en-US" sz="1100" dirty="0"/>
          </a:p>
          <a:p>
            <a:pPr marL="0" indent="0">
              <a:spcAft>
                <a:spcPts val="700"/>
              </a:spcAft>
              <a:buNone/>
            </a:pPr>
            <a:r>
              <a:rPr lang="en-US" sz="1100" dirty="0">
                <a:solidFill>
                  <a:schemeClr val="tx1"/>
                </a:solidFill>
              </a:rPr>
              <a:t>Boverket. Boverkets allmänna råd om friyta för lek och utevistelse vid fritidshem, förskolor, skolor eller liknande verksamhet (BFS 2015:1 FRI 1).</a:t>
            </a:r>
            <a:endParaRPr lang="en-US" sz="1100" dirty="0"/>
          </a:p>
          <a:p>
            <a:pPr marL="0" indent="0">
              <a:spcAft>
                <a:spcPts val="700"/>
              </a:spcAft>
              <a:buNone/>
            </a:pPr>
            <a:r>
              <a:rPr lang="en-US" sz="1100" dirty="0">
                <a:solidFill>
                  <a:schemeClr val="tx1"/>
                </a:solidFill>
              </a:rPr>
              <a:t>Bull FC m.fl. World Health Organization 2020 guidelines on physical activity and sedentary behaviour. Br J Sports Med 2020;54:1451–62.</a:t>
            </a:r>
            <a:endParaRPr lang="en-US" sz="1100" dirty="0"/>
          </a:p>
          <a:p>
            <a:pPr marL="0" indent="0">
              <a:spcAft>
                <a:spcPts val="700"/>
              </a:spcAft>
              <a:buNone/>
            </a:pPr>
            <a:r>
              <a:rPr lang="en-US" sz="1100" dirty="0">
                <a:solidFill>
                  <a:schemeClr val="tx1"/>
                </a:solidFill>
              </a:rPr>
              <a:t>Ekblom-Bak E m.fl. Decline in cardiorespiratory fitness in the Swedish working force between 1995 and 2017. Scand J Med Sci Sports 2019;29:232–9.</a:t>
            </a:r>
            <a:endParaRPr lang="en-US" sz="1100" dirty="0"/>
          </a:p>
          <a:p>
            <a:pPr marL="0" indent="0">
              <a:spcAft>
                <a:spcPts val="700"/>
              </a:spcAft>
              <a:buNone/>
            </a:pPr>
            <a:r>
              <a:rPr lang="en-US" sz="1100" dirty="0">
                <a:solidFill>
                  <a:schemeClr val="tx1"/>
                </a:solidFill>
              </a:rPr>
              <a:t>Folkhälsomyndigheten. Rekommendationer för skärmanvändning för barn och unga. 2024.</a:t>
            </a:r>
            <a:endParaRPr lang="en-US" sz="1100" dirty="0"/>
          </a:p>
        </p:txBody>
      </p:sp>
      <p:sp>
        <p:nvSpPr>
          <p:cNvPr id="5" name="Text"/>
          <p:cNvSpPr txBox="1"/>
          <p:nvPr/>
        </p:nvSpPr>
        <p:spPr>
          <a:xfrm>
            <a:off x="6263640" y="1600200"/>
            <a:ext cx="5394960" cy="4572000"/>
          </a:xfrm>
          <a:prstGeom prst="rect">
            <a:avLst/>
          </a:prstGeom>
          <a:noFill/>
          <a:ln/>
        </p:spPr>
        <p:txBody>
          <a:bodyPr wrap="square" lIns="0" tIns="0" rIns="0" bIns="0" rtlCol="0" anchor="t"/>
          <a:lstStyle/>
          <a:p>
            <a:pPr marL="0" indent="0">
              <a:spcAft>
                <a:spcPts val="700"/>
              </a:spcAft>
              <a:buNone/>
            </a:pPr>
            <a:r>
              <a:rPr lang="en-US" sz="1100" dirty="0">
                <a:solidFill>
                  <a:schemeClr val="tx1"/>
                </a:solidFill>
              </a:rPr>
              <a:t>Folkhälsorapport Stockholm. Levnadsvanor – fysisk aktivitet. Region Stockholm. folkhalsorapportstockholm.se</a:t>
            </a:r>
            <a:endParaRPr lang="en-US" sz="1100" dirty="0"/>
          </a:p>
          <a:p>
            <a:pPr marL="0" indent="0">
              <a:spcAft>
                <a:spcPts val="700"/>
              </a:spcAft>
              <a:buNone/>
            </a:pPr>
            <a:r>
              <a:rPr lang="en-US" sz="1100" dirty="0">
                <a:solidFill>
                  <a:schemeClr val="tx1"/>
                </a:solidFill>
              </a:rPr>
              <a:t>Güllich A, Barth M, Macnamara BN, Hambrick DZ. Quantifying the extent to which successful juniors and successful seniors are two disparate populations. Sports Med 2023;53:1201–17.</a:t>
            </a:r>
            <a:endParaRPr lang="en-US" sz="1100" dirty="0"/>
          </a:p>
          <a:p>
            <a:pPr marL="0" indent="0">
              <a:spcAft>
                <a:spcPts val="700"/>
              </a:spcAft>
              <a:buNone/>
            </a:pPr>
            <a:r>
              <a:rPr lang="en-US" sz="1100" dirty="0">
                <a:solidFill>
                  <a:schemeClr val="tx1"/>
                </a:solidFill>
              </a:rPr>
              <a:t>Hafner M m.fl. Estimating the global economic benefits of physically active populations over 30 years (2020–2050). Br J Sports Med 2020;54:1482–7.</a:t>
            </a:r>
            <a:endParaRPr lang="en-US" sz="1100" dirty="0"/>
          </a:p>
          <a:p>
            <a:pPr marL="0" indent="0">
              <a:spcAft>
                <a:spcPts val="700"/>
              </a:spcAft>
              <a:buNone/>
            </a:pPr>
            <a:r>
              <a:rPr lang="en-US" sz="1100" dirty="0">
                <a:solidFill>
                  <a:schemeClr val="tx1"/>
                </a:solidFill>
              </a:rPr>
              <a:t>Herraiz-Adillo Á m.fl. Associations of adolescent BMI and physical fitness with cardiovascular health in middle age. Am J Prev Med 2026;70(4):108128.</a:t>
            </a:r>
            <a:endParaRPr lang="en-US" sz="1100" dirty="0"/>
          </a:p>
          <a:p>
            <a:pPr marL="0" indent="0">
              <a:spcAft>
                <a:spcPts val="700"/>
              </a:spcAft>
              <a:buNone/>
            </a:pPr>
            <a:r>
              <a:rPr lang="en-US" sz="1100" dirty="0">
                <a:solidFill>
                  <a:schemeClr val="tx1"/>
                </a:solidFill>
              </a:rPr>
              <a:t>Jugl I, Bender D, Lösel F. Do sports programs prevent crime and reduce reoffending? A systematic review and meta-analysis. J Quant Criminol 2023;39:333–84.</a:t>
            </a:r>
            <a:endParaRPr lang="en-US" sz="1100" dirty="0"/>
          </a:p>
          <a:p>
            <a:pPr marL="0" indent="0">
              <a:spcAft>
                <a:spcPts val="700"/>
              </a:spcAft>
              <a:buNone/>
            </a:pPr>
            <a:r>
              <a:rPr lang="en-US" sz="1100" dirty="0">
                <a:solidFill>
                  <a:schemeClr val="tx1"/>
                </a:solidFill>
              </a:rPr>
              <a:t>Konijnendijk CC. Evidence-based guidelines for greener, healthier, more resilient neighbourhoods: introducing the 3–30–300 rule. J For Res 2023;34:821–30.</a:t>
            </a:r>
            <a:endParaRPr lang="en-US" sz="1100" dirty="0"/>
          </a:p>
          <a:p>
            <a:pPr marL="0" indent="0">
              <a:spcAft>
                <a:spcPts val="700"/>
              </a:spcAft>
              <a:buNone/>
            </a:pPr>
            <a:r>
              <a:rPr lang="en-US" sz="1100" dirty="0">
                <a:solidFill>
                  <a:schemeClr val="tx1"/>
                </a:solidFill>
              </a:rPr>
              <a:t>Deaths potentially averted by small changes in physical activity and sedentary time: an individual participant data meta-analysis of prospective cohort studies. Lancet 2026;407:339–49.</a:t>
            </a:r>
            <a:endParaRPr lang="en-US" sz="1100" dirty="0"/>
          </a:p>
        </p:txBody>
      </p:sp>
      <p:sp>
        <p:nvSpPr>
          <p:cNvPr id="25" name="Slide Number Placeholder 0"/>
          <p:cNvSpPr>
            <a:spLocks noGrp="1"/>
          </p:cNvSpPr>
          <p:nvPr>
            <p:ph type="sldNum" sz="quarter" idx="4294967295"/>
          </p:nvPr>
        </p:nvSpPr>
        <p:spPr>
          <a:xfrm>
            <a:off x="11155680" y="6355080"/>
            <a:ext cx="502920" cy="274320"/>
          </a:xfrm>
          <a:prstGeom prst="rect">
            <a:avLst/>
          </a:prstGeom>
          <a:extLst>
            <a:ext uri="{C572A759-6A51-4108-AA02-DFA0A04FC94B}">
              <ma14:wrappingTextBoxFlag xmlns:ma14="http://schemas.microsoft.com/office/mac/drawingml/2011/main" xmlns="" val="0"/>
            </a:ext>
          </a:extLst>
        </p:spPr>
        <p:txBody>
          <a:bodyPr/>
          <a:lstStyle>
            <a:lvl1pPr>
              <a:defRPr sz="1000">
                <a:solidFill>
                  <a:schemeClr val="accent5"/>
                </a:solidFill>
              </a:defRPr>
            </a:lvl1pPr>
          </a:lstStyle>
          <a:p>
            <a:pPr algn="r"/>
            <a:fld id="{F7021451-1387-4CA6-816F-3879F97B5CBC}" type="slidenum">
              <a:rPr lang="en-US" b="0"/>
              <a:t>45</a:t>
            </a:fld>
            <a:endParaRPr lang="en-US"/>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 43">
    <p:spTree>
      <p:nvGrpSpPr>
        <p:cNvPr id="1" name=""/>
        <p:cNvGrpSpPr/>
        <p:nvPr/>
      </p:nvGrpSpPr>
      <p:grpSpPr>
        <a:xfrm>
          <a:off x="0" y="0"/>
          <a:ext cx="0" cy="0"/>
          <a:chOff x="0" y="0"/>
          <a:chExt cx="0" cy="0"/>
        </a:xfrm>
      </p:grpSpPr>
      <p:sp>
        <p:nvSpPr>
          <p:cNvPr id="2" name="Text 0"/>
          <p:cNvSpPr>
            <a:spLocks noGrp="1"/>
          </p:cNvSpPr>
          <p:nvPr>
            <p:ph type="body" idx="100" hasCustomPrompt="1"/>
          </p:nvPr>
        </p:nvSpPr>
        <p:spPr>
          <a:xfrm>
            <a:off x="548640" y="292608"/>
            <a:ext cx="9144000" cy="274320"/>
          </a:xfrm>
          <a:prstGeom prst="rect">
            <a:avLst/>
          </a:prstGeom>
          <a:noFill/>
          <a:ln/>
        </p:spPr>
        <p:txBody>
          <a:bodyPr wrap="square" lIns="0" tIns="0" rIns="0" bIns="0" rtlCol="0" anchor="t"/>
          <a:lstStyle/>
          <a:p>
            <a:pPr marL="0" indent="0" algn="l">
              <a:buNone/>
            </a:pPr>
            <a:r>
              <a:rPr lang="en-US" sz="1100" b="1" kern="0" spc="150" dirty="0">
                <a:solidFill>
                  <a:schemeClr val="accent2"/>
                </a:solidFill>
              </a:rPr>
              <a:t>AVSLUTNING</a:t>
            </a:r>
            <a:endParaRPr lang="en-US" sz="1100" dirty="0"/>
          </a:p>
        </p:txBody>
      </p:sp>
      <p:sp>
        <p:nvSpPr>
          <p:cNvPr id="3" name="Text 0"/>
          <p:cNvSpPr>
            <a:spLocks noGrp="1"/>
          </p:cNvSpPr>
          <p:nvPr>
            <p:ph type="title" idx="101" hasCustomPrompt="1"/>
          </p:nvPr>
        </p:nvSpPr>
        <p:spPr>
          <a:xfrm>
            <a:off x="548640" y="585216"/>
            <a:ext cx="11064240" cy="868680"/>
          </a:xfrm>
          <a:prstGeom prst="rect">
            <a:avLst/>
          </a:prstGeom>
          <a:noFill/>
          <a:ln/>
        </p:spPr>
        <p:txBody>
          <a:bodyPr wrap="square" lIns="0" tIns="0" rIns="0" bIns="0" rtlCol="0" anchor="t"/>
          <a:lstStyle/>
          <a:p>
            <a:pPr marL="0" indent="0" algn="l">
              <a:buNone/>
            </a:pPr>
            <a:r>
              <a:rPr lang="en-US" sz="2600" b="1" dirty="0">
                <a:solidFill>
                  <a:schemeClr val="tx2"/>
                </a:solidFill>
              </a:rPr>
              <a:t>Referenser (2/2)</a:t>
            </a:r>
            <a:endParaRPr lang="en-US" sz="2600" dirty="0"/>
          </a:p>
        </p:txBody>
      </p:sp>
      <p:sp>
        <p:nvSpPr>
          <p:cNvPr id="4" name="Text"/>
          <p:cNvSpPr txBox="1"/>
          <p:nvPr/>
        </p:nvSpPr>
        <p:spPr>
          <a:xfrm>
            <a:off x="548640" y="1600200"/>
            <a:ext cx="5394960" cy="4572000"/>
          </a:xfrm>
          <a:prstGeom prst="rect">
            <a:avLst/>
          </a:prstGeom>
          <a:noFill/>
          <a:ln/>
        </p:spPr>
        <p:txBody>
          <a:bodyPr wrap="square" lIns="0" tIns="0" rIns="0" bIns="0" rtlCol="0" anchor="t"/>
          <a:lstStyle/>
          <a:p>
            <a:pPr marL="0" indent="0">
              <a:spcAft>
                <a:spcPts val="700"/>
              </a:spcAft>
              <a:buNone/>
            </a:pPr>
            <a:r>
              <a:rPr lang="en-US" sz="1100" dirty="0">
                <a:solidFill>
                  <a:schemeClr val="tx1"/>
                </a:solidFill>
              </a:rPr>
              <a:t>Nyberg G m.fl. A national survey showed low levels of physical activity in a representative sample of Swedish adolescents. Acta Paediatr 2020;109:2342–53.</a:t>
            </a:r>
            <a:endParaRPr lang="en-US" sz="1100" dirty="0"/>
          </a:p>
          <a:p>
            <a:pPr marL="0" indent="0">
              <a:spcAft>
                <a:spcPts val="700"/>
              </a:spcAft>
              <a:buNone/>
            </a:pPr>
            <a:r>
              <a:rPr lang="en-US" sz="1100" dirty="0">
                <a:solidFill>
                  <a:schemeClr val="tx1"/>
                </a:solidFill>
              </a:rPr>
              <a:t>Pagani LS m.fl. Middle childhood sport participation predicts timely long-term chances of academic success in boys and girls by late adolescence. Med Sci Sports Exerc 2024;56:2184–94.</a:t>
            </a:r>
            <a:endParaRPr lang="en-US" sz="1100" dirty="0"/>
          </a:p>
          <a:p>
            <a:pPr marL="0" indent="0">
              <a:spcAft>
                <a:spcPts val="700"/>
              </a:spcAft>
              <a:buNone/>
            </a:pPr>
            <a:r>
              <a:rPr lang="en-US" sz="1100" dirty="0">
                <a:solidFill>
                  <a:schemeClr val="tx1"/>
                </a:solidFill>
              </a:rPr>
              <a:t>Paluch AE m.fl. Daily steps and all-cause mortality: a meta-analysis of 15 international cohorts. Lancet Public Health 2022;7:e219–28.</a:t>
            </a:r>
            <a:endParaRPr lang="en-US" sz="1100" dirty="0"/>
          </a:p>
          <a:p>
            <a:pPr marL="0" indent="0">
              <a:spcAft>
                <a:spcPts val="700"/>
              </a:spcAft>
              <a:buNone/>
            </a:pPr>
            <a:r>
              <a:rPr lang="en-US" sz="1100" dirty="0">
                <a:solidFill>
                  <a:schemeClr val="tx1"/>
                </a:solidFill>
              </a:rPr>
              <a:t>Pontzer H m.fl. Energy expenditure and activity among Hadza hunter-gatherers. Am J Hum Biol 2015;27:628–37.</a:t>
            </a:r>
            <a:endParaRPr lang="en-US" sz="1100" dirty="0"/>
          </a:p>
          <a:p>
            <a:pPr marL="0" indent="0">
              <a:spcAft>
                <a:spcPts val="700"/>
              </a:spcAft>
              <a:buNone/>
            </a:pPr>
            <a:r>
              <a:rPr lang="en-US" sz="1100" dirty="0">
                <a:solidFill>
                  <a:schemeClr val="tx1"/>
                </a:solidFill>
              </a:rPr>
              <a:t>Robinson LE m.fl. Motor competence and its effect on positive developmental trajectories of health. Sports Med 2015;45:1273–84.</a:t>
            </a:r>
            <a:endParaRPr lang="en-US" sz="1100" dirty="0"/>
          </a:p>
          <a:p>
            <a:pPr marL="0" indent="0">
              <a:spcAft>
                <a:spcPts val="700"/>
              </a:spcAft>
              <a:buNone/>
            </a:pPr>
            <a:r>
              <a:rPr lang="en-US" sz="1100" dirty="0">
                <a:solidFill>
                  <a:schemeClr val="tx1"/>
                </a:solidFill>
              </a:rPr>
              <a:t>Socioeconomic disparities in organized sports participation and physical activity among a population based sample of preschool children. BMC Pediatr 2025. doi:10.1186/s12887-025-05651-3.</a:t>
            </a:r>
            <a:endParaRPr lang="en-US" sz="1100" dirty="0"/>
          </a:p>
          <a:p>
            <a:pPr marL="0" indent="0">
              <a:spcAft>
                <a:spcPts val="700"/>
              </a:spcAft>
              <a:buNone/>
            </a:pPr>
            <a:r>
              <a:rPr lang="en-US" sz="1100" dirty="0">
                <a:solidFill>
                  <a:schemeClr val="tx1"/>
                </a:solidFill>
              </a:rPr>
              <a:t>Telama R. Tracking of physical activity from childhood to adulthood: a review. Obes Facts 2009;2:187–95.</a:t>
            </a:r>
            <a:endParaRPr lang="en-US" sz="1100" dirty="0"/>
          </a:p>
        </p:txBody>
      </p:sp>
      <p:sp>
        <p:nvSpPr>
          <p:cNvPr id="5" name="Text"/>
          <p:cNvSpPr txBox="1"/>
          <p:nvPr/>
        </p:nvSpPr>
        <p:spPr>
          <a:xfrm>
            <a:off x="6263640" y="1600200"/>
            <a:ext cx="5394960" cy="4572000"/>
          </a:xfrm>
          <a:prstGeom prst="rect">
            <a:avLst/>
          </a:prstGeom>
          <a:noFill/>
          <a:ln/>
        </p:spPr>
        <p:txBody>
          <a:bodyPr wrap="square" lIns="0" tIns="0" rIns="0" bIns="0" rtlCol="0" anchor="t"/>
          <a:lstStyle/>
          <a:p>
            <a:pPr marL="0" indent="0">
              <a:spcAft>
                <a:spcPts val="700"/>
              </a:spcAft>
              <a:buNone/>
            </a:pPr>
            <a:r>
              <a:rPr lang="en-US" sz="1100" dirty="0">
                <a:solidFill>
                  <a:schemeClr val="tx1"/>
                </a:solidFill>
              </a:rPr>
              <a:t>Tomkinson GR, Lang JJ, Tremblay MS. Temporal trends in the cardiorespiratory fitness of children and adolescents representing 19 high-income and upper middle-income countries between 1981 and 2014. Br J Sports Med 2019;53:478–86.</a:t>
            </a:r>
            <a:endParaRPr lang="en-US" sz="1100" dirty="0"/>
          </a:p>
          <a:p>
            <a:pPr marL="0" indent="0">
              <a:spcAft>
                <a:spcPts val="700"/>
              </a:spcAft>
              <a:buNone/>
            </a:pPr>
            <a:r>
              <a:rPr lang="en-US" sz="1100" dirty="0">
                <a:solidFill>
                  <a:schemeClr val="tx1"/>
                </a:solidFill>
              </a:rPr>
              <a:t>Troiano RP m.fl. Physical activity in the United States measured by accelerometer. Med Sci Sports Exerc 2008;40:181–8.</a:t>
            </a:r>
            <a:endParaRPr lang="en-US" sz="1100" dirty="0"/>
          </a:p>
          <a:p>
            <a:pPr marL="0" indent="0">
              <a:spcAft>
                <a:spcPts val="700"/>
              </a:spcAft>
              <a:buNone/>
            </a:pPr>
            <a:r>
              <a:rPr lang="en-US" sz="1100" dirty="0">
                <a:solidFill>
                  <a:schemeClr val="tx1"/>
                </a:solidFill>
              </a:rPr>
              <a:t>van der Zee MD m.fl. Tracking of voluntary exercise behaviour over the lifespan. Int J Behav Nutr Phys Act 2019;16:17.</a:t>
            </a:r>
            <a:endParaRPr lang="en-US" sz="1100" dirty="0"/>
          </a:p>
          <a:p>
            <a:pPr marL="0" indent="0">
              <a:spcAft>
                <a:spcPts val="700"/>
              </a:spcAft>
              <a:buNone/>
            </a:pPr>
            <a:r>
              <a:rPr lang="en-US" sz="1100" dirty="0">
                <a:solidFill>
                  <a:schemeClr val="tx1"/>
                </a:solidFill>
              </a:rPr>
              <a:t>Who reaches the NHL? A 20-year retrospective analysis of junior and adult ice hockey success in relation to biological maturation in male Swedish players. Sports Med 2023.</a:t>
            </a:r>
            <a:endParaRPr lang="en-US" sz="1100" dirty="0"/>
          </a:p>
          <a:p>
            <a:pPr marL="0" indent="0">
              <a:spcAft>
                <a:spcPts val="700"/>
              </a:spcAft>
              <a:buNone/>
            </a:pPr>
            <a:r>
              <a:rPr lang="en-US" sz="1100" dirty="0">
                <a:solidFill>
                  <a:schemeClr val="tx1"/>
                </a:solidFill>
              </a:rPr>
              <a:t>Wicks C, Barton J, Orbell S, Andrews L. Psychological benefits of outdoor physical activity in natural versus urban environments: a systematic review and meta-analysis of experimental studies. Appl Psychol Health Well-Being 2022.</a:t>
            </a:r>
            <a:endParaRPr lang="en-US" sz="1100" dirty="0"/>
          </a:p>
          <a:p>
            <a:pPr marL="0" indent="0">
              <a:spcAft>
                <a:spcPts val="700"/>
              </a:spcAft>
              <a:buNone/>
            </a:pPr>
            <a:r>
              <a:rPr lang="en-US" sz="1100" dirty="0">
                <a:solidFill>
                  <a:schemeClr val="tx1"/>
                </a:solidFill>
              </a:rPr>
              <a:t>World Health Organization. Guidelines on physical activity, sedentary behaviour and sleep for children under 5 years of age. Genève: WHO; 2019.</a:t>
            </a:r>
            <a:endParaRPr lang="en-US" sz="1100" dirty="0"/>
          </a:p>
        </p:txBody>
      </p:sp>
      <p:sp>
        <p:nvSpPr>
          <p:cNvPr id="25" name="Slide Number Placeholder 0"/>
          <p:cNvSpPr>
            <a:spLocks noGrp="1"/>
          </p:cNvSpPr>
          <p:nvPr>
            <p:ph type="sldNum" sz="quarter" idx="4294967295"/>
          </p:nvPr>
        </p:nvSpPr>
        <p:spPr>
          <a:xfrm>
            <a:off x="11155680" y="6355080"/>
            <a:ext cx="502920" cy="274320"/>
          </a:xfrm>
          <a:prstGeom prst="rect">
            <a:avLst/>
          </a:prstGeom>
          <a:extLst>
            <a:ext uri="{C572A759-6A51-4108-AA02-DFA0A04FC94B}">
              <ma14:wrappingTextBoxFlag xmlns:ma14="http://schemas.microsoft.com/office/mac/drawingml/2011/main" xmlns="" val="0"/>
            </a:ext>
          </a:extLst>
        </p:spPr>
        <p:txBody>
          <a:bodyPr/>
          <a:lstStyle>
            <a:lvl1pPr>
              <a:defRPr sz="1000">
                <a:solidFill>
                  <a:schemeClr val="accent5"/>
                </a:solidFill>
              </a:defRPr>
            </a:lvl1pPr>
          </a:lstStyle>
          <a:p>
            <a:pPr algn="r"/>
            <a:fld id="{F7021451-1387-4CA6-816F-3879F97B5CBC}" type="slidenum">
              <a:rPr lang="en-US" b="0"/>
              <a:t>46</a:t>
            </a:fld>
            <a:endParaRPr lang="en-US"/>
          </a:p>
        </p:txBody>
      </p:sp>
    </p:spTree>
  </p:cSld>
  <p:clrMapOvr>
    <a:masterClrMapping/>
  </p:clrMapOvr>
</p:sld>
</file>

<file path=ppt/theme/theme1.xml><?xml version="1.0" encoding="utf-8"?>
<a:theme xmlns:a="http://schemas.openxmlformats.org/drawingml/2006/main" name="Barn och samhälle">
  <a:themeElements>
    <a:clrScheme name="Barn och samhälle">
      <a:dk1>
        <a:srgbClr val="1C2B27"/>
      </a:dk1>
      <a:lt1>
        <a:srgbClr val="FFFFFF"/>
      </a:lt1>
      <a:dk2>
        <a:srgbClr val="1F4A3D"/>
      </a:dk2>
      <a:lt2>
        <a:srgbClr val="EEF3F0"/>
      </a:lt2>
      <a:accent1>
        <a:srgbClr val="2F6B55"/>
      </a:accent1>
      <a:accent2>
        <a:srgbClr val="E07B39"/>
      </a:accent2>
      <a:accent3>
        <a:srgbClr val="A9CBB7"/>
      </a:accent3>
      <a:accent4>
        <a:srgbClr val="F2C14E"/>
      </a:accent4>
      <a:accent5>
        <a:srgbClr val="5B6F69"/>
      </a:accent5>
      <a:accent6>
        <a:srgbClr val="C0503A"/>
      </a:accent6>
      <a:hlink>
        <a:srgbClr val="2F6B55"/>
      </a:hlink>
      <a:folHlink>
        <a:srgbClr val="5B6F69"/>
      </a:folHlink>
    </a:clrScheme>
    <a:fontScheme name="Barn och samhälle">
      <a:majorFont>
        <a:latin typeface="Calibri"/>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0">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ECE01552-E97D-2D48-ADE2-C4C75E8A3145}">
  <we:reference id="WA200010001" version="1.0.0.1" store="Omex" storeType="OMEX"/>
  <we:alternateReferences>
    <we:reference id="WA200010001" version="1.0.0.1" store="WA200010001" storeType="OMEX"/>
  </we:alternateReferences>
  <we:properties>
    <we:property name="claude.fileId" value="&quot;2648c754-1638-4610-99be-1383e50676e3&quot;"/>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740e37fb-df14-4db7-9542-d515a658a16e" xsi:nil="true"/>
    <lcf76f155ced4ddcb4097134ff3c332f xmlns="f0349a7b-4911-4764-a8ef-185bd2293b8a">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kument" ma:contentTypeID="0x0101001D09162EF8F3AE40AF57DECB295E2C2B" ma:contentTypeVersion="18" ma:contentTypeDescription="Skapa ett nytt dokument." ma:contentTypeScope="" ma:versionID="3e0699405f90d43d37bd66add25f17b7">
  <xsd:schema xmlns:xsd="http://www.w3.org/2001/XMLSchema" xmlns:xs="http://www.w3.org/2001/XMLSchema" xmlns:p="http://schemas.microsoft.com/office/2006/metadata/properties" xmlns:ns2="f0349a7b-4911-4764-a8ef-185bd2293b8a" xmlns:ns3="740e37fb-df14-4db7-9542-d515a658a16e" targetNamespace="http://schemas.microsoft.com/office/2006/metadata/properties" ma:root="true" ma:fieldsID="b385cfb2d7f6df7a15c9a40854536d6d" ns2:_="" ns3:_="">
    <xsd:import namespace="f0349a7b-4911-4764-a8ef-185bd2293b8a"/>
    <xsd:import namespace="740e37fb-df14-4db7-9542-d515a658a16e"/>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lcf76f155ced4ddcb4097134ff3c332f" minOccurs="0"/>
                <xsd:element ref="ns3:TaxCatchAll" minOccurs="0"/>
                <xsd:element ref="ns3:SharedWithUsers" minOccurs="0"/>
                <xsd:element ref="ns3:SharedWithDetails" minOccurs="0"/>
                <xsd:element ref="ns2:MediaServiceDateTaken" minOccurs="0"/>
                <xsd:element ref="ns2:MediaServiceObjectDetectorVersions" minOccurs="0"/>
                <xsd:element ref="ns2:MediaServiceLocation" minOccurs="0"/>
                <xsd:element ref="ns2:MediaServiceSearchPropertie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0349a7b-4911-4764-a8ef-185bd2293b8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lcf76f155ced4ddcb4097134ff3c332f" ma:index="17" nillable="true" ma:taxonomy="true" ma:internalName="lcf76f155ced4ddcb4097134ff3c332f" ma:taxonomyFieldName="MediaServiceImageTags" ma:displayName="Bildmarkeringar" ma:readOnly="false" ma:fieldId="{5cf76f15-5ced-4ddc-b409-7134ff3c332f}" ma:taxonomyMulti="true" ma:sspId="ca37313e-4927-4ab4-a71a-4daae34691ef" ma:termSetId="09814cd3-568e-fe90-9814-8d621ff8fb84" ma:anchorId="fba54fb3-c3e1-fe81-a776-ca4b69148c4d" ma:open="true" ma:isKeyword="false">
      <xsd:complexType>
        <xsd:sequence>
          <xsd:element ref="pc:Terms" minOccurs="0" maxOccurs="1"/>
        </xsd:sequence>
      </xsd:complexType>
    </xsd:element>
    <xsd:element name="MediaServiceDateTaken" ma:index="21" nillable="true" ma:displayName="MediaServiceDateTaken" ma:hidden="true" ma:indexed="true" ma:internalName="MediaServiceDateTaken" ma:readOnly="true">
      <xsd:simpleType>
        <xsd:restriction base="dms:Text"/>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element name="MediaServiceLocation" ma:index="23" nillable="true" ma:displayName="Location" ma:indexed="true" ma:internalName="MediaServiceLocation"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element name="MediaLengthInSeconds" ma:index="2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740e37fb-df14-4db7-9542-d515a658a16e"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d524b385-6127-415a-8f4e-5a15164193cb}" ma:internalName="TaxCatchAll" ma:showField="CatchAllData" ma:web="740e37fb-df14-4db7-9542-d515a658a16e">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Delat med"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Delat med informa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nehållstyp"/>
        <xsd:element ref="dc:title" minOccurs="0" maxOccurs="1" ma:index="4" ma:displayName="Rubrik"/>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8104C37-6F71-47FF-A4A8-D35040542F0D}">
  <ds:schemaRefs>
    <ds:schemaRef ds:uri="http://schemas.microsoft.com/office/2006/metadata/properties"/>
    <ds:schemaRef ds:uri="http://schemas.microsoft.com/office/infopath/2007/PartnerControls"/>
    <ds:schemaRef ds:uri="740e37fb-df14-4db7-9542-d515a658a16e"/>
    <ds:schemaRef ds:uri="f0349a7b-4911-4764-a8ef-185bd2293b8a"/>
  </ds:schemaRefs>
</ds:datastoreItem>
</file>

<file path=customXml/itemProps2.xml><?xml version="1.0" encoding="utf-8"?>
<ds:datastoreItem xmlns:ds="http://schemas.openxmlformats.org/officeDocument/2006/customXml" ds:itemID="{0B800C3B-DFA7-4C21-A4BB-012EAB18B62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0349a7b-4911-4764-a8ef-185bd2293b8a"/>
    <ds:schemaRef ds:uri="740e37fb-df14-4db7-9542-d515a658a16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ECA998B-85FE-4FF8-847C-D7E2D19003E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122</TotalTime>
  <Words>6131</Words>
  <Application>Microsoft Office PowerPoint</Application>
  <PresentationFormat>Widescreen</PresentationFormat>
  <Paragraphs>585</Paragraphs>
  <Slides>46</Slides>
  <Notes>45</Notes>
  <HiddenSlides>0</HiddenSlides>
  <MMClips>0</MMClips>
  <ScaleCrop>false</ScaleCrop>
  <HeadingPairs>
    <vt:vector size="4" baseType="variant">
      <vt:variant>
        <vt:lpstr>Theme</vt:lpstr>
      </vt:variant>
      <vt:variant>
        <vt:i4>1</vt:i4>
      </vt:variant>
      <vt:variant>
        <vt:lpstr>Slide Titles</vt:lpstr>
      </vt:variant>
      <vt:variant>
        <vt:i4>46</vt:i4>
      </vt:variant>
    </vt:vector>
  </HeadingPairs>
  <TitlesOfParts>
    <vt:vector size="47" baseType="lpstr">
      <vt:lpstr>Barn och samhälle</vt:lpstr>
      <vt:lpstr>Barns rörelse är en samhällsfråga</vt:lpstr>
      <vt:lpstr>Tre saker att ta med sig härifrån</vt:lpstr>
      <vt:lpstr>Föreläsningen i fem steg</vt:lpstr>
      <vt:lpstr>Varför spelar barns rörelse roll?</vt:lpstr>
      <vt:lpstr>Så mycket rörelse behöver barn enligt WHO</vt:lpstr>
      <vt:lpstr>Motoriken är grunden – den som kan röra sig vill röra sig</vt:lpstr>
      <vt:lpstr>Mer fysisk aktivitet ger minskad risk för förtida död</vt:lpstr>
      <vt:lpstr>Små förändringar ger stor effekt på folkhälsan</vt:lpstr>
      <vt:lpstr>Konditionen i tonåren syns i hjärtat nästan 40 år senare</vt:lpstr>
      <vt:lpstr>Idrott och rörelse hänger ihop med skolresultat och tryggare uppväxt</vt:lpstr>
      <vt:lpstr>Aktiva barn blir oftare aktiva vuxna – men det är egen träning som håller</vt:lpstr>
      <vt:lpstr>Vad kan en kommun vinna på att fler rör sig tillräckligt?</vt:lpstr>
      <vt:lpstr>Hur rör sig barnen idag?</vt:lpstr>
      <vt:lpstr>Frågar man rör vi oss mycket – mäter man rör vi oss lite</vt:lpstr>
      <vt:lpstr>Konditionen sjunker – hos både vuxna och barn</vt:lpstr>
      <vt:lpstr>Rörelsen minskar med åldern – och flickor halkar efter tidigt</vt:lpstr>
      <vt:lpstr>Färre än hälften av förskolebarnen i Stockholm rör sig tillräckligt</vt:lpstr>
      <vt:lpstr>Skillnaden mellan pojkar och flickor är störst under förskoletiden</vt:lpstr>
      <vt:lpstr>Mer skärmtid – mindre rörelse, kortare sömn och fler svårigheter</vt:lpstr>
      <vt:lpstr>Skärmtiden toppar på helger och under mörka månader</vt:lpstr>
      <vt:lpstr>Egen smartphone vid 12 års ålder – högre risk för ohälsa</vt:lpstr>
      <vt:lpstr>Miljön styr beteendet</vt:lpstr>
      <vt:lpstr>Vi är byggda för rörelse – men har byggt bort den ur vardagen</vt:lpstr>
      <vt:lpstr>När samhällets ramar ändras syns det direkt i stegen</vt:lpstr>
      <vt:lpstr>Ute rör sig barn mer – och naturen ger extra effekt på måendet</vt:lpstr>
      <vt:lpstr>Vädret påverkar barns rörelse – men förskolan skyddar</vt:lpstr>
      <vt:lpstr>En rörelsepolicy gör rörelsen till en rutin – inte en slump</vt:lpstr>
      <vt:lpstr>CAP-studien: policyn fungerar – när den faktiskt genomförs</vt:lpstr>
      <vt:lpstr>Större gård och mer lekutrustning ger mer rörelse</vt:lpstr>
      <vt:lpstr>Aktiva pedagoger – aktiva barn?</vt:lpstr>
      <vt:lpstr>Barn som går eller cyklar till förskolan rör sig 24 minuter mer per dag</vt:lpstr>
      <vt:lpstr>Organiserad idrott ger mer rörelse – men når inte alla barn</vt:lpstr>
      <vt:lpstr>Mer idrott ökar klyftorna – mer rörelse i förskolan minskar dem</vt:lpstr>
      <vt:lpstr>Tidig specialisering fungerar inte – bredd före elit</vt:lpstr>
      <vt:lpstr>Gröna skolgårdar och gröna städer</vt:lpstr>
      <vt:lpstr>3–30–300: en enkel tumregel för gröna, friska städer</vt:lpstr>
      <vt:lpstr>Skolgårdsprojektet: från asfalt till grönska – med forskning från start</vt:lpstr>
      <vt:lpstr>Första resultaten från skolgårdarna pekar åt rätt håll</vt:lpstr>
      <vt:lpstr>Vad kan kommunen göra?</vt:lpstr>
      <vt:lpstr>Åtta åtgärder som gör skillnad</vt:lpstr>
      <vt:lpstr>Vem gör vad? Alla har en roll</vt:lpstr>
      <vt:lpstr>Sammanfattning</vt:lpstr>
      <vt:lpstr>Diskutera i gruppen</vt:lpstr>
      <vt:lpstr>Tack!</vt:lpstr>
      <vt:lpstr>Referenser (1/2)</vt:lpstr>
      <vt:lpstr>Referenser (2/2)</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Barns rörelse är en samhällsfråga</dc:title>
  <dc:subject>PptxGenJS Presentation</dc:subject>
  <dc:creator>Daniel Berglind</dc:creator>
  <cp:lastModifiedBy>Cecilia Ljung</cp:lastModifiedBy>
  <cp:revision>3</cp:revision>
  <dcterms:created xsi:type="dcterms:W3CDTF">2026-10-08T19:16:37Z</dcterms:created>
  <dcterms:modified xsi:type="dcterms:W3CDTF">2026-10-13T12:15:15Z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0x0101001D09162EF8F3AE40AF57DECB295E2C2B</vt:lpwstr>
  </property>
  <property fmtid="{D5CDD505-2E9C-101B-9397-08002B2CF9AE}" pid="3" name="MediaServiceImageTags">
    <vt:lpwstr/>
  </property>
</Properties>
</file>