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tif" ContentType="image/tiff"/>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handoutMasterIdLst>
    <p:handoutMasterId r:id="rId16"/>
  </p:handoutMasterIdLst>
  <p:sldIdLst>
    <p:sldId id="346" r:id="rId5"/>
    <p:sldId id="7455" r:id="rId6"/>
    <p:sldId id="7420" r:id="rId7"/>
    <p:sldId id="336" r:id="rId8"/>
    <p:sldId id="7438" r:id="rId9"/>
    <p:sldId id="7453" r:id="rId10"/>
    <p:sldId id="7468" r:id="rId11"/>
    <p:sldId id="7454" r:id="rId12"/>
    <p:sldId id="7421" r:id="rId13"/>
    <p:sldId id="337" r:id="rId14"/>
  </p:sldIdLst>
  <p:sldSz cx="12192000" cy="6858000"/>
  <p:notesSz cx="6797675" cy="9926638"/>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struktioner" id="{64204F77-B922-4ECA-A61B-4C1583ACD62B}">
          <p14:sldIdLst/>
        </p14:section>
        <p14:section name="Presentationssidor" id="{6CCF9F83-48AD-44A7-A7D4-A7E2D3188CE0}">
          <p14:sldIdLst>
            <p14:sldId id="346"/>
            <p14:sldId id="7455"/>
            <p14:sldId id="7420"/>
            <p14:sldId id="336"/>
            <p14:sldId id="7438"/>
            <p14:sldId id="7453"/>
            <p14:sldId id="7468"/>
            <p14:sldId id="7454"/>
            <p14:sldId id="7421"/>
            <p14:sldId id="33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F1D9158-7CA6-74F4-85EB-BA61F4E4F92B}" name="Nina Dahlman" initials="ND" userId="S-1-5-21-1891362135-420443994-3565039412-10131" providerId="AD"/>
  <p188:author id="{A5194F90-9428-B738-C8AA-80CD242A5E60}" name="Carl Hassellöf" initials="CH" userId="S::carl.hassellof@regeringskansliet.se::64ffbd3c-ed3e-4a8e-8eb9-f91af48781c0" providerId="AD"/>
  <p188:author id="{A9C713A9-EE14-DD0F-BD3B-063CB6638975}" name="Laura Brandell Tham" initials="LB" userId="S::laura.brandell.tham@regeringskansliet.se::793eddff-ba4d-4b9c-b7c0-66a7f1966a22" providerId="AD"/>
  <p188:author id="{8A4994FB-05EC-9D6D-E008-8D439D7A5616}" name="Berglund Per (8507)" initials="BP(" userId="S-1-5-21-807759482-1032737249-925700815-34894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1197" autoAdjust="0"/>
  </p:normalViewPr>
  <p:slideViewPr>
    <p:cSldViewPr snapToGrid="0">
      <p:cViewPr varScale="1">
        <p:scale>
          <a:sx n="60" d="100"/>
          <a:sy n="60" d="100"/>
        </p:scale>
        <p:origin x="908" y="44"/>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91" d="100"/>
          <a:sy n="91" d="100"/>
        </p:scale>
        <p:origin x="3570"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6C0E6EBE-DD4B-D6CA-BEE0-8B2D09A0FB88}"/>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sv-SE"/>
          </a:p>
        </p:txBody>
      </p:sp>
      <p:sp>
        <p:nvSpPr>
          <p:cNvPr id="3" name="Platshållare för datum 2">
            <a:extLst>
              <a:ext uri="{FF2B5EF4-FFF2-40B4-BE49-F238E27FC236}">
                <a16:creationId xmlns:a16="http://schemas.microsoft.com/office/drawing/2014/main" id="{841B0398-5F8A-E401-DDEE-C7BAF9291102}"/>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67949315-C85C-4E83-A943-E9E75A560EAA}" type="datetimeFigureOut">
              <a:rPr lang="sv-SE" smtClean="0"/>
              <a:t>2026-10-12</a:t>
            </a:fld>
            <a:endParaRPr lang="sv-SE"/>
          </a:p>
        </p:txBody>
      </p:sp>
      <p:sp>
        <p:nvSpPr>
          <p:cNvPr id="4" name="Platshållare för sidfot 3">
            <a:extLst>
              <a:ext uri="{FF2B5EF4-FFF2-40B4-BE49-F238E27FC236}">
                <a16:creationId xmlns:a16="http://schemas.microsoft.com/office/drawing/2014/main" id="{7B037210-7792-3C56-D6FF-10966EC98E36}"/>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sv-SE"/>
          </a:p>
        </p:txBody>
      </p:sp>
      <p:sp>
        <p:nvSpPr>
          <p:cNvPr id="5" name="Platshållare för bildnummer 4">
            <a:extLst>
              <a:ext uri="{FF2B5EF4-FFF2-40B4-BE49-F238E27FC236}">
                <a16:creationId xmlns:a16="http://schemas.microsoft.com/office/drawing/2014/main" id="{96488766-2182-D764-657C-8A8DA090B7F6}"/>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EBDA2254-2FC7-4792-99E8-79997B43665A}" type="slidenum">
              <a:rPr lang="sv-SE" smtClean="0"/>
              <a:t>‹#›</a:t>
            </a:fld>
            <a:endParaRPr lang="sv-SE"/>
          </a:p>
        </p:txBody>
      </p:sp>
    </p:spTree>
    <p:extLst>
      <p:ext uri="{BB962C8B-B14F-4D97-AF65-F5344CB8AC3E}">
        <p14:creationId xmlns:p14="http://schemas.microsoft.com/office/powerpoint/2010/main" val="17455755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D36CD27F-57ED-4050-A749-338366197E0D}" type="datetimeFigureOut">
              <a:rPr lang="sv-SE" smtClean="0"/>
              <a:t>2026-10-12</a:t>
            </a:fld>
            <a:endParaRPr lang="sv-SE"/>
          </a:p>
        </p:txBody>
      </p:sp>
      <p:sp>
        <p:nvSpPr>
          <p:cNvPr id="4" name="Platshållare för bildobjekt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A29CD586-C145-4C08-8ECD-C931AA628107}" type="slidenum">
              <a:rPr lang="sv-SE" smtClean="0"/>
              <a:t>‹#›</a:t>
            </a:fld>
            <a:endParaRPr lang="sv-SE"/>
          </a:p>
        </p:txBody>
      </p:sp>
    </p:spTree>
    <p:extLst>
      <p:ext uri="{BB962C8B-B14F-4D97-AF65-F5344CB8AC3E}">
        <p14:creationId xmlns:p14="http://schemas.microsoft.com/office/powerpoint/2010/main" val="3998416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A29CD586-C145-4C08-8ECD-C931AA628107}" type="slidenum">
              <a:rPr lang="sv-SE" smtClean="0"/>
              <a:t>1</a:t>
            </a:fld>
            <a:endParaRPr lang="sv-SE" dirty="0"/>
          </a:p>
        </p:txBody>
      </p:sp>
    </p:spTree>
    <p:extLst>
      <p:ext uri="{BB962C8B-B14F-4D97-AF65-F5344CB8AC3E}">
        <p14:creationId xmlns:p14="http://schemas.microsoft.com/office/powerpoint/2010/main" val="1859455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a:lnSpc>
                <a:spcPct val="110000"/>
              </a:lnSpc>
              <a:spcAft>
                <a:spcPts val="600"/>
              </a:spcAft>
            </a:pPr>
            <a:endParaRPr lang="sv-SE" sz="1800" dirty="0">
              <a:effectLst/>
              <a:latin typeface="Times New Roman" panose="02020603050405020304" pitchFamily="18" charset="0"/>
              <a:ea typeface="Public Sans" pitchFamily="2" charset="0"/>
            </a:endParaRPr>
          </a:p>
          <a:p>
            <a:pPr>
              <a:lnSpc>
                <a:spcPct val="110000"/>
              </a:lnSpc>
              <a:spcAft>
                <a:spcPts val="600"/>
              </a:spcAft>
            </a:pPr>
            <a:r>
              <a:rPr lang="sv-SE" sz="1800" dirty="0">
                <a:solidFill>
                  <a:srgbClr val="000000"/>
                </a:solidFill>
                <a:effectLst/>
                <a:latin typeface="Times New Roman" panose="02020603050405020304" pitchFamily="18" charset="0"/>
                <a:ea typeface="Public Sans" pitchFamily="2" charset="0"/>
                <a:cs typeface="Times New Roman" panose="02020603050405020304" pitchFamily="18" charset="0"/>
              </a:rPr>
              <a:t>Fritidskortet infördes i september 2025 som en statlig reform för att ge barn mellan 7 och 16 år tillgång till fritidsaktiviteter inom idrott, kultur och friluftsliv. Barn 8-16 år får 550 kronor per år, medan barn i hushåll med bostadsbidrag får 2 500 kronor. </a:t>
            </a:r>
          </a:p>
          <a:p>
            <a:pPr>
              <a:lnSpc>
                <a:spcPct val="110000"/>
              </a:lnSpc>
              <a:spcAft>
                <a:spcPts val="600"/>
              </a:spcAft>
            </a:pPr>
            <a:endParaRPr lang="sv-SE" sz="1800" dirty="0">
              <a:solidFill>
                <a:srgbClr val="000000"/>
              </a:solidFill>
              <a:effectLst/>
              <a:latin typeface="Times New Roman" panose="02020603050405020304" pitchFamily="18" charset="0"/>
              <a:ea typeface="Public Sans" pitchFamily="2" charset="0"/>
              <a:cs typeface="Times New Roman" panose="02020603050405020304" pitchFamily="18" charset="0"/>
            </a:endParaRPr>
          </a:p>
          <a:p>
            <a:pPr>
              <a:lnSpc>
                <a:spcPct val="110000"/>
              </a:lnSpc>
              <a:spcAft>
                <a:spcPts val="600"/>
              </a:spcAft>
            </a:pPr>
            <a:r>
              <a:rPr lang="sv-SE" sz="1800" dirty="0">
                <a:solidFill>
                  <a:srgbClr val="000000"/>
                </a:solidFill>
                <a:effectLst/>
                <a:latin typeface="Times New Roman" panose="02020603050405020304" pitchFamily="18" charset="0"/>
                <a:ea typeface="Public Sans" pitchFamily="2" charset="0"/>
                <a:cs typeface="Times New Roman" panose="02020603050405020304" pitchFamily="18" charset="0"/>
              </a:rPr>
              <a:t>Reformen syftar till att </a:t>
            </a:r>
            <a:r>
              <a:rPr lang="sv-SE" sz="1800" b="1" dirty="0">
                <a:solidFill>
                  <a:srgbClr val="000000"/>
                </a:solidFill>
                <a:effectLst/>
                <a:latin typeface="Times New Roman" panose="02020603050405020304" pitchFamily="18" charset="0"/>
                <a:ea typeface="Public Sans" pitchFamily="2" charset="0"/>
                <a:cs typeface="Times New Roman" panose="02020603050405020304" pitchFamily="18" charset="0"/>
              </a:rPr>
              <a:t>främja barns hälsa</a:t>
            </a:r>
            <a:r>
              <a:rPr lang="sv-SE" sz="1800" dirty="0">
                <a:solidFill>
                  <a:srgbClr val="000000"/>
                </a:solidFill>
                <a:effectLst/>
                <a:latin typeface="Times New Roman" panose="02020603050405020304" pitchFamily="18" charset="0"/>
                <a:ea typeface="Public Sans" pitchFamily="2" charset="0"/>
                <a:cs typeface="Times New Roman" panose="02020603050405020304" pitchFamily="18" charset="0"/>
              </a:rPr>
              <a:t>, </a:t>
            </a:r>
            <a:r>
              <a:rPr lang="sv-SE" sz="1800" b="1" dirty="0">
                <a:solidFill>
                  <a:srgbClr val="000000"/>
                </a:solidFill>
                <a:effectLst/>
                <a:latin typeface="Times New Roman" panose="02020603050405020304" pitchFamily="18" charset="0"/>
                <a:ea typeface="Public Sans" pitchFamily="2" charset="0"/>
                <a:cs typeface="Times New Roman" panose="02020603050405020304" pitchFamily="18" charset="0"/>
              </a:rPr>
              <a:t>minska ojämlikheten</a:t>
            </a:r>
            <a:r>
              <a:rPr lang="sv-SE" sz="1800" dirty="0">
                <a:solidFill>
                  <a:srgbClr val="000000"/>
                </a:solidFill>
                <a:effectLst/>
                <a:latin typeface="Times New Roman" panose="02020603050405020304" pitchFamily="18" charset="0"/>
                <a:ea typeface="Public Sans" pitchFamily="2" charset="0"/>
                <a:cs typeface="Times New Roman" panose="02020603050405020304" pitchFamily="18" charset="0"/>
              </a:rPr>
              <a:t> i tillgången till fritidsaktiviteter och </a:t>
            </a:r>
            <a:r>
              <a:rPr lang="sv-SE" sz="1800" b="1" dirty="0">
                <a:solidFill>
                  <a:srgbClr val="000000"/>
                </a:solidFill>
                <a:effectLst/>
                <a:latin typeface="Times New Roman" panose="02020603050405020304" pitchFamily="18" charset="0"/>
                <a:ea typeface="Public Sans" pitchFamily="2" charset="0"/>
                <a:cs typeface="Times New Roman" panose="02020603050405020304" pitchFamily="18" charset="0"/>
              </a:rPr>
              <a:t>förebygga utanförskap</a:t>
            </a:r>
            <a:r>
              <a:rPr lang="sv-SE" sz="1800" dirty="0">
                <a:solidFill>
                  <a:srgbClr val="000000"/>
                </a:solidFill>
                <a:effectLst/>
                <a:latin typeface="Times New Roman" panose="02020603050405020304" pitchFamily="18" charset="0"/>
                <a:ea typeface="Public Sans" pitchFamily="2" charset="0"/>
                <a:cs typeface="Times New Roman" panose="02020603050405020304" pitchFamily="18" charset="0"/>
              </a:rPr>
              <a:t>. Regeringen vill göra något som man inte tidigare gjort, ge ett Fritidskort som går till barns </a:t>
            </a:r>
            <a:r>
              <a:rPr lang="sv-SE" sz="1800" dirty="0" err="1">
                <a:solidFill>
                  <a:srgbClr val="000000"/>
                </a:solidFill>
                <a:effectLst/>
                <a:latin typeface="Times New Roman" panose="02020603050405020304" pitchFamily="18" charset="0"/>
                <a:ea typeface="Public Sans" pitchFamily="2" charset="0"/>
                <a:cs typeface="Times New Roman" panose="02020603050405020304" pitchFamily="18" charset="0"/>
              </a:rPr>
              <a:t>aktiviter</a:t>
            </a:r>
            <a:r>
              <a:rPr lang="sv-SE" sz="1800" dirty="0">
                <a:solidFill>
                  <a:srgbClr val="000000"/>
                </a:solidFill>
                <a:effectLst/>
                <a:latin typeface="Times New Roman" panose="02020603050405020304" pitchFamily="18" charset="0"/>
                <a:ea typeface="Public Sans" pitchFamily="2" charset="0"/>
                <a:cs typeface="Times New Roman" panose="02020603050405020304" pitchFamily="18" charset="0"/>
              </a:rPr>
              <a:t> och inget annat.</a:t>
            </a:r>
            <a:endParaRPr lang="sv-SE" sz="1800" dirty="0">
              <a:effectLst/>
              <a:latin typeface="Times New Roman" panose="02020603050405020304" pitchFamily="18" charset="0"/>
              <a:ea typeface="Public Sans" pitchFamily="2" charset="0"/>
            </a:endParaRPr>
          </a:p>
          <a:p>
            <a:pPr>
              <a:lnSpc>
                <a:spcPct val="110000"/>
              </a:lnSpc>
              <a:spcAft>
                <a:spcPts val="600"/>
              </a:spcAft>
            </a:pPr>
            <a:r>
              <a:rPr lang="sv-SE" sz="1800" dirty="0">
                <a:solidFill>
                  <a:srgbClr val="000000"/>
                </a:solidFill>
                <a:effectLst/>
                <a:latin typeface="Times New Roman" panose="02020603050405020304" pitchFamily="18" charset="0"/>
                <a:ea typeface="Public Sans" pitchFamily="2" charset="0"/>
                <a:cs typeface="Times New Roman" panose="02020603050405020304" pitchFamily="18" charset="0"/>
              </a:rPr>
              <a:t>Det är barnets vårdnadshavare, hos den som barnet är folkbokfört som hämtar hem Barnets Fritidskort via Fritidskortets digitala tjänst. Jag kommer gå igenom den lite senare.</a:t>
            </a:r>
            <a:endParaRPr lang="sv-SE" sz="1800" dirty="0">
              <a:effectLst/>
              <a:latin typeface="Times New Roman" panose="02020603050405020304" pitchFamily="18" charset="0"/>
              <a:ea typeface="Public Sans" pitchFamily="2" charset="0"/>
            </a:endParaRPr>
          </a:p>
          <a:p>
            <a:pPr>
              <a:lnSpc>
                <a:spcPct val="110000"/>
              </a:lnSpc>
              <a:spcAft>
                <a:spcPts val="600"/>
              </a:spcAft>
            </a:pPr>
            <a:r>
              <a:rPr lang="sv-SE" sz="1800" b="1" dirty="0">
                <a:solidFill>
                  <a:srgbClr val="212121"/>
                </a:solidFill>
                <a:effectLst/>
                <a:latin typeface="Public Sans" pitchFamily="2" charset="0"/>
                <a:ea typeface="Times New Roman" panose="02020603050405020304" pitchFamily="18" charset="0"/>
              </a:rPr>
              <a:t>Fritidskortet går att använda hos</a:t>
            </a:r>
            <a:r>
              <a:rPr lang="sv-SE" sz="1800" dirty="0">
                <a:solidFill>
                  <a:srgbClr val="212121"/>
                </a:solidFill>
                <a:effectLst/>
                <a:latin typeface="Public Sans" pitchFamily="2" charset="0"/>
                <a:ea typeface="Times New Roman" panose="02020603050405020304" pitchFamily="18" charset="0"/>
              </a:rPr>
              <a:t> Idrottsföreningar med statligt LOK stöd, Kommunala musik- och kulturskolor, Friluftsorganisationer, Medlemsföreningar i barn och ungdomsorganisationer som får bidrag från MUCF</a:t>
            </a:r>
            <a:endParaRPr lang="sv-SE" sz="1800" dirty="0">
              <a:effectLst/>
              <a:latin typeface="Times New Roman" panose="02020603050405020304" pitchFamily="18" charset="0"/>
              <a:ea typeface="Public Sans" pitchFamily="2" charset="0"/>
            </a:endParaRPr>
          </a:p>
          <a:p>
            <a:pPr>
              <a:lnSpc>
                <a:spcPct val="110000"/>
              </a:lnSpc>
              <a:spcAft>
                <a:spcPts val="600"/>
              </a:spcAft>
            </a:pPr>
            <a:r>
              <a:rPr lang="sv-SE" sz="1800" dirty="0">
                <a:solidFill>
                  <a:srgbClr val="212121"/>
                </a:solidFill>
                <a:effectLst/>
                <a:latin typeface="Public Sans" pitchFamily="2" charset="0"/>
                <a:ea typeface="Times New Roman" panose="02020603050405020304" pitchFamily="18" charset="0"/>
              </a:rPr>
              <a:t>För de två sistnämnda tillkommer ytterligare kriterier såsom att ska ha funnits i 5 år, inga skulder eller ekonomisk konkurs </a:t>
            </a:r>
            <a:r>
              <a:rPr lang="sv-SE" sz="1800" dirty="0" err="1">
                <a:solidFill>
                  <a:srgbClr val="212121"/>
                </a:solidFill>
                <a:effectLst/>
                <a:latin typeface="Public Sans" pitchFamily="2" charset="0"/>
                <a:ea typeface="Times New Roman" panose="02020603050405020304" pitchFamily="18" charset="0"/>
              </a:rPr>
              <a:t>etc</a:t>
            </a:r>
            <a:endParaRPr lang="sv-SE" sz="1800" dirty="0">
              <a:effectLst/>
              <a:latin typeface="Times New Roman" panose="02020603050405020304" pitchFamily="18" charset="0"/>
              <a:ea typeface="Public Sans" pitchFamily="2" charset="0"/>
            </a:endParaRPr>
          </a:p>
          <a:p>
            <a:pPr>
              <a:lnSpc>
                <a:spcPct val="110000"/>
              </a:lnSpc>
              <a:spcAft>
                <a:spcPts val="600"/>
              </a:spcAft>
            </a:pPr>
            <a:r>
              <a:rPr lang="sv-SE" sz="1800" dirty="0">
                <a:solidFill>
                  <a:srgbClr val="212121"/>
                </a:solidFill>
                <a:effectLst/>
                <a:latin typeface="Public Sans" pitchFamily="2" charset="0"/>
                <a:ea typeface="Times New Roman" panose="02020603050405020304" pitchFamily="18" charset="0"/>
              </a:rPr>
              <a:t>Fritidskortet är ett ekonomiskt stöd som ger fler barn och ungdomar möjlighet till en meningsfull fritid. Fritidskortet kan användas till att betala för regelbundna fritidsaktiviteter inom idrott, kultur, friluftsliv och andra barn- och ungdomsföreningar.</a:t>
            </a:r>
          </a:p>
          <a:p>
            <a:pPr>
              <a:lnSpc>
                <a:spcPct val="110000"/>
              </a:lnSpc>
              <a:spcAft>
                <a:spcPts val="600"/>
              </a:spcAft>
            </a:pPr>
            <a:endParaRPr lang="sv-SE" sz="1800" dirty="0">
              <a:solidFill>
                <a:srgbClr val="212121"/>
              </a:solidFill>
              <a:effectLst/>
              <a:latin typeface="Public Sans" pitchFamily="2" charset="0"/>
              <a:ea typeface="Public Sans" pitchFamily="2" charset="0"/>
            </a:endParaRPr>
          </a:p>
          <a:p>
            <a:pPr>
              <a:lnSpc>
                <a:spcPct val="110000"/>
              </a:lnSpc>
              <a:spcAft>
                <a:spcPts val="600"/>
              </a:spcAft>
            </a:pPr>
            <a:r>
              <a:rPr lang="sv-SE" sz="1800" dirty="0">
                <a:solidFill>
                  <a:srgbClr val="212121"/>
                </a:solidFill>
                <a:effectLst/>
                <a:latin typeface="Public Sans" pitchFamily="2" charset="0"/>
                <a:ea typeface="Public Sans" pitchFamily="2" charset="0"/>
              </a:rPr>
              <a:t>Går att söka föreningar på hemsidan, uppdateras varje måndag.</a:t>
            </a:r>
            <a:endParaRPr lang="sv-SE" sz="1800" dirty="0">
              <a:effectLst/>
              <a:latin typeface="Times New Roman" panose="02020603050405020304" pitchFamily="18" charset="0"/>
              <a:ea typeface="Public Sans" pitchFamily="2" charset="0"/>
            </a:endParaRPr>
          </a:p>
          <a:p>
            <a:endParaRPr lang="sv-SE" dirty="0"/>
          </a:p>
        </p:txBody>
      </p:sp>
      <p:sp>
        <p:nvSpPr>
          <p:cNvPr id="4" name="Platshållare för bildnummer 3"/>
          <p:cNvSpPr>
            <a:spLocks noGrp="1"/>
          </p:cNvSpPr>
          <p:nvPr>
            <p:ph type="sldNum" sz="quarter" idx="5"/>
          </p:nvPr>
        </p:nvSpPr>
        <p:spPr/>
        <p:txBody>
          <a:bodyPr/>
          <a:lstStyle/>
          <a:p>
            <a:fld id="{A29CD586-C145-4C08-8ECD-C931AA628107}" type="slidenum">
              <a:rPr lang="sv-SE" smtClean="0"/>
              <a:t>2</a:t>
            </a:fld>
            <a:endParaRPr lang="sv-SE" dirty="0"/>
          </a:p>
        </p:txBody>
      </p:sp>
    </p:spTree>
    <p:extLst>
      <p:ext uri="{BB962C8B-B14F-4D97-AF65-F5344CB8AC3E}">
        <p14:creationId xmlns:p14="http://schemas.microsoft.com/office/powerpoint/2010/main" val="34972990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342900" lvl="0" indent="-342900">
              <a:lnSpc>
                <a:spcPct val="110000"/>
              </a:lnSpc>
              <a:spcAft>
                <a:spcPts val="600"/>
              </a:spcAft>
              <a:buFont typeface="Verdana" panose="020B0604030504040204" pitchFamily="34" charset="0"/>
              <a:buChar char="●"/>
              <a:tabLst>
                <a:tab pos="457200" algn="l"/>
              </a:tabLst>
            </a:pPr>
            <a:r>
              <a:rPr lang="sv-SE" sz="1200" b="1" dirty="0">
                <a:solidFill>
                  <a:srgbClr val="212121"/>
                </a:solidFill>
                <a:effectLst/>
                <a:latin typeface="Public Sans" pitchFamily="2" charset="0"/>
                <a:ea typeface="Times New Roman" panose="02020603050405020304" pitchFamily="18" charset="0"/>
              </a:rPr>
              <a:t>För vad </a:t>
            </a:r>
            <a:r>
              <a:rPr lang="sv-SE" sz="1200" dirty="0">
                <a:solidFill>
                  <a:srgbClr val="212121"/>
                </a:solidFill>
                <a:effectLst/>
                <a:latin typeface="Public Sans" pitchFamily="2" charset="0"/>
                <a:ea typeface="Times New Roman" panose="02020603050405020304" pitchFamily="18" charset="0"/>
              </a:rPr>
              <a:t>- Avgifter kopplat till förening/kulturskola för innevarande eller kommande år</a:t>
            </a:r>
            <a:endParaRPr lang="sv-SE" sz="1200" dirty="0">
              <a:effectLst/>
              <a:latin typeface="Times New Roman" panose="02020603050405020304" pitchFamily="18" charset="0"/>
              <a:ea typeface="Public Sans" pitchFamily="2" charset="0"/>
            </a:endParaRPr>
          </a:p>
          <a:p>
            <a:pPr marL="742950" lvl="1" indent="-285750">
              <a:lnSpc>
                <a:spcPct val="110000"/>
              </a:lnSpc>
              <a:spcAft>
                <a:spcPts val="600"/>
              </a:spcAft>
              <a:buFont typeface="Verdana" panose="020B0604030504040204" pitchFamily="34" charset="0"/>
              <a:buChar char="‒"/>
              <a:tabLst>
                <a:tab pos="914400" algn="l"/>
              </a:tabLst>
            </a:pPr>
            <a:r>
              <a:rPr lang="sv-SE" sz="1200" dirty="0">
                <a:solidFill>
                  <a:srgbClr val="212121"/>
                </a:solidFill>
                <a:effectLst/>
                <a:latin typeface="Public Sans" pitchFamily="2" charset="0"/>
                <a:ea typeface="Times New Roman" panose="02020603050405020304" pitchFamily="18" charset="0"/>
              </a:rPr>
              <a:t>Regelbundna aktiviteter - 6 tillfällen under 6 mån</a:t>
            </a:r>
            <a:endParaRPr lang="sv-SE" sz="1200" dirty="0">
              <a:effectLst/>
              <a:latin typeface="Times New Roman" panose="02020603050405020304" pitchFamily="18" charset="0"/>
              <a:ea typeface="Public Sans" pitchFamily="2" charset="0"/>
            </a:endParaRPr>
          </a:p>
          <a:p>
            <a:pPr marL="742950" lvl="1" indent="-285750">
              <a:lnSpc>
                <a:spcPct val="110000"/>
              </a:lnSpc>
              <a:spcAft>
                <a:spcPts val="600"/>
              </a:spcAft>
              <a:buFont typeface="Verdana" panose="020B0604030504040204" pitchFamily="34" charset="0"/>
              <a:buChar char="‒"/>
              <a:tabLst>
                <a:tab pos="914400" algn="l"/>
              </a:tabLst>
            </a:pPr>
            <a:r>
              <a:rPr lang="sv-SE" sz="1200" dirty="0">
                <a:solidFill>
                  <a:srgbClr val="212121"/>
                </a:solidFill>
                <a:effectLst/>
                <a:latin typeface="Public Sans" pitchFamily="2" charset="0"/>
                <a:ea typeface="Times New Roman" panose="02020603050405020304" pitchFamily="18" charset="0"/>
              </a:rPr>
              <a:t>Eller hyra av utrustning</a:t>
            </a:r>
            <a:endParaRPr lang="sv-SE" sz="1200" dirty="0">
              <a:effectLst/>
              <a:latin typeface="Times New Roman" panose="02020603050405020304" pitchFamily="18" charset="0"/>
              <a:ea typeface="Public Sans" pitchFamily="2" charset="0"/>
            </a:endParaRPr>
          </a:p>
          <a:p>
            <a:pPr>
              <a:lnSpc>
                <a:spcPct val="110000"/>
              </a:lnSpc>
              <a:spcAft>
                <a:spcPts val="600"/>
              </a:spcAft>
            </a:pPr>
            <a:r>
              <a:rPr lang="sv-SE" sz="1200" dirty="0">
                <a:solidFill>
                  <a:srgbClr val="212121"/>
                </a:solidFill>
                <a:effectLst/>
                <a:latin typeface="Public Sans" pitchFamily="2" charset="0"/>
                <a:ea typeface="Times New Roman" panose="02020603050405020304" pitchFamily="18" charset="0"/>
              </a:rPr>
              <a:t> </a:t>
            </a:r>
            <a:endParaRPr lang="sv-SE" sz="1200" dirty="0">
              <a:effectLst/>
              <a:latin typeface="Times New Roman" panose="02020603050405020304" pitchFamily="18" charset="0"/>
              <a:ea typeface="Public Sans" pitchFamily="2" charset="0"/>
            </a:endParaRPr>
          </a:p>
          <a:p>
            <a:pPr>
              <a:lnSpc>
                <a:spcPct val="110000"/>
              </a:lnSpc>
              <a:spcAft>
                <a:spcPts val="600"/>
              </a:spcAft>
            </a:pPr>
            <a:r>
              <a:rPr lang="sv-SE" sz="1200" b="1" dirty="0">
                <a:solidFill>
                  <a:srgbClr val="212121"/>
                </a:solidFill>
                <a:effectLst/>
                <a:latin typeface="Public Sans" pitchFamily="2" charset="0"/>
                <a:ea typeface="Times New Roman" panose="02020603050405020304" pitchFamily="18" charset="0"/>
              </a:rPr>
              <a:t>Hos vilka </a:t>
            </a:r>
            <a:r>
              <a:rPr lang="sv-SE" sz="1200" dirty="0">
                <a:solidFill>
                  <a:srgbClr val="212121"/>
                </a:solidFill>
                <a:effectLst/>
                <a:latin typeface="Public Sans" pitchFamily="2" charset="0"/>
                <a:ea typeface="Times New Roman" panose="02020603050405020304" pitchFamily="18" charset="0"/>
              </a:rPr>
              <a:t>- Idrottsföreningar med statligt LOK stöd, Kommunala musik- och kulturskolor, Friluftsorganisationer, Medlemsföreningar i barn och ungdomsorganisationer som får bidrag från MUCF</a:t>
            </a:r>
            <a:endParaRPr lang="sv-SE" sz="1200" dirty="0">
              <a:effectLst/>
              <a:latin typeface="Times New Roman" panose="02020603050405020304" pitchFamily="18" charset="0"/>
              <a:ea typeface="Public Sans" pitchFamily="2" charset="0"/>
            </a:endParaRPr>
          </a:p>
          <a:p>
            <a:pPr>
              <a:lnSpc>
                <a:spcPct val="110000"/>
              </a:lnSpc>
              <a:spcAft>
                <a:spcPts val="600"/>
              </a:spcAft>
            </a:pPr>
            <a:r>
              <a:rPr lang="sv-SE" sz="1200" dirty="0">
                <a:solidFill>
                  <a:srgbClr val="212121"/>
                </a:solidFill>
                <a:effectLst/>
                <a:latin typeface="Public Sans" pitchFamily="2" charset="0"/>
                <a:ea typeface="Times New Roman" panose="02020603050405020304" pitchFamily="18" charset="0"/>
              </a:rPr>
              <a:t>För de två sistnämnda tillkommer ytterligare kriterier såsom att ska ha funnits i 5 år, inga skulder eller ekonomisk konkurs </a:t>
            </a:r>
            <a:r>
              <a:rPr lang="sv-SE" sz="1200" dirty="0" err="1">
                <a:solidFill>
                  <a:srgbClr val="212121"/>
                </a:solidFill>
                <a:effectLst/>
                <a:latin typeface="Public Sans" pitchFamily="2" charset="0"/>
                <a:ea typeface="Times New Roman" panose="02020603050405020304" pitchFamily="18" charset="0"/>
              </a:rPr>
              <a:t>etc</a:t>
            </a:r>
            <a:endParaRPr lang="sv-SE" sz="1200" dirty="0">
              <a:effectLst/>
              <a:latin typeface="Times New Roman" panose="02020603050405020304" pitchFamily="18" charset="0"/>
              <a:ea typeface="Public Sans" pitchFamily="2" charset="0"/>
            </a:endParaRPr>
          </a:p>
          <a:p>
            <a:pPr>
              <a:lnSpc>
                <a:spcPct val="110000"/>
              </a:lnSpc>
              <a:spcAft>
                <a:spcPts val="600"/>
              </a:spcAft>
            </a:pPr>
            <a:r>
              <a:rPr lang="sv-SE" sz="1200" dirty="0">
                <a:solidFill>
                  <a:srgbClr val="212121"/>
                </a:solidFill>
                <a:effectLst/>
                <a:latin typeface="Public Sans" pitchFamily="2" charset="0"/>
                <a:ea typeface="Times New Roman" panose="02020603050405020304" pitchFamily="18" charset="0"/>
              </a:rPr>
              <a:t>Enligt förordning om fritidskort ska ansökan lämnas in senast den 30 november varje år. Det för att E‑hälsomyndigheten ska hinna behandla ansökningar och betala ut pengarna innan året är slut.</a:t>
            </a:r>
            <a:endParaRPr lang="sv-SE" sz="1200" dirty="0">
              <a:effectLst/>
              <a:latin typeface="Times New Roman" panose="02020603050405020304" pitchFamily="18" charset="0"/>
              <a:ea typeface="Public Sans" pitchFamily="2" charset="0"/>
            </a:endParaRPr>
          </a:p>
          <a:p>
            <a:pPr>
              <a:lnSpc>
                <a:spcPct val="110000"/>
              </a:lnSpc>
              <a:spcAft>
                <a:spcPts val="600"/>
              </a:spcAft>
            </a:pPr>
            <a:r>
              <a:rPr lang="sv-SE" sz="1200" dirty="0">
                <a:solidFill>
                  <a:srgbClr val="212121"/>
                </a:solidFill>
                <a:effectLst/>
                <a:latin typeface="Public Sans" pitchFamily="2" charset="0"/>
                <a:ea typeface="Times New Roman" panose="02020603050405020304" pitchFamily="18" charset="0"/>
              </a:rPr>
              <a:t>5 januari 2026 öppnar möjligheten för vårdnadshavare att hämta ett nytt Fritidskort för det kommande året.</a:t>
            </a:r>
            <a:endParaRPr lang="sv-SE" sz="1200" dirty="0">
              <a:effectLst/>
              <a:latin typeface="Times New Roman" panose="02020603050405020304" pitchFamily="18" charset="0"/>
              <a:ea typeface="Public Sans" pitchFamily="2" charset="0"/>
            </a:endParaRPr>
          </a:p>
          <a:p>
            <a:endParaRPr lang="sv-SE" dirty="0"/>
          </a:p>
        </p:txBody>
      </p:sp>
      <p:sp>
        <p:nvSpPr>
          <p:cNvPr id="4" name="Platshållare för bildnummer 3"/>
          <p:cNvSpPr>
            <a:spLocks noGrp="1"/>
          </p:cNvSpPr>
          <p:nvPr>
            <p:ph type="sldNum" sz="quarter" idx="5"/>
          </p:nvPr>
        </p:nvSpPr>
        <p:spPr/>
        <p:txBody>
          <a:bodyPr/>
          <a:lstStyle/>
          <a:p>
            <a:fld id="{A29CD586-C145-4C08-8ECD-C931AA628107}" type="slidenum">
              <a:rPr lang="sv-SE" smtClean="0"/>
              <a:t>3</a:t>
            </a:fld>
            <a:endParaRPr lang="sv-SE"/>
          </a:p>
        </p:txBody>
      </p:sp>
    </p:spTree>
    <p:extLst>
      <p:ext uri="{BB962C8B-B14F-4D97-AF65-F5344CB8AC3E}">
        <p14:creationId xmlns:p14="http://schemas.microsoft.com/office/powerpoint/2010/main" val="29479548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sz="1800" dirty="0">
                <a:effectLst/>
                <a:latin typeface="Aptos" panose="02110004020202020204"/>
                <a:ea typeface="Aptos" panose="02110004020202020204"/>
              </a:rPr>
              <a:t> </a:t>
            </a:r>
            <a:endParaRPr lang="sv-SE" sz="1800" dirty="0">
              <a:effectLst/>
              <a:latin typeface="Calibri" panose="020F0502020204030204" pitchFamily="34" charset="0"/>
              <a:ea typeface="Aptos" panose="02110004020202020204"/>
            </a:endParaRPr>
          </a:p>
          <a:p>
            <a:endParaRPr lang="sv-SE" dirty="0"/>
          </a:p>
        </p:txBody>
      </p:sp>
      <p:sp>
        <p:nvSpPr>
          <p:cNvPr id="4" name="Platshållare för bildnummer 3"/>
          <p:cNvSpPr>
            <a:spLocks noGrp="1"/>
          </p:cNvSpPr>
          <p:nvPr>
            <p:ph type="sldNum" sz="quarter" idx="5"/>
          </p:nvPr>
        </p:nvSpPr>
        <p:spPr/>
        <p:txBody>
          <a:bodyPr/>
          <a:lstStyle/>
          <a:p>
            <a:fld id="{A29CD586-C145-4C08-8ECD-C931AA628107}" type="slidenum">
              <a:rPr lang="sv-SE" smtClean="0"/>
              <a:t>4</a:t>
            </a:fld>
            <a:endParaRPr lang="sv-SE" dirty="0"/>
          </a:p>
        </p:txBody>
      </p:sp>
    </p:spTree>
    <p:extLst>
      <p:ext uri="{BB962C8B-B14F-4D97-AF65-F5344CB8AC3E}">
        <p14:creationId xmlns:p14="http://schemas.microsoft.com/office/powerpoint/2010/main" val="25712474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342900" lvl="0" indent="-342900">
              <a:lnSpc>
                <a:spcPct val="110000"/>
              </a:lnSpc>
              <a:spcAft>
                <a:spcPts val="600"/>
              </a:spcAft>
              <a:buFont typeface="+mj-lt"/>
              <a:buAutoNum type="arabicPeriod"/>
              <a:tabLst>
                <a:tab pos="457200" algn="l"/>
              </a:tabLst>
            </a:pPr>
            <a:endParaRPr lang="sv-SE" dirty="0"/>
          </a:p>
        </p:txBody>
      </p:sp>
      <p:sp>
        <p:nvSpPr>
          <p:cNvPr id="4" name="Platshållare för bildnummer 3"/>
          <p:cNvSpPr>
            <a:spLocks noGrp="1"/>
          </p:cNvSpPr>
          <p:nvPr>
            <p:ph type="sldNum" sz="quarter" idx="5"/>
          </p:nvPr>
        </p:nvSpPr>
        <p:spPr/>
        <p:txBody>
          <a:bodyPr/>
          <a:lstStyle/>
          <a:p>
            <a:fld id="{A29CD586-C145-4C08-8ECD-C931AA628107}" type="slidenum">
              <a:rPr lang="sv-SE" smtClean="0"/>
              <a:t>5</a:t>
            </a:fld>
            <a:endParaRPr lang="sv-SE"/>
          </a:p>
        </p:txBody>
      </p:sp>
    </p:spTree>
    <p:extLst>
      <p:ext uri="{BB962C8B-B14F-4D97-AF65-F5344CB8AC3E}">
        <p14:creationId xmlns:p14="http://schemas.microsoft.com/office/powerpoint/2010/main" val="16151744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b="0" i="0" dirty="0">
                <a:solidFill>
                  <a:srgbClr val="000000"/>
                </a:solidFill>
                <a:effectLst/>
                <a:latin typeface="Lexend"/>
              </a:rPr>
              <a:t>Genom att ansluta föreningen till Fritidskortet bidrar ni till att fler barn och unga hittar till och känner sig välkomna i idrottsrörelsen. Att familjer kan betala en del av avgiften med sitt fritidskort innebär sänkta trösklar in i föreningslivet och att få fler att stanna kvar inom föreningen längre.</a:t>
            </a:r>
          </a:p>
          <a:p>
            <a:endParaRPr lang="sv-SE" b="0" i="0" dirty="0">
              <a:solidFill>
                <a:srgbClr val="000000"/>
              </a:solidFill>
              <a:effectLst/>
              <a:latin typeface="Lexend"/>
            </a:endParaRPr>
          </a:p>
          <a:p>
            <a:pPr algn="l"/>
            <a:r>
              <a:rPr lang="sv-SE" b="0" i="0" dirty="0">
                <a:solidFill>
                  <a:srgbClr val="000000"/>
                </a:solidFill>
                <a:effectLst/>
                <a:latin typeface="Lexend"/>
              </a:rPr>
              <a:t>Det kostar inget att ansluta en förening. Det är Försäkringskassan som handlägger/beslutar om en förening kan bli ansluten till Fritidskortet. </a:t>
            </a:r>
          </a:p>
          <a:p>
            <a:endParaRPr lang="sv-SE" dirty="0"/>
          </a:p>
        </p:txBody>
      </p:sp>
      <p:sp>
        <p:nvSpPr>
          <p:cNvPr id="4" name="Platshållare för bildnummer 3"/>
          <p:cNvSpPr>
            <a:spLocks noGrp="1"/>
          </p:cNvSpPr>
          <p:nvPr>
            <p:ph type="sldNum" sz="quarter" idx="5"/>
          </p:nvPr>
        </p:nvSpPr>
        <p:spPr/>
        <p:txBody>
          <a:bodyPr/>
          <a:lstStyle/>
          <a:p>
            <a:fld id="{A29CD586-C145-4C08-8ECD-C931AA628107}" type="slidenum">
              <a:rPr lang="sv-SE" smtClean="0"/>
              <a:t>6</a:t>
            </a:fld>
            <a:endParaRPr lang="sv-SE"/>
          </a:p>
        </p:txBody>
      </p:sp>
    </p:spTree>
    <p:extLst>
      <p:ext uri="{BB962C8B-B14F-4D97-AF65-F5344CB8AC3E}">
        <p14:creationId xmlns:p14="http://schemas.microsoft.com/office/powerpoint/2010/main" val="30550156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bildnummer 3"/>
          <p:cNvSpPr>
            <a:spLocks noGrp="1"/>
          </p:cNvSpPr>
          <p:nvPr>
            <p:ph type="sldNum" sz="quarter" idx="5"/>
          </p:nvPr>
        </p:nvSpPr>
        <p:spPr/>
        <p:txBody>
          <a:bodyPr/>
          <a:lstStyle/>
          <a:p>
            <a:fld id="{A29CD586-C145-4C08-8ECD-C931AA628107}" type="slidenum">
              <a:rPr lang="sv-SE" smtClean="0"/>
              <a:t>8</a:t>
            </a:fld>
            <a:endParaRPr lang="sv-SE"/>
          </a:p>
        </p:txBody>
      </p:sp>
    </p:spTree>
    <p:extLst>
      <p:ext uri="{BB962C8B-B14F-4D97-AF65-F5344CB8AC3E}">
        <p14:creationId xmlns:p14="http://schemas.microsoft.com/office/powerpoint/2010/main" val="25847890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sz="1000" dirty="0"/>
          </a:p>
          <a:p>
            <a:r>
              <a:rPr lang="sv-SE" sz="1000" dirty="0"/>
              <a:t>Fritidskortets kundservice hos e-hälsomyndigheten finns tillgänglig även för er som förening och vårdnadshavare, där vi kan hjälpa er med </a:t>
            </a:r>
            <a:r>
              <a:rPr lang="sv-SE" sz="1000" dirty="0">
                <a:effectLst/>
                <a:latin typeface="Calibri" panose="020F0502020204030204" pitchFamily="34" charset="0"/>
                <a:ea typeface="Calibri" panose="020F0502020204030204" pitchFamily="34" charset="0"/>
              </a:rPr>
              <a:t>frågor om betalningar, återbetalningar eller föreningssystemen och hur man söker och hur man kan ser vilka barn som finns att söka för.</a:t>
            </a:r>
            <a:endParaRPr lang="sv-SE" sz="1000" dirty="0"/>
          </a:p>
          <a:p>
            <a:endParaRPr lang="sv-SE" sz="1000" dirty="0"/>
          </a:p>
          <a:p>
            <a:r>
              <a:rPr lang="sv-SE" sz="1000" dirty="0"/>
              <a:t>E-hälsomyndigheten har ca 16 handläggare i kundservice som är behjälpliga med alla sorters frågor kring Fritidskortet.</a:t>
            </a:r>
          </a:p>
          <a:p>
            <a:r>
              <a:rPr lang="sv-SE" sz="1000" dirty="0"/>
              <a:t>Gällande specifika frågor rörande Fritidskortets register så kontaktar man Försäkringskassan kundservice.</a:t>
            </a:r>
          </a:p>
          <a:p>
            <a:endParaRPr lang="sv-SE" sz="1000" dirty="0"/>
          </a:p>
          <a:p>
            <a:r>
              <a:rPr lang="sv-SE" sz="1000" dirty="0"/>
              <a:t>På hemsidan finns alla kontaktuppgifter och öppettider</a:t>
            </a:r>
          </a:p>
        </p:txBody>
      </p:sp>
      <p:sp>
        <p:nvSpPr>
          <p:cNvPr id="4" name="Platshållare för bildnummer 3"/>
          <p:cNvSpPr>
            <a:spLocks noGrp="1"/>
          </p:cNvSpPr>
          <p:nvPr>
            <p:ph type="sldNum" sz="quarter" idx="5"/>
          </p:nvPr>
        </p:nvSpPr>
        <p:spPr/>
        <p:txBody>
          <a:bodyPr/>
          <a:lstStyle/>
          <a:p>
            <a:fld id="{A29CD586-C145-4C08-8ECD-C931AA628107}" type="slidenum">
              <a:rPr lang="sv-SE" smtClean="0"/>
              <a:t>9</a:t>
            </a:fld>
            <a:endParaRPr lang="sv-SE"/>
          </a:p>
        </p:txBody>
      </p:sp>
    </p:spTree>
    <p:extLst>
      <p:ext uri="{BB962C8B-B14F-4D97-AF65-F5344CB8AC3E}">
        <p14:creationId xmlns:p14="http://schemas.microsoft.com/office/powerpoint/2010/main" val="17815099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A29CD586-C145-4C08-8ECD-C931AA628107}" type="slidenum">
              <a:rPr lang="sv-SE" smtClean="0"/>
              <a:t>10</a:t>
            </a:fld>
            <a:endParaRPr lang="sv-SE" dirty="0"/>
          </a:p>
        </p:txBody>
      </p:sp>
    </p:spTree>
    <p:extLst>
      <p:ext uri="{BB962C8B-B14F-4D97-AF65-F5344CB8AC3E}">
        <p14:creationId xmlns:p14="http://schemas.microsoft.com/office/powerpoint/2010/main" val="22938519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2.svg"/><Relationship Id="rId1" Type="http://schemas.openxmlformats.org/officeDocument/2006/relationships/slideMaster" Target="../slideMasters/slideMaster1.xml"/><Relationship Id="rId4" Type="http://schemas.openxmlformats.org/officeDocument/2006/relationships/image" Target="../media/image5.sv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4.svg"/><Relationship Id="rId7" Type="http://schemas.openxmlformats.org/officeDocument/2006/relationships/image" Target="../media/image9.svg"/><Relationship Id="rId2" Type="http://schemas.openxmlformats.org/officeDocument/2006/relationships/image" Target="../media/image6.svg"/><Relationship Id="rId1" Type="http://schemas.openxmlformats.org/officeDocument/2006/relationships/slideMaster" Target="../slideMasters/slideMaster1.xml"/><Relationship Id="rId6" Type="http://schemas.openxmlformats.org/officeDocument/2006/relationships/image" Target="../media/image8.jpg"/><Relationship Id="rId11" Type="http://schemas.openxmlformats.org/officeDocument/2006/relationships/image" Target="../media/image13.jpg"/><Relationship Id="rId5" Type="http://schemas.openxmlformats.org/officeDocument/2006/relationships/image" Target="../media/image7.tif"/><Relationship Id="rId10" Type="http://schemas.openxmlformats.org/officeDocument/2006/relationships/image" Target="../media/image12.jpg"/><Relationship Id="rId4" Type="http://schemas.openxmlformats.org/officeDocument/2006/relationships/image" Target="../media/image5.svg"/><Relationship Id="rId9" Type="http://schemas.openxmlformats.org/officeDocument/2006/relationships/image" Target="../media/image11.jp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tartsida, variant 1">
    <p:bg>
      <p:bgPr>
        <a:solidFill>
          <a:schemeClr val="accent1"/>
        </a:solidFill>
        <a:effectLst/>
      </p:bgPr>
    </p:bg>
    <p:spTree>
      <p:nvGrpSpPr>
        <p:cNvPr id="1" name=""/>
        <p:cNvGrpSpPr/>
        <p:nvPr/>
      </p:nvGrpSpPr>
      <p:grpSpPr>
        <a:xfrm>
          <a:off x="0" y="0"/>
          <a:ext cx="0" cy="0"/>
          <a:chOff x="0" y="0"/>
          <a:chExt cx="0" cy="0"/>
        </a:xfrm>
      </p:grpSpPr>
      <p:sp>
        <p:nvSpPr>
          <p:cNvPr id="8" name="Rubrik 1">
            <a:extLst>
              <a:ext uri="{FF2B5EF4-FFF2-40B4-BE49-F238E27FC236}">
                <a16:creationId xmlns:a16="http://schemas.microsoft.com/office/drawing/2014/main" id="{4C02DD20-788E-497E-238C-32E218B7903E}"/>
              </a:ext>
            </a:extLst>
          </p:cNvPr>
          <p:cNvSpPr>
            <a:spLocks noGrp="1"/>
          </p:cNvSpPr>
          <p:nvPr>
            <p:ph type="title"/>
          </p:nvPr>
        </p:nvSpPr>
        <p:spPr>
          <a:xfrm>
            <a:off x="2095429" y="3822649"/>
            <a:ext cx="8255724" cy="1273628"/>
          </a:xfrm>
        </p:spPr>
        <p:txBody>
          <a:bodyPr anchor="b">
            <a:normAutofit/>
          </a:bodyPr>
          <a:lstStyle>
            <a:lvl1pPr algn="ctr">
              <a:defRPr sz="3600">
                <a:solidFill>
                  <a:schemeClr val="bg1"/>
                </a:solidFill>
              </a:defRPr>
            </a:lvl1pPr>
          </a:lstStyle>
          <a:p>
            <a:r>
              <a:rPr lang="sv-SE"/>
              <a:t>Klicka här för att ändra mall för rubrikformat</a:t>
            </a:r>
            <a:endParaRPr lang="sv-SE" dirty="0"/>
          </a:p>
        </p:txBody>
      </p:sp>
      <p:pic>
        <p:nvPicPr>
          <p:cNvPr id="9" name="Bild 8">
            <a:extLst>
              <a:ext uri="{FF2B5EF4-FFF2-40B4-BE49-F238E27FC236}">
                <a16:creationId xmlns:a16="http://schemas.microsoft.com/office/drawing/2014/main" id="{8CC9BCB0-6620-0846-E130-356E51CCCBC7}"/>
              </a:ext>
            </a:extLst>
          </p:cNvPr>
          <p:cNvPicPr>
            <a:picLocks noChangeAspect="1"/>
          </p:cNvPicPr>
          <p:nvPr userDrawn="1"/>
        </p:nvPicPr>
        <p:blipFill>
          <a:blip>
            <a:extLst>
              <a:ext uri="{96DAC541-7B7A-43D3-8B79-37D633B846F1}">
                <asvg:svgBlip xmlns:asvg="http://schemas.microsoft.com/office/drawing/2016/SVG/main" r:embed="rId2"/>
              </a:ext>
            </a:extLst>
          </a:blip>
          <a:srcRect l="16520" t="15874" r="14710" b="18478"/>
          <a:stretch/>
        </p:blipFill>
        <p:spPr bwMode="black">
          <a:xfrm>
            <a:off x="4038600" y="1002638"/>
            <a:ext cx="4249056" cy="2866241"/>
          </a:xfrm>
          <a:prstGeom prst="rect">
            <a:avLst/>
          </a:prstGeom>
        </p:spPr>
      </p:pic>
      <p:sp>
        <p:nvSpPr>
          <p:cNvPr id="10" name="Underrubrik 2">
            <a:extLst>
              <a:ext uri="{FF2B5EF4-FFF2-40B4-BE49-F238E27FC236}">
                <a16:creationId xmlns:a16="http://schemas.microsoft.com/office/drawing/2014/main" id="{2905E262-B8DF-36A5-1FD1-225A1A4E87A5}"/>
              </a:ext>
            </a:extLst>
          </p:cNvPr>
          <p:cNvSpPr>
            <a:spLocks noGrp="1"/>
          </p:cNvSpPr>
          <p:nvPr>
            <p:ph type="subTitle" idx="1"/>
          </p:nvPr>
        </p:nvSpPr>
        <p:spPr>
          <a:xfrm>
            <a:off x="2513304" y="5216134"/>
            <a:ext cx="7419974" cy="791010"/>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a:t>Klicka här för att ändra mall för underrubrikformat</a:t>
            </a:r>
            <a:endParaRPr lang="sv-SE" dirty="0"/>
          </a:p>
        </p:txBody>
      </p:sp>
    </p:spTree>
    <p:extLst>
      <p:ext uri="{BB962C8B-B14F-4D97-AF65-F5344CB8AC3E}">
        <p14:creationId xmlns:p14="http://schemas.microsoft.com/office/powerpoint/2010/main" val="3177692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rtsida, variant 2">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532A14C9-C83E-48F5-F876-97FD9362B411}"/>
              </a:ext>
            </a:extLst>
          </p:cNvPr>
          <p:cNvSpPr/>
          <p:nvPr userDrawn="1"/>
        </p:nvSpPr>
        <p:spPr>
          <a:xfrm>
            <a:off x="0" y="0"/>
            <a:ext cx="12192000" cy="60071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500" dirty="0">
              <a:cs typeface="Arial" panose="020B0604020202020204" pitchFamily="34" charset="0"/>
            </a:endParaRPr>
          </a:p>
        </p:txBody>
      </p:sp>
      <p:sp>
        <p:nvSpPr>
          <p:cNvPr id="2" name="Rubrik 1">
            <a:extLst>
              <a:ext uri="{FF2B5EF4-FFF2-40B4-BE49-F238E27FC236}">
                <a16:creationId xmlns:a16="http://schemas.microsoft.com/office/drawing/2014/main" id="{1FF482D3-C107-D6A3-D195-EBA898E201BC}"/>
              </a:ext>
            </a:extLst>
          </p:cNvPr>
          <p:cNvSpPr>
            <a:spLocks noGrp="1"/>
          </p:cNvSpPr>
          <p:nvPr>
            <p:ph type="title"/>
          </p:nvPr>
        </p:nvSpPr>
        <p:spPr bwMode="white">
          <a:xfrm>
            <a:off x="2095429" y="3543975"/>
            <a:ext cx="8255724" cy="1273628"/>
          </a:xfrm>
        </p:spPr>
        <p:txBody>
          <a:bodyPr anchor="b">
            <a:normAutofit/>
          </a:bodyPr>
          <a:lstStyle>
            <a:lvl1pPr algn="ctr">
              <a:defRPr sz="3600">
                <a:solidFill>
                  <a:schemeClr val="bg1"/>
                </a:solidFill>
              </a:defRPr>
            </a:lvl1pPr>
          </a:lstStyle>
          <a:p>
            <a:r>
              <a:rPr lang="sv-SE"/>
              <a:t>Klicka här för att ändra mall för rubrikformat</a:t>
            </a:r>
            <a:endParaRPr lang="sv-SE" dirty="0"/>
          </a:p>
        </p:txBody>
      </p:sp>
      <p:pic>
        <p:nvPicPr>
          <p:cNvPr id="7" name="Bild 6">
            <a:extLst>
              <a:ext uri="{FF2B5EF4-FFF2-40B4-BE49-F238E27FC236}">
                <a16:creationId xmlns:a16="http://schemas.microsoft.com/office/drawing/2014/main" id="{33E017FF-F566-60CF-9D92-472D5BF18589}"/>
              </a:ext>
            </a:extLst>
          </p:cNvPr>
          <p:cNvPicPr>
            <a:picLocks noChangeAspect="1"/>
          </p:cNvPicPr>
          <p:nvPr userDrawn="1"/>
        </p:nvPicPr>
        <p:blipFill>
          <a:blip>
            <a:extLst>
              <a:ext uri="{96DAC541-7B7A-43D3-8B79-37D633B846F1}">
                <asvg:svgBlip xmlns:asvg="http://schemas.microsoft.com/office/drawing/2016/SVG/main" r:embed="rId2"/>
              </a:ext>
            </a:extLst>
          </a:blip>
          <a:srcRect l="16520" t="15874" r="14710" b="18478"/>
          <a:stretch/>
        </p:blipFill>
        <p:spPr>
          <a:xfrm>
            <a:off x="4038600" y="723964"/>
            <a:ext cx="4249056" cy="2866241"/>
          </a:xfrm>
          <a:prstGeom prst="rect">
            <a:avLst/>
          </a:prstGeom>
        </p:spPr>
      </p:pic>
      <p:sp>
        <p:nvSpPr>
          <p:cNvPr id="8" name="Underrubrik 2">
            <a:extLst>
              <a:ext uri="{FF2B5EF4-FFF2-40B4-BE49-F238E27FC236}">
                <a16:creationId xmlns:a16="http://schemas.microsoft.com/office/drawing/2014/main" id="{1C0852DC-9AEF-8B04-E0A6-01470A9A5794}"/>
              </a:ext>
            </a:extLst>
          </p:cNvPr>
          <p:cNvSpPr>
            <a:spLocks noGrp="1"/>
          </p:cNvSpPr>
          <p:nvPr>
            <p:ph type="subTitle" idx="1"/>
          </p:nvPr>
        </p:nvSpPr>
        <p:spPr bwMode="white">
          <a:xfrm>
            <a:off x="2513304" y="4937460"/>
            <a:ext cx="7419974" cy="791010"/>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a:t>Klicka här för att ändra mall för underrubrikformat</a:t>
            </a:r>
            <a:endParaRPr lang="sv-SE" dirty="0"/>
          </a:p>
        </p:txBody>
      </p:sp>
      <p:sp>
        <p:nvSpPr>
          <p:cNvPr id="9" name="Platshållare för bild 8">
            <a:extLst>
              <a:ext uri="{FF2B5EF4-FFF2-40B4-BE49-F238E27FC236}">
                <a16:creationId xmlns:a16="http://schemas.microsoft.com/office/drawing/2014/main" id="{1B2617CA-079B-74E0-65BE-DB4D37B42D7E}"/>
              </a:ext>
            </a:extLst>
          </p:cNvPr>
          <p:cNvSpPr>
            <a:spLocks noGrp="1"/>
          </p:cNvSpPr>
          <p:nvPr>
            <p:ph type="pic" sz="quarter" idx="10" hasCustomPrompt="1"/>
          </p:nvPr>
        </p:nvSpPr>
        <p:spPr>
          <a:xfrm>
            <a:off x="371476" y="6126957"/>
            <a:ext cx="2679859" cy="614363"/>
          </a:xfrm>
        </p:spPr>
        <p:txBody>
          <a:bodyPr/>
          <a:lstStyle>
            <a:lvl1pPr marL="0" indent="0">
              <a:buNone/>
              <a:defRPr sz="1000"/>
            </a:lvl1pPr>
          </a:lstStyle>
          <a:p>
            <a:r>
              <a:rPr lang="sv-SE" dirty="0"/>
              <a:t>Klicka för att infoga en egen logotyp</a:t>
            </a:r>
          </a:p>
        </p:txBody>
      </p:sp>
    </p:spTree>
    <p:extLst>
      <p:ext uri="{BB962C8B-B14F-4D97-AF65-F5344CB8AC3E}">
        <p14:creationId xmlns:p14="http://schemas.microsoft.com/office/powerpoint/2010/main" val="2482306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ubrik och innehåll">
    <p:spTree>
      <p:nvGrpSpPr>
        <p:cNvPr id="1" name=""/>
        <p:cNvGrpSpPr/>
        <p:nvPr/>
      </p:nvGrpSpPr>
      <p:grpSpPr>
        <a:xfrm>
          <a:off x="0" y="0"/>
          <a:ext cx="0" cy="0"/>
          <a:chOff x="0" y="0"/>
          <a:chExt cx="0" cy="0"/>
        </a:xfrm>
      </p:grpSpPr>
      <p:sp>
        <p:nvSpPr>
          <p:cNvPr id="3" name="Platshållare för innehåll 2">
            <a:extLst>
              <a:ext uri="{FF2B5EF4-FFF2-40B4-BE49-F238E27FC236}">
                <a16:creationId xmlns:a16="http://schemas.microsoft.com/office/drawing/2014/main" id="{94DD60AF-FC73-41DA-8ECD-F5290F6D92CF}"/>
              </a:ext>
            </a:extLst>
          </p:cNvPr>
          <p:cNvSpPr>
            <a:spLocks noGrp="1"/>
          </p:cNvSpPr>
          <p:nvPr>
            <p:ph idx="1"/>
          </p:nvPr>
        </p:nvSpPr>
        <p:spPr>
          <a:xfrm>
            <a:off x="1103312" y="2133600"/>
            <a:ext cx="9985375" cy="403225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p:txBody>
      </p:sp>
      <p:sp>
        <p:nvSpPr>
          <p:cNvPr id="4" name="Platshållare för datum 3">
            <a:extLst>
              <a:ext uri="{FF2B5EF4-FFF2-40B4-BE49-F238E27FC236}">
                <a16:creationId xmlns:a16="http://schemas.microsoft.com/office/drawing/2014/main" id="{0976B228-402E-404C-A134-9A6A7E7BB343}"/>
              </a:ext>
            </a:extLst>
          </p:cNvPr>
          <p:cNvSpPr>
            <a:spLocks noGrp="1"/>
          </p:cNvSpPr>
          <p:nvPr>
            <p:ph type="dt" sz="half" idx="10"/>
          </p:nvPr>
        </p:nvSpPr>
        <p:spPr/>
        <p:txBody>
          <a:bodyPr/>
          <a:lstStyle/>
          <a:p>
            <a:fld id="{FD403CD0-842C-4BCD-83D3-BB78B185EE38}" type="datetimeFigureOut">
              <a:rPr lang="sv-SE" smtClean="0"/>
              <a:t>2026-10-12</a:t>
            </a:fld>
            <a:endParaRPr lang="sv-SE" dirty="0"/>
          </a:p>
        </p:txBody>
      </p:sp>
      <p:sp>
        <p:nvSpPr>
          <p:cNvPr id="5" name="Platshållare för sidfot 4">
            <a:extLst>
              <a:ext uri="{FF2B5EF4-FFF2-40B4-BE49-F238E27FC236}">
                <a16:creationId xmlns:a16="http://schemas.microsoft.com/office/drawing/2014/main" id="{3094C615-7E13-4A8A-90D6-32013DC87285}"/>
              </a:ext>
            </a:extLst>
          </p:cNvPr>
          <p:cNvSpPr>
            <a:spLocks noGrp="1"/>
          </p:cNvSpPr>
          <p:nvPr>
            <p:ph type="ftr" sz="quarter" idx="11"/>
          </p:nvPr>
        </p:nvSpPr>
        <p:spPr/>
        <p:txBody>
          <a:bodyPr/>
          <a:lstStyle/>
          <a:p>
            <a:endParaRPr lang="sv-SE" dirty="0"/>
          </a:p>
        </p:txBody>
      </p:sp>
      <p:sp>
        <p:nvSpPr>
          <p:cNvPr id="6" name="Platshållare för bildnummer 5">
            <a:extLst>
              <a:ext uri="{FF2B5EF4-FFF2-40B4-BE49-F238E27FC236}">
                <a16:creationId xmlns:a16="http://schemas.microsoft.com/office/drawing/2014/main" id="{9C085466-4788-495F-AA4A-842866450A58}"/>
              </a:ext>
            </a:extLst>
          </p:cNvPr>
          <p:cNvSpPr>
            <a:spLocks noGrp="1"/>
          </p:cNvSpPr>
          <p:nvPr>
            <p:ph type="sldNum" sz="quarter" idx="12"/>
          </p:nvPr>
        </p:nvSpPr>
        <p:spPr/>
        <p:txBody>
          <a:bodyPr/>
          <a:lstStyle/>
          <a:p>
            <a:fld id="{AE086683-F536-42AB-ABBC-F4803DFE8DBC}" type="slidenum">
              <a:rPr lang="sv-SE" smtClean="0"/>
              <a:t>‹#›</a:t>
            </a:fld>
            <a:endParaRPr lang="sv-SE" dirty="0"/>
          </a:p>
        </p:txBody>
      </p:sp>
      <p:sp>
        <p:nvSpPr>
          <p:cNvPr id="8" name="Rubrik 7">
            <a:extLst>
              <a:ext uri="{FF2B5EF4-FFF2-40B4-BE49-F238E27FC236}">
                <a16:creationId xmlns:a16="http://schemas.microsoft.com/office/drawing/2014/main" id="{EAEE3CB5-6DBA-1C51-B07E-5010C3CA9F83}"/>
              </a:ext>
            </a:extLst>
          </p:cNvPr>
          <p:cNvSpPr>
            <a:spLocks noGrp="1"/>
          </p:cNvSpPr>
          <p:nvPr>
            <p:ph type="title"/>
          </p:nvPr>
        </p:nvSpPr>
        <p:spPr/>
        <p:txBody>
          <a:bodyPr/>
          <a:lstStyle/>
          <a:p>
            <a:r>
              <a:rPr lang="sv-SE"/>
              <a:t>Klicka här för att ändra mall för rubrikformat</a:t>
            </a:r>
            <a:endParaRPr lang="sv-SE" dirty="0"/>
          </a:p>
        </p:txBody>
      </p:sp>
    </p:spTree>
    <p:extLst>
      <p:ext uri="{BB962C8B-B14F-4D97-AF65-F5344CB8AC3E}">
        <p14:creationId xmlns:p14="http://schemas.microsoft.com/office/powerpoint/2010/main" val="2054511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vå delar">
    <p:spTree>
      <p:nvGrpSpPr>
        <p:cNvPr id="1" name=""/>
        <p:cNvGrpSpPr/>
        <p:nvPr/>
      </p:nvGrpSpPr>
      <p:grpSpPr>
        <a:xfrm>
          <a:off x="0" y="0"/>
          <a:ext cx="0" cy="0"/>
          <a:chOff x="0" y="0"/>
          <a:chExt cx="0" cy="0"/>
        </a:xfrm>
      </p:grpSpPr>
      <p:sp>
        <p:nvSpPr>
          <p:cNvPr id="3" name="Platshållare för innehåll 2">
            <a:extLst>
              <a:ext uri="{FF2B5EF4-FFF2-40B4-BE49-F238E27FC236}">
                <a16:creationId xmlns:a16="http://schemas.microsoft.com/office/drawing/2014/main" id="{0D17F852-2405-43B5-8AA8-1DF9E051EB6B}"/>
              </a:ext>
            </a:extLst>
          </p:cNvPr>
          <p:cNvSpPr>
            <a:spLocks noGrp="1"/>
          </p:cNvSpPr>
          <p:nvPr>
            <p:ph sz="half" idx="1"/>
          </p:nvPr>
        </p:nvSpPr>
        <p:spPr>
          <a:xfrm>
            <a:off x="1092200" y="2133599"/>
            <a:ext cx="4948236" cy="4032251"/>
          </a:xfrm>
        </p:spPr>
        <p:txBody>
          <a:bodyPr/>
          <a:lstStyle>
            <a:lvl1pPr>
              <a:defRPr sz="2000"/>
            </a:lvl1pPr>
            <a:lvl2pPr>
              <a:defRPr sz="1800"/>
            </a:lvl2pPr>
            <a:lvl3pPr>
              <a:defRPr sz="1600"/>
            </a:lvl3pPr>
          </a:lstStyle>
          <a:p>
            <a:pPr lvl="0"/>
            <a:r>
              <a:rPr lang="sv-SE"/>
              <a:t>Klicka här för att ändra format på bakgrundstexten</a:t>
            </a:r>
          </a:p>
          <a:p>
            <a:pPr lvl="1"/>
            <a:r>
              <a:rPr lang="sv-SE"/>
              <a:t>Nivå två</a:t>
            </a:r>
          </a:p>
          <a:p>
            <a:pPr lvl="2"/>
            <a:r>
              <a:rPr lang="sv-SE"/>
              <a:t>Nivå tre</a:t>
            </a:r>
          </a:p>
          <a:p>
            <a:pPr lvl="3"/>
            <a:r>
              <a:rPr lang="sv-SE"/>
              <a:t>Nivå fyra</a:t>
            </a:r>
          </a:p>
        </p:txBody>
      </p:sp>
      <p:sp>
        <p:nvSpPr>
          <p:cNvPr id="4" name="Platshållare för innehåll 3">
            <a:extLst>
              <a:ext uri="{FF2B5EF4-FFF2-40B4-BE49-F238E27FC236}">
                <a16:creationId xmlns:a16="http://schemas.microsoft.com/office/drawing/2014/main" id="{4C4315BF-6788-4811-BD10-03E568815C6E}"/>
              </a:ext>
            </a:extLst>
          </p:cNvPr>
          <p:cNvSpPr>
            <a:spLocks noGrp="1"/>
          </p:cNvSpPr>
          <p:nvPr>
            <p:ph sz="half" idx="2"/>
          </p:nvPr>
        </p:nvSpPr>
        <p:spPr>
          <a:xfrm>
            <a:off x="6167438" y="2133600"/>
            <a:ext cx="4932362" cy="4032250"/>
          </a:xfrm>
        </p:spPr>
        <p:txBody>
          <a:bodyPr/>
          <a:lstStyle>
            <a:lvl1pPr>
              <a:defRPr sz="2000"/>
            </a:lvl1pPr>
            <a:lvl2pPr>
              <a:defRPr sz="1800"/>
            </a:lvl2pPr>
            <a:lvl3pPr>
              <a:defRPr sz="1600"/>
            </a:lvl3pPr>
          </a:lstStyle>
          <a:p>
            <a:pPr lvl="0"/>
            <a:r>
              <a:rPr lang="sv-SE"/>
              <a:t>Klicka här för att ändra format på bakgrundstexten</a:t>
            </a:r>
          </a:p>
          <a:p>
            <a:pPr lvl="1"/>
            <a:r>
              <a:rPr lang="sv-SE"/>
              <a:t>Nivå två</a:t>
            </a:r>
          </a:p>
          <a:p>
            <a:pPr lvl="2"/>
            <a:r>
              <a:rPr lang="sv-SE"/>
              <a:t>Nivå tre</a:t>
            </a:r>
          </a:p>
          <a:p>
            <a:pPr lvl="3"/>
            <a:r>
              <a:rPr lang="sv-SE"/>
              <a:t>Nivå fyra</a:t>
            </a:r>
          </a:p>
        </p:txBody>
      </p:sp>
      <p:sp>
        <p:nvSpPr>
          <p:cNvPr id="9" name="Platshållare för datum 8">
            <a:extLst>
              <a:ext uri="{FF2B5EF4-FFF2-40B4-BE49-F238E27FC236}">
                <a16:creationId xmlns:a16="http://schemas.microsoft.com/office/drawing/2014/main" id="{9F8B36AD-B631-7ADB-480F-B0B13DD38F02}"/>
              </a:ext>
            </a:extLst>
          </p:cNvPr>
          <p:cNvSpPr>
            <a:spLocks noGrp="1"/>
          </p:cNvSpPr>
          <p:nvPr>
            <p:ph type="dt" sz="half" idx="10"/>
          </p:nvPr>
        </p:nvSpPr>
        <p:spPr/>
        <p:txBody>
          <a:bodyPr/>
          <a:lstStyle/>
          <a:p>
            <a:fld id="{FD403CD0-842C-4BCD-83D3-BB78B185EE38}" type="datetimeFigureOut">
              <a:rPr lang="sv-SE" smtClean="0"/>
              <a:pPr/>
              <a:t>2026-10-12</a:t>
            </a:fld>
            <a:endParaRPr lang="sv-SE" dirty="0"/>
          </a:p>
        </p:txBody>
      </p:sp>
      <p:sp>
        <p:nvSpPr>
          <p:cNvPr id="10" name="Platshållare för sidfot 9">
            <a:extLst>
              <a:ext uri="{FF2B5EF4-FFF2-40B4-BE49-F238E27FC236}">
                <a16:creationId xmlns:a16="http://schemas.microsoft.com/office/drawing/2014/main" id="{298835F4-91A2-ABF6-70E1-75EC68D51C49}"/>
              </a:ext>
            </a:extLst>
          </p:cNvPr>
          <p:cNvSpPr>
            <a:spLocks noGrp="1"/>
          </p:cNvSpPr>
          <p:nvPr>
            <p:ph type="ftr" sz="quarter" idx="11"/>
          </p:nvPr>
        </p:nvSpPr>
        <p:spPr/>
        <p:txBody>
          <a:bodyPr/>
          <a:lstStyle/>
          <a:p>
            <a:endParaRPr lang="sv-SE" dirty="0"/>
          </a:p>
        </p:txBody>
      </p:sp>
      <p:sp>
        <p:nvSpPr>
          <p:cNvPr id="11" name="Platshållare för bildnummer 10">
            <a:extLst>
              <a:ext uri="{FF2B5EF4-FFF2-40B4-BE49-F238E27FC236}">
                <a16:creationId xmlns:a16="http://schemas.microsoft.com/office/drawing/2014/main" id="{124CC39C-F08C-27CF-1785-D2A563960594}"/>
              </a:ext>
            </a:extLst>
          </p:cNvPr>
          <p:cNvSpPr>
            <a:spLocks noGrp="1"/>
          </p:cNvSpPr>
          <p:nvPr>
            <p:ph type="sldNum" sz="quarter" idx="12"/>
          </p:nvPr>
        </p:nvSpPr>
        <p:spPr/>
        <p:txBody>
          <a:bodyPr/>
          <a:lstStyle/>
          <a:p>
            <a:fld id="{AE086683-F536-42AB-ABBC-F4803DFE8DBC}" type="slidenum">
              <a:rPr lang="sv-SE" smtClean="0"/>
              <a:pPr/>
              <a:t>‹#›</a:t>
            </a:fld>
            <a:endParaRPr lang="sv-SE" dirty="0"/>
          </a:p>
        </p:txBody>
      </p:sp>
      <p:sp>
        <p:nvSpPr>
          <p:cNvPr id="5" name="Rubrik 4">
            <a:extLst>
              <a:ext uri="{FF2B5EF4-FFF2-40B4-BE49-F238E27FC236}">
                <a16:creationId xmlns:a16="http://schemas.microsoft.com/office/drawing/2014/main" id="{CB7BFBD2-6E76-AA0C-3DDA-A809D292052F}"/>
              </a:ext>
            </a:extLst>
          </p:cNvPr>
          <p:cNvSpPr>
            <a:spLocks noGrp="1"/>
          </p:cNvSpPr>
          <p:nvPr>
            <p:ph type="title"/>
          </p:nvPr>
        </p:nvSpPr>
        <p:spPr/>
        <p:txBody>
          <a:bodyPr/>
          <a:lstStyle/>
          <a:p>
            <a:r>
              <a:rPr lang="sv-SE"/>
              <a:t>Klicka här för att ändra mall för rubrikformat</a:t>
            </a:r>
            <a:endParaRPr lang="sv-SE" dirty="0"/>
          </a:p>
        </p:txBody>
      </p:sp>
    </p:spTree>
    <p:extLst>
      <p:ext uri="{BB962C8B-B14F-4D97-AF65-F5344CB8AC3E}">
        <p14:creationId xmlns:p14="http://schemas.microsoft.com/office/powerpoint/2010/main" val="3143030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ild med bildtext">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DC5274B3-FC50-4805-83A6-333B89BE4062}"/>
              </a:ext>
            </a:extLst>
          </p:cNvPr>
          <p:cNvSpPr>
            <a:spLocks noGrp="1"/>
          </p:cNvSpPr>
          <p:nvPr>
            <p:ph type="dt" sz="half" idx="10"/>
          </p:nvPr>
        </p:nvSpPr>
        <p:spPr/>
        <p:txBody>
          <a:bodyPr/>
          <a:lstStyle/>
          <a:p>
            <a:fld id="{FD403CD0-842C-4BCD-83D3-BB78B185EE38}" type="datetimeFigureOut">
              <a:rPr lang="sv-SE" smtClean="0"/>
              <a:t>2026-10-12</a:t>
            </a:fld>
            <a:endParaRPr lang="sv-SE" dirty="0"/>
          </a:p>
        </p:txBody>
      </p:sp>
      <p:sp>
        <p:nvSpPr>
          <p:cNvPr id="6" name="Platshållare för sidfot 5">
            <a:extLst>
              <a:ext uri="{FF2B5EF4-FFF2-40B4-BE49-F238E27FC236}">
                <a16:creationId xmlns:a16="http://schemas.microsoft.com/office/drawing/2014/main" id="{88BBB9DA-077E-4748-B71A-39B1A6673FED}"/>
              </a:ext>
            </a:extLst>
          </p:cNvPr>
          <p:cNvSpPr>
            <a:spLocks noGrp="1"/>
          </p:cNvSpPr>
          <p:nvPr>
            <p:ph type="ftr" sz="quarter" idx="11"/>
          </p:nvPr>
        </p:nvSpPr>
        <p:spPr>
          <a:xfrm>
            <a:off x="1466850" y="6479381"/>
            <a:ext cx="4114800" cy="260349"/>
          </a:xfrm>
        </p:spPr>
        <p:txBody>
          <a:bodyPr/>
          <a:lstStyle/>
          <a:p>
            <a:endParaRPr lang="sv-SE" dirty="0"/>
          </a:p>
        </p:txBody>
      </p:sp>
      <p:sp>
        <p:nvSpPr>
          <p:cNvPr id="7" name="Platshållare för bildnummer 6">
            <a:extLst>
              <a:ext uri="{FF2B5EF4-FFF2-40B4-BE49-F238E27FC236}">
                <a16:creationId xmlns:a16="http://schemas.microsoft.com/office/drawing/2014/main" id="{BC5C5AB0-F210-4270-9F00-E64EE6E2CCD3}"/>
              </a:ext>
            </a:extLst>
          </p:cNvPr>
          <p:cNvSpPr>
            <a:spLocks noGrp="1"/>
          </p:cNvSpPr>
          <p:nvPr>
            <p:ph type="sldNum" sz="quarter" idx="12"/>
          </p:nvPr>
        </p:nvSpPr>
        <p:spPr>
          <a:xfrm>
            <a:off x="12329237" y="6445299"/>
            <a:ext cx="219075" cy="260349"/>
          </a:xfrm>
        </p:spPr>
        <p:txBody>
          <a:bodyPr/>
          <a:lstStyle/>
          <a:p>
            <a:fld id="{AE086683-F536-42AB-ABBC-F4803DFE8DBC}" type="slidenum">
              <a:rPr lang="sv-SE" smtClean="0"/>
              <a:t>‹#›</a:t>
            </a:fld>
            <a:endParaRPr lang="sv-SE" dirty="0"/>
          </a:p>
        </p:txBody>
      </p:sp>
      <p:sp>
        <p:nvSpPr>
          <p:cNvPr id="10" name="Platshållare för text 9">
            <a:extLst>
              <a:ext uri="{FF2B5EF4-FFF2-40B4-BE49-F238E27FC236}">
                <a16:creationId xmlns:a16="http://schemas.microsoft.com/office/drawing/2014/main" id="{02126980-395F-02D6-9C6A-BF5D32828387}"/>
              </a:ext>
            </a:extLst>
          </p:cNvPr>
          <p:cNvSpPr>
            <a:spLocks noGrp="1"/>
          </p:cNvSpPr>
          <p:nvPr>
            <p:ph type="body" sz="quarter" idx="13"/>
          </p:nvPr>
        </p:nvSpPr>
        <p:spPr>
          <a:xfrm>
            <a:off x="1092200" y="2377439"/>
            <a:ext cx="4926013" cy="3788409"/>
          </a:xfrm>
        </p:spPr>
        <p:txBody>
          <a:bodyPr/>
          <a:lstStyle>
            <a:lvl1pPr>
              <a:defRPr sz="2000"/>
            </a:lvl1pPr>
            <a:lvl2pPr>
              <a:defRPr sz="1800"/>
            </a:lvl2pPr>
            <a:lvl3pPr>
              <a:defRPr sz="1600"/>
            </a:lvl3pPr>
          </a:lstStyle>
          <a:p>
            <a:pPr lvl="0"/>
            <a:r>
              <a:rPr lang="sv-SE"/>
              <a:t>Klicka här för att ändra format på bakgrundstexten</a:t>
            </a:r>
          </a:p>
          <a:p>
            <a:pPr lvl="1"/>
            <a:r>
              <a:rPr lang="sv-SE"/>
              <a:t>Nivå två</a:t>
            </a:r>
          </a:p>
          <a:p>
            <a:pPr lvl="2"/>
            <a:r>
              <a:rPr lang="sv-SE"/>
              <a:t>Nivå tre</a:t>
            </a:r>
          </a:p>
          <a:p>
            <a:pPr lvl="3"/>
            <a:r>
              <a:rPr lang="sv-SE"/>
              <a:t>Nivå fyra</a:t>
            </a:r>
          </a:p>
        </p:txBody>
      </p:sp>
      <p:sp>
        <p:nvSpPr>
          <p:cNvPr id="21" name="Frihandsfigur: Form 20">
            <a:extLst>
              <a:ext uri="{FF2B5EF4-FFF2-40B4-BE49-F238E27FC236}">
                <a16:creationId xmlns:a16="http://schemas.microsoft.com/office/drawing/2014/main" id="{80C40275-084E-94F7-AA4D-809EB861F3BD}"/>
              </a:ext>
            </a:extLst>
          </p:cNvPr>
          <p:cNvSpPr/>
          <p:nvPr/>
        </p:nvSpPr>
        <p:spPr>
          <a:xfrm>
            <a:off x="6765119" y="476434"/>
            <a:ext cx="5426881" cy="5770936"/>
          </a:xfrm>
          <a:custGeom>
            <a:avLst/>
            <a:gdLst>
              <a:gd name="connsiteX0" fmla="*/ 468372 w 5466611"/>
              <a:gd name="connsiteY0" fmla="*/ 0 h 5770936"/>
              <a:gd name="connsiteX1" fmla="*/ 5466611 w 5466611"/>
              <a:gd name="connsiteY1" fmla="*/ 0 h 5770936"/>
              <a:gd name="connsiteX2" fmla="*/ 5466611 w 5466611"/>
              <a:gd name="connsiteY2" fmla="*/ 5770936 h 5770936"/>
              <a:gd name="connsiteX3" fmla="*/ 1091455 w 5466611"/>
              <a:gd name="connsiteY3" fmla="*/ 5770936 h 5770936"/>
              <a:gd name="connsiteX4" fmla="*/ 918254 w 5466611"/>
              <a:gd name="connsiteY4" fmla="*/ 5598244 h 5770936"/>
              <a:gd name="connsiteX5" fmla="*/ 918254 w 5466611"/>
              <a:gd name="connsiteY5" fmla="*/ 5047937 h 5770936"/>
              <a:gd name="connsiteX6" fmla="*/ 907397 w 5466611"/>
              <a:gd name="connsiteY6" fmla="*/ 5037419 h 5770936"/>
              <a:gd name="connsiteX7" fmla="*/ 173201 w 5466611"/>
              <a:gd name="connsiteY7" fmla="*/ 5037419 h 5770936"/>
              <a:gd name="connsiteX8" fmla="*/ 0 w 5466611"/>
              <a:gd name="connsiteY8" fmla="*/ 4864727 h 5770936"/>
              <a:gd name="connsiteX9" fmla="*/ 0 w 5466611"/>
              <a:gd name="connsiteY9" fmla="*/ 3097262 h 5770936"/>
              <a:gd name="connsiteX10" fmla="*/ 173201 w 5466611"/>
              <a:gd name="connsiteY10" fmla="*/ 2924570 h 5770936"/>
              <a:gd name="connsiteX11" fmla="*/ 710447 w 5466611"/>
              <a:gd name="connsiteY11" fmla="*/ 2924570 h 5770936"/>
              <a:gd name="connsiteX12" fmla="*/ 721473 w 5466611"/>
              <a:gd name="connsiteY12" fmla="*/ 2913883 h 5770936"/>
              <a:gd name="connsiteX13" fmla="*/ 721473 w 5466611"/>
              <a:gd name="connsiteY13" fmla="*/ 2123876 h 5770936"/>
              <a:gd name="connsiteX14" fmla="*/ 710447 w 5466611"/>
              <a:gd name="connsiteY14" fmla="*/ 2113188 h 5770936"/>
              <a:gd name="connsiteX15" fmla="*/ 468372 w 5466611"/>
              <a:gd name="connsiteY15" fmla="*/ 2113188 h 5770936"/>
              <a:gd name="connsiteX16" fmla="*/ 295171 w 5466611"/>
              <a:gd name="connsiteY16" fmla="*/ 1940496 h 5770936"/>
              <a:gd name="connsiteX17" fmla="*/ 295171 w 5466611"/>
              <a:gd name="connsiteY17" fmla="*/ 172692 h 5770936"/>
              <a:gd name="connsiteX18" fmla="*/ 468372 w 5466611"/>
              <a:gd name="connsiteY18" fmla="*/ 0 h 5770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66611" h="5770936">
                <a:moveTo>
                  <a:pt x="468372" y="0"/>
                </a:moveTo>
                <a:lnTo>
                  <a:pt x="5466611" y="0"/>
                </a:lnTo>
                <a:lnTo>
                  <a:pt x="5466611" y="5770936"/>
                </a:lnTo>
                <a:lnTo>
                  <a:pt x="1091455" y="5770936"/>
                </a:lnTo>
                <a:cubicBezTo>
                  <a:pt x="995948" y="5770936"/>
                  <a:pt x="918254" y="5693411"/>
                  <a:pt x="918254" y="5598244"/>
                </a:cubicBezTo>
                <a:lnTo>
                  <a:pt x="918254" y="5047937"/>
                </a:lnTo>
                <a:cubicBezTo>
                  <a:pt x="918254" y="5042169"/>
                  <a:pt x="913334" y="5037419"/>
                  <a:pt x="907397" y="5037419"/>
                </a:cubicBezTo>
                <a:lnTo>
                  <a:pt x="173201" y="5037419"/>
                </a:lnTo>
                <a:cubicBezTo>
                  <a:pt x="77694" y="5037419"/>
                  <a:pt x="0" y="4959894"/>
                  <a:pt x="0" y="4864727"/>
                </a:cubicBezTo>
                <a:lnTo>
                  <a:pt x="0" y="3097262"/>
                </a:lnTo>
                <a:cubicBezTo>
                  <a:pt x="0" y="3002095"/>
                  <a:pt x="77694" y="2924570"/>
                  <a:pt x="173201" y="2924570"/>
                </a:cubicBezTo>
                <a:lnTo>
                  <a:pt x="710447" y="2924570"/>
                </a:lnTo>
                <a:cubicBezTo>
                  <a:pt x="716554" y="2924570"/>
                  <a:pt x="721473" y="2919820"/>
                  <a:pt x="721473" y="2913883"/>
                </a:cubicBezTo>
                <a:lnTo>
                  <a:pt x="721473" y="2123876"/>
                </a:lnTo>
                <a:cubicBezTo>
                  <a:pt x="721473" y="2118108"/>
                  <a:pt x="716554" y="2113188"/>
                  <a:pt x="710447" y="2113188"/>
                </a:cubicBezTo>
                <a:lnTo>
                  <a:pt x="468372" y="2113188"/>
                </a:lnTo>
                <a:cubicBezTo>
                  <a:pt x="372866" y="2113188"/>
                  <a:pt x="295171" y="2035663"/>
                  <a:pt x="295171" y="1940496"/>
                </a:cubicBezTo>
                <a:lnTo>
                  <a:pt x="295171" y="172692"/>
                </a:lnTo>
                <a:cubicBezTo>
                  <a:pt x="295171" y="77525"/>
                  <a:pt x="372866" y="0"/>
                  <a:pt x="468372" y="0"/>
                </a:cubicBezTo>
                <a:close/>
              </a:path>
            </a:pathLst>
          </a:custGeom>
          <a:solidFill>
            <a:srgbClr val="FF9680"/>
          </a:solidFill>
          <a:ln w="16963" cap="flat">
            <a:noFill/>
            <a:prstDash val="solid"/>
            <a:miter/>
          </a:ln>
        </p:spPr>
        <p:txBody>
          <a:bodyPr rtlCol="0" anchor="ctr"/>
          <a:lstStyle/>
          <a:p>
            <a:endParaRPr lang="sv-SE" dirty="0"/>
          </a:p>
        </p:txBody>
      </p:sp>
      <p:sp>
        <p:nvSpPr>
          <p:cNvPr id="19" name="Platshållare för bild 18">
            <a:extLst>
              <a:ext uri="{FF2B5EF4-FFF2-40B4-BE49-F238E27FC236}">
                <a16:creationId xmlns:a16="http://schemas.microsoft.com/office/drawing/2014/main" id="{87D18D1C-B3A5-4581-2B25-49331664A7BC}"/>
              </a:ext>
            </a:extLst>
          </p:cNvPr>
          <p:cNvSpPr>
            <a:spLocks noGrp="1"/>
          </p:cNvSpPr>
          <p:nvPr>
            <p:ph type="pic" sz="quarter" idx="14" hasCustomPrompt="1"/>
          </p:nvPr>
        </p:nvSpPr>
        <p:spPr>
          <a:xfrm>
            <a:off x="6883865" y="595182"/>
            <a:ext cx="5331988" cy="5533273"/>
          </a:xfrm>
          <a:custGeom>
            <a:avLst/>
            <a:gdLst>
              <a:gd name="connsiteX0" fmla="*/ 349625 w 5331988"/>
              <a:gd name="connsiteY0" fmla="*/ 0 h 5533273"/>
              <a:gd name="connsiteX1" fmla="*/ 5331988 w 5331988"/>
              <a:gd name="connsiteY1" fmla="*/ 0 h 5533273"/>
              <a:gd name="connsiteX2" fmla="*/ 5331988 w 5331988"/>
              <a:gd name="connsiteY2" fmla="*/ 5533273 h 5533273"/>
              <a:gd name="connsiteX3" fmla="*/ 972538 w 5331988"/>
              <a:gd name="connsiteY3" fmla="*/ 5533273 h 5533273"/>
              <a:gd name="connsiteX4" fmla="*/ 918084 w 5331988"/>
              <a:gd name="connsiteY4" fmla="*/ 5479328 h 5533273"/>
              <a:gd name="connsiteX5" fmla="*/ 918084 w 5331988"/>
              <a:gd name="connsiteY5" fmla="*/ 4929020 h 5533273"/>
              <a:gd name="connsiteX6" fmla="*/ 788480 w 5331988"/>
              <a:gd name="connsiteY6" fmla="*/ 4799755 h 5533273"/>
              <a:gd name="connsiteX7" fmla="*/ 54454 w 5331988"/>
              <a:gd name="connsiteY7" fmla="*/ 4799755 h 5533273"/>
              <a:gd name="connsiteX8" fmla="*/ 0 w 5331988"/>
              <a:gd name="connsiteY8" fmla="*/ 4745810 h 5533273"/>
              <a:gd name="connsiteX9" fmla="*/ 0 w 5331988"/>
              <a:gd name="connsiteY9" fmla="*/ 2978345 h 5533273"/>
              <a:gd name="connsiteX10" fmla="*/ 54454 w 5331988"/>
              <a:gd name="connsiteY10" fmla="*/ 2924400 h 5533273"/>
              <a:gd name="connsiteX11" fmla="*/ 591700 w 5331988"/>
              <a:gd name="connsiteY11" fmla="*/ 2924400 h 5533273"/>
              <a:gd name="connsiteX12" fmla="*/ 721473 w 5331988"/>
              <a:gd name="connsiteY12" fmla="*/ 2794966 h 5533273"/>
              <a:gd name="connsiteX13" fmla="*/ 721473 w 5331988"/>
              <a:gd name="connsiteY13" fmla="*/ 2004959 h 5533273"/>
              <a:gd name="connsiteX14" fmla="*/ 591700 w 5331988"/>
              <a:gd name="connsiteY14" fmla="*/ 1875525 h 5533273"/>
              <a:gd name="connsiteX15" fmla="*/ 349625 w 5331988"/>
              <a:gd name="connsiteY15" fmla="*/ 1875525 h 5533273"/>
              <a:gd name="connsiteX16" fmla="*/ 295171 w 5331988"/>
              <a:gd name="connsiteY16" fmla="*/ 1821580 h 5533273"/>
              <a:gd name="connsiteX17" fmla="*/ 295171 w 5331988"/>
              <a:gd name="connsiteY17" fmla="*/ 53945 h 5533273"/>
              <a:gd name="connsiteX18" fmla="*/ 349625 w 5331988"/>
              <a:gd name="connsiteY18" fmla="*/ 0 h 5533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331988" h="5533273">
                <a:moveTo>
                  <a:pt x="349625" y="0"/>
                </a:moveTo>
                <a:lnTo>
                  <a:pt x="5331988" y="0"/>
                </a:lnTo>
                <a:lnTo>
                  <a:pt x="5331988" y="5533273"/>
                </a:lnTo>
                <a:lnTo>
                  <a:pt x="972538" y="5533273"/>
                </a:lnTo>
                <a:cubicBezTo>
                  <a:pt x="942512" y="5533273"/>
                  <a:pt x="918084" y="5509014"/>
                  <a:pt x="918084" y="5479328"/>
                </a:cubicBezTo>
                <a:lnTo>
                  <a:pt x="918084" y="4929020"/>
                </a:lnTo>
                <a:cubicBezTo>
                  <a:pt x="918084" y="4857772"/>
                  <a:pt x="859898" y="4799755"/>
                  <a:pt x="788480" y="4799755"/>
                </a:cubicBezTo>
                <a:lnTo>
                  <a:pt x="54454" y="4799755"/>
                </a:lnTo>
                <a:cubicBezTo>
                  <a:pt x="24428" y="4799755"/>
                  <a:pt x="0" y="4775497"/>
                  <a:pt x="0" y="4745810"/>
                </a:cubicBezTo>
                <a:lnTo>
                  <a:pt x="0" y="2978345"/>
                </a:lnTo>
                <a:cubicBezTo>
                  <a:pt x="0" y="2948659"/>
                  <a:pt x="24428" y="2924400"/>
                  <a:pt x="54454" y="2924400"/>
                </a:cubicBezTo>
                <a:lnTo>
                  <a:pt x="591700" y="2924400"/>
                </a:lnTo>
                <a:cubicBezTo>
                  <a:pt x="663287" y="2924400"/>
                  <a:pt x="721473" y="2866384"/>
                  <a:pt x="721473" y="2794966"/>
                </a:cubicBezTo>
                <a:lnTo>
                  <a:pt x="721473" y="2004959"/>
                </a:lnTo>
                <a:cubicBezTo>
                  <a:pt x="721473" y="1933541"/>
                  <a:pt x="663287" y="1875525"/>
                  <a:pt x="591700" y="1875525"/>
                </a:cubicBezTo>
                <a:lnTo>
                  <a:pt x="349625" y="1875525"/>
                </a:lnTo>
                <a:cubicBezTo>
                  <a:pt x="319599" y="1875525"/>
                  <a:pt x="295171" y="1851266"/>
                  <a:pt x="295171" y="1821580"/>
                </a:cubicBezTo>
                <a:lnTo>
                  <a:pt x="295171" y="53945"/>
                </a:lnTo>
                <a:cubicBezTo>
                  <a:pt x="295171" y="24258"/>
                  <a:pt x="319599" y="0"/>
                  <a:pt x="349625" y="0"/>
                </a:cubicBezTo>
                <a:close/>
              </a:path>
            </a:pathLst>
          </a:custGeom>
        </p:spPr>
        <p:txBody>
          <a:bodyPr wrap="square" lIns="720000" rIns="720000" bIns="2628000" anchor="ctr">
            <a:noAutofit/>
          </a:bodyPr>
          <a:lstStyle>
            <a:lvl1pPr marL="0" indent="0" algn="ctr">
              <a:buNone/>
              <a:defRPr sz="1600"/>
            </a:lvl1pPr>
          </a:lstStyle>
          <a:p>
            <a:pPr marL="0" marR="0" lvl="0" indent="0" algn="ctr" defTabSz="914400" rtl="0" eaLnBrk="1" fontAlgn="auto" latinLnBrk="0" hangingPunct="1">
              <a:lnSpc>
                <a:spcPct val="100000"/>
              </a:lnSpc>
              <a:spcBef>
                <a:spcPts val="600"/>
              </a:spcBef>
              <a:spcAft>
                <a:spcPts val="1200"/>
              </a:spcAft>
              <a:buClr>
                <a:schemeClr val="accent1"/>
              </a:buClr>
              <a:buSzPct val="120000"/>
              <a:buFont typeface="Verdana" panose="020B0604030504040204" pitchFamily="34" charset="0"/>
              <a:buNone/>
              <a:tabLst/>
              <a:defRPr/>
            </a:pPr>
            <a:r>
              <a:rPr lang="sv-SE" dirty="0"/>
              <a:t>Klicka på ikonen för att lägga till en bild. Hämta bilder från Folkhälsomyndighetens </a:t>
            </a:r>
            <a:r>
              <a:rPr lang="sv-SE" dirty="0" err="1"/>
              <a:t>bildbank</a:t>
            </a:r>
            <a:r>
              <a:rPr lang="sv-SE" dirty="0"/>
              <a:t>.</a:t>
            </a:r>
          </a:p>
        </p:txBody>
      </p:sp>
      <p:sp>
        <p:nvSpPr>
          <p:cNvPr id="2" name="Platshållare för text 13">
            <a:extLst>
              <a:ext uri="{FF2B5EF4-FFF2-40B4-BE49-F238E27FC236}">
                <a16:creationId xmlns:a16="http://schemas.microsoft.com/office/drawing/2014/main" id="{7BF28E9C-E8ED-A91B-69D6-5F51E60F4645}"/>
              </a:ext>
            </a:extLst>
          </p:cNvPr>
          <p:cNvSpPr>
            <a:spLocks noGrp="1"/>
          </p:cNvSpPr>
          <p:nvPr>
            <p:ph type="body" sz="quarter" idx="15" hasCustomPrompt="1"/>
          </p:nvPr>
        </p:nvSpPr>
        <p:spPr>
          <a:xfrm>
            <a:off x="7705725" y="6327030"/>
            <a:ext cx="4114800" cy="248443"/>
          </a:xfrm>
        </p:spPr>
        <p:txBody>
          <a:bodyPr/>
          <a:lstStyle>
            <a:lvl1pPr marL="0" indent="0" algn="r">
              <a:buNone/>
              <a:defRPr sz="1000">
                <a:solidFill>
                  <a:schemeClr val="tx1"/>
                </a:solidFill>
              </a:defRPr>
            </a:lvl1pPr>
          </a:lstStyle>
          <a:p>
            <a:pPr lvl="0"/>
            <a:r>
              <a:rPr lang="sv-SE" dirty="0"/>
              <a:t>Skriv bildbyline här</a:t>
            </a:r>
          </a:p>
        </p:txBody>
      </p:sp>
      <p:sp>
        <p:nvSpPr>
          <p:cNvPr id="9" name="Rubrik 8">
            <a:extLst>
              <a:ext uri="{FF2B5EF4-FFF2-40B4-BE49-F238E27FC236}">
                <a16:creationId xmlns:a16="http://schemas.microsoft.com/office/drawing/2014/main" id="{B4853638-0F9B-C780-DA0A-2A480AA229E4}"/>
              </a:ext>
            </a:extLst>
          </p:cNvPr>
          <p:cNvSpPr>
            <a:spLocks noGrp="1"/>
          </p:cNvSpPr>
          <p:nvPr>
            <p:ph type="title"/>
          </p:nvPr>
        </p:nvSpPr>
        <p:spPr>
          <a:xfrm>
            <a:off x="1092201" y="1235041"/>
            <a:ext cx="4948237" cy="774734"/>
          </a:xfrm>
        </p:spPr>
        <p:txBody>
          <a:bodyPr/>
          <a:lstStyle/>
          <a:p>
            <a:r>
              <a:rPr lang="sv-SE"/>
              <a:t>Klicka här för att ändra mall för rubrikformat</a:t>
            </a:r>
            <a:endParaRPr lang="sv-SE" dirty="0"/>
          </a:p>
        </p:txBody>
      </p:sp>
    </p:spTree>
    <p:extLst>
      <p:ext uri="{BB962C8B-B14F-4D97-AF65-F5344CB8AC3E}">
        <p14:creationId xmlns:p14="http://schemas.microsoft.com/office/powerpoint/2010/main" val="40916762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Bild med bildtext_blå">
    <p:bg>
      <p:bgPr>
        <a:solidFill>
          <a:schemeClr val="accent1"/>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DC5274B3-FC50-4805-83A6-333B89BE4062}"/>
              </a:ext>
            </a:extLst>
          </p:cNvPr>
          <p:cNvSpPr>
            <a:spLocks noGrp="1"/>
          </p:cNvSpPr>
          <p:nvPr>
            <p:ph type="dt" sz="half" idx="10"/>
          </p:nvPr>
        </p:nvSpPr>
        <p:spPr/>
        <p:txBody>
          <a:bodyPr/>
          <a:lstStyle>
            <a:lvl1pPr>
              <a:defRPr>
                <a:solidFill>
                  <a:schemeClr val="bg1"/>
                </a:solidFill>
              </a:defRPr>
            </a:lvl1pPr>
          </a:lstStyle>
          <a:p>
            <a:fld id="{FD403CD0-842C-4BCD-83D3-BB78B185EE38}" type="datetimeFigureOut">
              <a:rPr lang="sv-SE" smtClean="0"/>
              <a:pPr/>
              <a:t>2026-10-12</a:t>
            </a:fld>
            <a:endParaRPr lang="sv-SE" dirty="0"/>
          </a:p>
        </p:txBody>
      </p:sp>
      <p:sp>
        <p:nvSpPr>
          <p:cNvPr id="6" name="Platshållare för sidfot 5">
            <a:extLst>
              <a:ext uri="{FF2B5EF4-FFF2-40B4-BE49-F238E27FC236}">
                <a16:creationId xmlns:a16="http://schemas.microsoft.com/office/drawing/2014/main" id="{88BBB9DA-077E-4748-B71A-39B1A6673FED}"/>
              </a:ext>
            </a:extLst>
          </p:cNvPr>
          <p:cNvSpPr>
            <a:spLocks noGrp="1"/>
          </p:cNvSpPr>
          <p:nvPr>
            <p:ph type="ftr" sz="quarter" idx="11"/>
          </p:nvPr>
        </p:nvSpPr>
        <p:spPr>
          <a:xfrm>
            <a:off x="1466849" y="6479381"/>
            <a:ext cx="4114800" cy="260349"/>
          </a:xfrm>
        </p:spPr>
        <p:txBody>
          <a:bodyPr/>
          <a:lstStyle>
            <a:lvl1pPr>
              <a:defRPr>
                <a:solidFill>
                  <a:schemeClr val="bg1"/>
                </a:solidFill>
              </a:defRPr>
            </a:lvl1pPr>
          </a:lstStyle>
          <a:p>
            <a:endParaRPr lang="sv-SE" dirty="0"/>
          </a:p>
        </p:txBody>
      </p:sp>
      <p:sp>
        <p:nvSpPr>
          <p:cNvPr id="7" name="Platshållare för bildnummer 6">
            <a:extLst>
              <a:ext uri="{FF2B5EF4-FFF2-40B4-BE49-F238E27FC236}">
                <a16:creationId xmlns:a16="http://schemas.microsoft.com/office/drawing/2014/main" id="{BC5C5AB0-F210-4270-9F00-E64EE6E2CCD3}"/>
              </a:ext>
            </a:extLst>
          </p:cNvPr>
          <p:cNvSpPr>
            <a:spLocks noGrp="1"/>
          </p:cNvSpPr>
          <p:nvPr>
            <p:ph type="sldNum" sz="quarter" idx="12"/>
          </p:nvPr>
        </p:nvSpPr>
        <p:spPr>
          <a:xfrm>
            <a:off x="12338568" y="6427787"/>
            <a:ext cx="219075" cy="260349"/>
          </a:xfrm>
        </p:spPr>
        <p:txBody>
          <a:bodyPr/>
          <a:lstStyle/>
          <a:p>
            <a:fld id="{AE086683-F536-42AB-ABBC-F4803DFE8DBC}" type="slidenum">
              <a:rPr lang="sv-SE" smtClean="0"/>
              <a:t>‹#›</a:t>
            </a:fld>
            <a:endParaRPr lang="sv-SE" dirty="0"/>
          </a:p>
        </p:txBody>
      </p:sp>
      <p:sp>
        <p:nvSpPr>
          <p:cNvPr id="10" name="Platshållare för text 9">
            <a:extLst>
              <a:ext uri="{FF2B5EF4-FFF2-40B4-BE49-F238E27FC236}">
                <a16:creationId xmlns:a16="http://schemas.microsoft.com/office/drawing/2014/main" id="{02126980-395F-02D6-9C6A-BF5D32828387}"/>
              </a:ext>
            </a:extLst>
          </p:cNvPr>
          <p:cNvSpPr>
            <a:spLocks noGrp="1"/>
          </p:cNvSpPr>
          <p:nvPr>
            <p:ph type="body" sz="quarter" idx="13"/>
          </p:nvPr>
        </p:nvSpPr>
        <p:spPr>
          <a:xfrm>
            <a:off x="1092200" y="2377441"/>
            <a:ext cx="4926013" cy="3788409"/>
          </a:xfrm>
        </p:spPr>
        <p:txBody>
          <a:bodyPr/>
          <a:lstStyle>
            <a:lvl1pPr>
              <a:buClr>
                <a:schemeClr val="accent2"/>
              </a:buClr>
              <a:defRPr sz="2000">
                <a:solidFill>
                  <a:schemeClr val="bg1"/>
                </a:solidFill>
              </a:defRPr>
            </a:lvl1pPr>
            <a:lvl2pPr>
              <a:defRPr sz="1800">
                <a:solidFill>
                  <a:schemeClr val="bg1"/>
                </a:solidFill>
              </a:defRPr>
            </a:lvl2pPr>
            <a:lvl3pPr>
              <a:defRPr sz="1600">
                <a:solidFill>
                  <a:schemeClr val="bg1"/>
                </a:solidFill>
              </a:defRPr>
            </a:lvl3pPr>
            <a:lvl4pPr>
              <a:defRPr sz="1600">
                <a:solidFill>
                  <a:schemeClr val="bg1"/>
                </a:solidFill>
              </a:defRPr>
            </a:lvl4pPr>
          </a:lstStyle>
          <a:p>
            <a:pPr lvl="0"/>
            <a:r>
              <a:rPr lang="sv-SE"/>
              <a:t>Klicka här för att ändra format på bakgrundstexten</a:t>
            </a:r>
          </a:p>
          <a:p>
            <a:pPr lvl="1"/>
            <a:r>
              <a:rPr lang="sv-SE"/>
              <a:t>Nivå två</a:t>
            </a:r>
          </a:p>
          <a:p>
            <a:pPr lvl="2"/>
            <a:r>
              <a:rPr lang="sv-SE"/>
              <a:t>Nivå tre</a:t>
            </a:r>
          </a:p>
          <a:p>
            <a:pPr lvl="3"/>
            <a:r>
              <a:rPr lang="sv-SE"/>
              <a:t>Nivå fyra</a:t>
            </a:r>
          </a:p>
        </p:txBody>
      </p:sp>
      <p:sp>
        <p:nvSpPr>
          <p:cNvPr id="22" name="Frihandsfigur: Form 21">
            <a:extLst>
              <a:ext uri="{FF2B5EF4-FFF2-40B4-BE49-F238E27FC236}">
                <a16:creationId xmlns:a16="http://schemas.microsoft.com/office/drawing/2014/main" id="{4C9FF96F-C0DF-2A0A-D673-8346FFE3820F}"/>
              </a:ext>
            </a:extLst>
          </p:cNvPr>
          <p:cNvSpPr/>
          <p:nvPr/>
        </p:nvSpPr>
        <p:spPr>
          <a:xfrm>
            <a:off x="6310937" y="471498"/>
            <a:ext cx="5881062" cy="5780130"/>
          </a:xfrm>
          <a:custGeom>
            <a:avLst/>
            <a:gdLst>
              <a:gd name="connsiteX0" fmla="*/ 2267621 w 5881062"/>
              <a:gd name="connsiteY0" fmla="*/ 289 h 5780130"/>
              <a:gd name="connsiteX1" fmla="*/ 2328708 w 5881062"/>
              <a:gd name="connsiteY1" fmla="*/ 3722 h 5780130"/>
              <a:gd name="connsiteX2" fmla="*/ 2532430 w 5881062"/>
              <a:gd name="connsiteY2" fmla="*/ 130304 h 5780130"/>
              <a:gd name="connsiteX3" fmla="*/ 2811591 w 5881062"/>
              <a:gd name="connsiteY3" fmla="*/ 521775 h 5780130"/>
              <a:gd name="connsiteX4" fmla="*/ 3432100 w 5881062"/>
              <a:gd name="connsiteY4" fmla="*/ 60811 h 5780130"/>
              <a:gd name="connsiteX5" fmla="*/ 3662667 w 5881062"/>
              <a:gd name="connsiteY5" fmla="*/ 3722 h 5780130"/>
              <a:gd name="connsiteX6" fmla="*/ 3866218 w 5881062"/>
              <a:gd name="connsiteY6" fmla="*/ 130304 h 5780130"/>
              <a:gd name="connsiteX7" fmla="*/ 4194823 w 5881062"/>
              <a:gd name="connsiteY7" fmla="*/ 591098 h 5780130"/>
              <a:gd name="connsiteX8" fmla="*/ 4908612 w 5881062"/>
              <a:gd name="connsiteY8" fmla="*/ 60811 h 5780130"/>
              <a:gd name="connsiteX9" fmla="*/ 5139179 w 5881062"/>
              <a:gd name="connsiteY9" fmla="*/ 3722 h 5780130"/>
              <a:gd name="connsiteX10" fmla="*/ 5342901 w 5881062"/>
              <a:gd name="connsiteY10" fmla="*/ 130304 h 5780130"/>
              <a:gd name="connsiteX11" fmla="*/ 5622061 w 5881062"/>
              <a:gd name="connsiteY11" fmla="*/ 521775 h 5780130"/>
              <a:gd name="connsiteX12" fmla="*/ 5881062 w 5881062"/>
              <a:gd name="connsiteY12" fmla="*/ 329316 h 5780130"/>
              <a:gd name="connsiteX13" fmla="*/ 5881062 w 5881062"/>
              <a:gd name="connsiteY13" fmla="*/ 5749478 h 5780130"/>
              <a:gd name="connsiteX14" fmla="*/ 5878619 w 5881062"/>
              <a:gd name="connsiteY14" fmla="*/ 5750945 h 5780130"/>
              <a:gd name="connsiteX15" fmla="*/ 5700899 w 5881062"/>
              <a:gd name="connsiteY15" fmla="*/ 5776392 h 5780130"/>
              <a:gd name="connsiteX16" fmla="*/ 5497178 w 5881062"/>
              <a:gd name="connsiteY16" fmla="*/ 5649809 h 5780130"/>
              <a:gd name="connsiteX17" fmla="*/ 5168573 w 5881062"/>
              <a:gd name="connsiteY17" fmla="*/ 5189015 h 5780130"/>
              <a:gd name="connsiteX18" fmla="*/ 4454784 w 5881062"/>
              <a:gd name="connsiteY18" fmla="*/ 5719302 h 5780130"/>
              <a:gd name="connsiteX19" fmla="*/ 4272471 w 5881062"/>
              <a:gd name="connsiteY19" fmla="*/ 5780130 h 5780130"/>
              <a:gd name="connsiteX20" fmla="*/ 4272302 w 5881062"/>
              <a:gd name="connsiteY20" fmla="*/ 5780130 h 5780130"/>
              <a:gd name="connsiteX21" fmla="*/ 4224217 w 5881062"/>
              <a:gd name="connsiteY21" fmla="*/ 5776392 h 5780130"/>
              <a:gd name="connsiteX22" fmla="*/ 4020496 w 5881062"/>
              <a:gd name="connsiteY22" fmla="*/ 5649809 h 5780130"/>
              <a:gd name="connsiteX23" fmla="*/ 3741335 w 5881062"/>
              <a:gd name="connsiteY23" fmla="*/ 5258339 h 5780130"/>
              <a:gd name="connsiteX24" fmla="*/ 3120996 w 5881062"/>
              <a:gd name="connsiteY24" fmla="*/ 5719302 h 5780130"/>
              <a:gd name="connsiteX25" fmla="*/ 2890599 w 5881062"/>
              <a:gd name="connsiteY25" fmla="*/ 5776392 h 5780130"/>
              <a:gd name="connsiteX26" fmla="*/ 2686877 w 5881062"/>
              <a:gd name="connsiteY26" fmla="*/ 5649809 h 5780130"/>
              <a:gd name="connsiteX27" fmla="*/ 58889 w 5881062"/>
              <a:gd name="connsiteY27" fmla="*/ 1964985 h 5780130"/>
              <a:gd name="connsiteX28" fmla="*/ 127023 w 5881062"/>
              <a:gd name="connsiteY28" fmla="*/ 1525260 h 5780130"/>
              <a:gd name="connsiteX29" fmla="*/ 2098311 w 5881062"/>
              <a:gd name="connsiteY29" fmla="*/ 60811 h 5780130"/>
              <a:gd name="connsiteX30" fmla="*/ 2267621 w 5881062"/>
              <a:gd name="connsiteY30" fmla="*/ 289 h 5780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881062" h="5780130">
                <a:moveTo>
                  <a:pt x="2267621" y="289"/>
                </a:moveTo>
                <a:cubicBezTo>
                  <a:pt x="2287835" y="-590"/>
                  <a:pt x="2308277" y="536"/>
                  <a:pt x="2328708" y="3722"/>
                </a:cubicBezTo>
                <a:cubicBezTo>
                  <a:pt x="2411114" y="16635"/>
                  <a:pt x="2483496" y="61661"/>
                  <a:pt x="2532430" y="130304"/>
                </a:cubicBezTo>
                <a:lnTo>
                  <a:pt x="2811591" y="521775"/>
                </a:lnTo>
                <a:lnTo>
                  <a:pt x="3432100" y="60811"/>
                </a:lnTo>
                <a:cubicBezTo>
                  <a:pt x="3498874" y="11198"/>
                  <a:pt x="3580770" y="-9022"/>
                  <a:pt x="3662667" y="3722"/>
                </a:cubicBezTo>
                <a:cubicBezTo>
                  <a:pt x="3745073" y="16635"/>
                  <a:pt x="3817454" y="61661"/>
                  <a:pt x="3866218" y="130304"/>
                </a:cubicBezTo>
                <a:lnTo>
                  <a:pt x="4194823" y="591098"/>
                </a:lnTo>
                <a:lnTo>
                  <a:pt x="4908612" y="60811"/>
                </a:lnTo>
                <a:cubicBezTo>
                  <a:pt x="4975387" y="11198"/>
                  <a:pt x="5057453" y="-9022"/>
                  <a:pt x="5139179" y="3722"/>
                </a:cubicBezTo>
                <a:cubicBezTo>
                  <a:pt x="5221585" y="16635"/>
                  <a:pt x="5293967" y="61661"/>
                  <a:pt x="5342901" y="130304"/>
                </a:cubicBezTo>
                <a:lnTo>
                  <a:pt x="5622061" y="521775"/>
                </a:lnTo>
                <a:lnTo>
                  <a:pt x="5881062" y="329316"/>
                </a:lnTo>
                <a:lnTo>
                  <a:pt x="5881062" y="5749478"/>
                </a:lnTo>
                <a:lnTo>
                  <a:pt x="5878619" y="5750945"/>
                </a:lnTo>
                <a:cubicBezTo>
                  <a:pt x="5823584" y="5776966"/>
                  <a:pt x="5762193" y="5785950"/>
                  <a:pt x="5700899" y="5776392"/>
                </a:cubicBezTo>
                <a:cubicBezTo>
                  <a:pt x="5618494" y="5763479"/>
                  <a:pt x="5546112" y="5718453"/>
                  <a:pt x="5497178" y="5649809"/>
                </a:cubicBezTo>
                <a:lnTo>
                  <a:pt x="5168573" y="5189015"/>
                </a:lnTo>
                <a:lnTo>
                  <a:pt x="4454784" y="5719302"/>
                </a:lnTo>
                <a:cubicBezTo>
                  <a:pt x="4401093" y="5759231"/>
                  <a:pt x="4337717" y="5780130"/>
                  <a:pt x="4272471" y="5780130"/>
                </a:cubicBezTo>
                <a:lnTo>
                  <a:pt x="4272302" y="5780130"/>
                </a:lnTo>
                <a:cubicBezTo>
                  <a:pt x="4256330" y="5780130"/>
                  <a:pt x="4240189" y="5778941"/>
                  <a:pt x="4224217" y="5776392"/>
                </a:cubicBezTo>
                <a:cubicBezTo>
                  <a:pt x="4141811" y="5763479"/>
                  <a:pt x="4069430" y="5718453"/>
                  <a:pt x="4020496" y="5649809"/>
                </a:cubicBezTo>
                <a:lnTo>
                  <a:pt x="3741335" y="5258339"/>
                </a:lnTo>
                <a:lnTo>
                  <a:pt x="3120996" y="5719302"/>
                </a:lnTo>
                <a:cubicBezTo>
                  <a:pt x="3054221" y="5768916"/>
                  <a:pt x="2972325" y="5789135"/>
                  <a:pt x="2890599" y="5776392"/>
                </a:cubicBezTo>
                <a:cubicBezTo>
                  <a:pt x="2808193" y="5763479"/>
                  <a:pt x="2735811" y="5718453"/>
                  <a:pt x="2686877" y="5649809"/>
                </a:cubicBezTo>
                <a:lnTo>
                  <a:pt x="58889" y="1964985"/>
                </a:lnTo>
                <a:cubicBezTo>
                  <a:pt x="-41187" y="1824640"/>
                  <a:pt x="-10604" y="1627375"/>
                  <a:pt x="127023" y="1525260"/>
                </a:cubicBezTo>
                <a:lnTo>
                  <a:pt x="2098311" y="60811"/>
                </a:lnTo>
                <a:cubicBezTo>
                  <a:pt x="2148392" y="23601"/>
                  <a:pt x="2206979" y="2925"/>
                  <a:pt x="2267621" y="289"/>
                </a:cubicBezTo>
                <a:close/>
              </a:path>
            </a:pathLst>
          </a:custGeom>
          <a:solidFill>
            <a:srgbClr val="FEFA82"/>
          </a:solidFill>
          <a:ln w="16976" cap="flat">
            <a:noFill/>
            <a:prstDash val="solid"/>
            <a:miter/>
          </a:ln>
        </p:spPr>
        <p:txBody>
          <a:bodyPr rtlCol="0" anchor="ctr"/>
          <a:lstStyle/>
          <a:p>
            <a:endParaRPr lang="sv-SE" dirty="0"/>
          </a:p>
        </p:txBody>
      </p:sp>
      <p:sp>
        <p:nvSpPr>
          <p:cNvPr id="20" name="Platshållare för bild 19">
            <a:extLst>
              <a:ext uri="{FF2B5EF4-FFF2-40B4-BE49-F238E27FC236}">
                <a16:creationId xmlns:a16="http://schemas.microsoft.com/office/drawing/2014/main" id="{9918CE3A-71FF-C763-9171-DFD1A237E3C9}"/>
              </a:ext>
            </a:extLst>
          </p:cNvPr>
          <p:cNvSpPr>
            <a:spLocks noGrp="1"/>
          </p:cNvSpPr>
          <p:nvPr>
            <p:ph type="pic" sz="quarter" idx="14" hasCustomPrompt="1"/>
          </p:nvPr>
        </p:nvSpPr>
        <p:spPr>
          <a:xfrm>
            <a:off x="6430002" y="590346"/>
            <a:ext cx="5761999" cy="5542419"/>
          </a:xfrm>
          <a:custGeom>
            <a:avLst/>
            <a:gdLst>
              <a:gd name="connsiteX0" fmla="*/ 4964074 w 5761999"/>
              <a:gd name="connsiteY0" fmla="*/ 177 h 5542419"/>
              <a:gd name="connsiteX1" fmla="*/ 5001425 w 5761999"/>
              <a:gd name="connsiteY1" fmla="*/ 2282 h 5542419"/>
              <a:gd name="connsiteX2" fmla="*/ 5126818 w 5761999"/>
              <a:gd name="connsiteY2" fmla="*/ 80440 h 5542419"/>
              <a:gd name="connsiteX3" fmla="*/ 5441150 w 5761999"/>
              <a:gd name="connsiteY3" fmla="*/ 521185 h 5542419"/>
              <a:gd name="connsiteX4" fmla="*/ 5480399 w 5761999"/>
              <a:gd name="connsiteY4" fmla="*/ 545312 h 5542419"/>
              <a:gd name="connsiteX5" fmla="*/ 5525086 w 5761999"/>
              <a:gd name="connsiteY5" fmla="*/ 534268 h 5542419"/>
              <a:gd name="connsiteX6" fmla="*/ 5761999 w 5761999"/>
              <a:gd name="connsiteY6" fmla="*/ 358298 h 5542419"/>
              <a:gd name="connsiteX7" fmla="*/ 5761999 w 5761999"/>
              <a:gd name="connsiteY7" fmla="*/ 5489821 h 5542419"/>
              <a:gd name="connsiteX8" fmla="*/ 5741380 w 5761999"/>
              <a:gd name="connsiteY8" fmla="*/ 5505136 h 5542419"/>
              <a:gd name="connsiteX9" fmla="*/ 5600355 w 5761999"/>
              <a:gd name="connsiteY9" fmla="*/ 5540138 h 5542419"/>
              <a:gd name="connsiteX10" fmla="*/ 5474963 w 5761999"/>
              <a:gd name="connsiteY10" fmla="*/ 5461979 h 5542419"/>
              <a:gd name="connsiteX11" fmla="*/ 5111187 w 5761999"/>
              <a:gd name="connsiteY11" fmla="*/ 4951911 h 5542419"/>
              <a:gd name="connsiteX12" fmla="*/ 5071938 w 5761999"/>
              <a:gd name="connsiteY12" fmla="*/ 4927784 h 5542419"/>
              <a:gd name="connsiteX13" fmla="*/ 5062762 w 5761999"/>
              <a:gd name="connsiteY13" fmla="*/ 4927105 h 5542419"/>
              <a:gd name="connsiteX14" fmla="*/ 5027252 w 5761999"/>
              <a:gd name="connsiteY14" fmla="*/ 4938829 h 5542419"/>
              <a:gd name="connsiteX15" fmla="*/ 4264868 w 5761999"/>
              <a:gd name="connsiteY15" fmla="*/ 5505136 h 5542419"/>
              <a:gd name="connsiteX16" fmla="*/ 4123843 w 5761999"/>
              <a:gd name="connsiteY16" fmla="*/ 5540138 h 5542419"/>
              <a:gd name="connsiteX17" fmla="*/ 3998450 w 5761999"/>
              <a:gd name="connsiteY17" fmla="*/ 5461979 h 5542419"/>
              <a:gd name="connsiteX18" fmla="*/ 3684118 w 5761999"/>
              <a:gd name="connsiteY18" fmla="*/ 5021234 h 5542419"/>
              <a:gd name="connsiteX19" fmla="*/ 3645039 w 5761999"/>
              <a:gd name="connsiteY19" fmla="*/ 4997107 h 5542419"/>
              <a:gd name="connsiteX20" fmla="*/ 3600352 w 5761999"/>
              <a:gd name="connsiteY20" fmla="*/ 5008151 h 5542419"/>
              <a:gd name="connsiteX21" fmla="*/ 2931250 w 5761999"/>
              <a:gd name="connsiteY21" fmla="*/ 5505136 h 5542419"/>
              <a:gd name="connsiteX22" fmla="*/ 2790225 w 5761999"/>
              <a:gd name="connsiteY22" fmla="*/ 5540138 h 5542419"/>
              <a:gd name="connsiteX23" fmla="*/ 2664832 w 5761999"/>
              <a:gd name="connsiteY23" fmla="*/ 5461979 h 5542419"/>
              <a:gd name="connsiteX24" fmla="*/ 37014 w 5761999"/>
              <a:gd name="connsiteY24" fmla="*/ 1777155 h 5542419"/>
              <a:gd name="connsiteX25" fmla="*/ 79151 w 5761999"/>
              <a:gd name="connsiteY25" fmla="*/ 1501902 h 5542419"/>
              <a:gd name="connsiteX26" fmla="*/ 2050439 w 5761999"/>
              <a:gd name="connsiteY26" fmla="*/ 37453 h 5542419"/>
              <a:gd name="connsiteX27" fmla="*/ 2191464 w 5761999"/>
              <a:gd name="connsiteY27" fmla="*/ 2452 h 5542419"/>
              <a:gd name="connsiteX28" fmla="*/ 2316857 w 5761999"/>
              <a:gd name="connsiteY28" fmla="*/ 80610 h 5542419"/>
              <a:gd name="connsiteX29" fmla="*/ 2631190 w 5761999"/>
              <a:gd name="connsiteY29" fmla="*/ 521355 h 5542419"/>
              <a:gd name="connsiteX30" fmla="*/ 2670439 w 5761999"/>
              <a:gd name="connsiteY30" fmla="*/ 545482 h 5542419"/>
              <a:gd name="connsiteX31" fmla="*/ 2715125 w 5761999"/>
              <a:gd name="connsiteY31" fmla="*/ 534438 h 5542419"/>
              <a:gd name="connsiteX32" fmla="*/ 3384228 w 5761999"/>
              <a:gd name="connsiteY32" fmla="*/ 37453 h 5542419"/>
              <a:gd name="connsiteX33" fmla="*/ 3525253 w 5761999"/>
              <a:gd name="connsiteY33" fmla="*/ 2452 h 5542419"/>
              <a:gd name="connsiteX34" fmla="*/ 3650476 w 5761999"/>
              <a:gd name="connsiteY34" fmla="*/ 80610 h 5542419"/>
              <a:gd name="connsiteX35" fmla="*/ 4014252 w 5761999"/>
              <a:gd name="connsiteY35" fmla="*/ 590678 h 5542419"/>
              <a:gd name="connsiteX36" fmla="*/ 4053331 w 5761999"/>
              <a:gd name="connsiteY36" fmla="*/ 614805 h 5542419"/>
              <a:gd name="connsiteX37" fmla="*/ 4098017 w 5761999"/>
              <a:gd name="connsiteY37" fmla="*/ 603761 h 5542419"/>
              <a:gd name="connsiteX38" fmla="*/ 4860400 w 5761999"/>
              <a:gd name="connsiteY38" fmla="*/ 37283 h 5542419"/>
              <a:gd name="connsiteX39" fmla="*/ 4964074 w 5761999"/>
              <a:gd name="connsiteY39" fmla="*/ 177 h 5542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761999" h="5542419">
                <a:moveTo>
                  <a:pt x="4964074" y="177"/>
                </a:moveTo>
                <a:cubicBezTo>
                  <a:pt x="4976438" y="-362"/>
                  <a:pt x="4988937" y="328"/>
                  <a:pt x="5001425" y="2282"/>
                </a:cubicBezTo>
                <a:cubicBezTo>
                  <a:pt x="5052058" y="10267"/>
                  <a:pt x="5096574" y="37963"/>
                  <a:pt x="5126818" y="80440"/>
                </a:cubicBezTo>
                <a:lnTo>
                  <a:pt x="5441150" y="521185"/>
                </a:lnTo>
                <a:cubicBezTo>
                  <a:pt x="5450496" y="534098"/>
                  <a:pt x="5464598" y="542763"/>
                  <a:pt x="5480399" y="545312"/>
                </a:cubicBezTo>
                <a:cubicBezTo>
                  <a:pt x="5496031" y="547691"/>
                  <a:pt x="5512173" y="543783"/>
                  <a:pt x="5525086" y="534268"/>
                </a:cubicBezTo>
                <a:lnTo>
                  <a:pt x="5761999" y="358298"/>
                </a:lnTo>
                <a:lnTo>
                  <a:pt x="5761999" y="5489821"/>
                </a:lnTo>
                <a:lnTo>
                  <a:pt x="5741380" y="5505136"/>
                </a:lnTo>
                <a:cubicBezTo>
                  <a:pt x="5700432" y="5535550"/>
                  <a:pt x="5650309" y="5547953"/>
                  <a:pt x="5600355" y="5540138"/>
                </a:cubicBezTo>
                <a:cubicBezTo>
                  <a:pt x="5549723" y="5532152"/>
                  <a:pt x="5505207" y="5504457"/>
                  <a:pt x="5474963" y="5461979"/>
                </a:cubicBezTo>
                <a:lnTo>
                  <a:pt x="5111187" y="4951911"/>
                </a:lnTo>
                <a:cubicBezTo>
                  <a:pt x="5101841" y="4938998"/>
                  <a:pt x="5087739" y="4930333"/>
                  <a:pt x="5071938" y="4927784"/>
                </a:cubicBezTo>
                <a:cubicBezTo>
                  <a:pt x="5068879" y="4927274"/>
                  <a:pt x="5065821" y="4927105"/>
                  <a:pt x="5062762" y="4927105"/>
                </a:cubicBezTo>
                <a:cubicBezTo>
                  <a:pt x="5050019" y="4927105"/>
                  <a:pt x="5037616" y="4931183"/>
                  <a:pt x="5027252" y="4938829"/>
                </a:cubicBezTo>
                <a:lnTo>
                  <a:pt x="4264868" y="5505136"/>
                </a:lnTo>
                <a:cubicBezTo>
                  <a:pt x="4223920" y="5535550"/>
                  <a:pt x="4173797" y="5547953"/>
                  <a:pt x="4123843" y="5540138"/>
                </a:cubicBezTo>
                <a:cubicBezTo>
                  <a:pt x="4073210" y="5532152"/>
                  <a:pt x="4028694" y="5504457"/>
                  <a:pt x="3998450" y="5461979"/>
                </a:cubicBezTo>
                <a:lnTo>
                  <a:pt x="3684118" y="5021234"/>
                </a:lnTo>
                <a:cubicBezTo>
                  <a:pt x="3674943" y="5008321"/>
                  <a:pt x="3660840" y="4999656"/>
                  <a:pt x="3645039" y="4997107"/>
                </a:cubicBezTo>
                <a:cubicBezTo>
                  <a:pt x="3629237" y="4994559"/>
                  <a:pt x="3613096" y="4998637"/>
                  <a:pt x="3600352" y="5008151"/>
                </a:cubicBezTo>
                <a:lnTo>
                  <a:pt x="2931250" y="5505136"/>
                </a:lnTo>
                <a:cubicBezTo>
                  <a:pt x="2890301" y="5535550"/>
                  <a:pt x="2840178" y="5547953"/>
                  <a:pt x="2790225" y="5540138"/>
                </a:cubicBezTo>
                <a:cubicBezTo>
                  <a:pt x="2739592" y="5532152"/>
                  <a:pt x="2695075" y="5504457"/>
                  <a:pt x="2664832" y="5461979"/>
                </a:cubicBezTo>
                <a:lnTo>
                  <a:pt x="37014" y="1777155"/>
                </a:lnTo>
                <a:cubicBezTo>
                  <a:pt x="-25683" y="1689312"/>
                  <a:pt x="-6823" y="1565788"/>
                  <a:pt x="79151" y="1501902"/>
                </a:cubicBezTo>
                <a:lnTo>
                  <a:pt x="2050439" y="37453"/>
                </a:lnTo>
                <a:cubicBezTo>
                  <a:pt x="2091388" y="7039"/>
                  <a:pt x="2141341" y="-5364"/>
                  <a:pt x="2191464" y="2452"/>
                </a:cubicBezTo>
                <a:cubicBezTo>
                  <a:pt x="2242097" y="10437"/>
                  <a:pt x="2286614" y="38133"/>
                  <a:pt x="2316857" y="80610"/>
                </a:cubicBezTo>
                <a:lnTo>
                  <a:pt x="2631190" y="521355"/>
                </a:lnTo>
                <a:cubicBezTo>
                  <a:pt x="2640535" y="534268"/>
                  <a:pt x="2654637" y="542933"/>
                  <a:pt x="2670439" y="545482"/>
                </a:cubicBezTo>
                <a:cubicBezTo>
                  <a:pt x="2686070" y="547861"/>
                  <a:pt x="2702382" y="543953"/>
                  <a:pt x="2715125" y="534438"/>
                </a:cubicBezTo>
                <a:lnTo>
                  <a:pt x="3384228" y="37453"/>
                </a:lnTo>
                <a:cubicBezTo>
                  <a:pt x="3425176" y="7039"/>
                  <a:pt x="3475299" y="-5534"/>
                  <a:pt x="3525253" y="2452"/>
                </a:cubicBezTo>
                <a:cubicBezTo>
                  <a:pt x="3575716" y="10437"/>
                  <a:pt x="3620232" y="38133"/>
                  <a:pt x="3650476" y="80610"/>
                </a:cubicBezTo>
                <a:lnTo>
                  <a:pt x="4014252" y="590678"/>
                </a:lnTo>
                <a:cubicBezTo>
                  <a:pt x="4023427" y="603591"/>
                  <a:pt x="4037529" y="612256"/>
                  <a:pt x="4053331" y="614805"/>
                </a:cubicBezTo>
                <a:cubicBezTo>
                  <a:pt x="4069133" y="617354"/>
                  <a:pt x="4085274" y="613276"/>
                  <a:pt x="4098017" y="603761"/>
                </a:cubicBezTo>
                <a:lnTo>
                  <a:pt x="4860400" y="37283"/>
                </a:lnTo>
                <a:cubicBezTo>
                  <a:pt x="4891112" y="14473"/>
                  <a:pt x="4926984" y="1793"/>
                  <a:pt x="4964074" y="177"/>
                </a:cubicBezTo>
                <a:close/>
              </a:path>
            </a:pathLst>
          </a:custGeom>
        </p:spPr>
        <p:txBody>
          <a:bodyPr wrap="square" lIns="720000" rIns="720000" bIns="2664000" anchor="ctr">
            <a:noAutofit/>
          </a:bodyPr>
          <a:lstStyle>
            <a:lvl1pPr marL="0" indent="0" algn="ctr">
              <a:buNone/>
              <a:defRPr sz="1600"/>
            </a:lvl1pPr>
          </a:lstStyle>
          <a:p>
            <a:pPr marL="0" marR="0" lvl="0" indent="0" algn="ctr" defTabSz="914400" rtl="0" eaLnBrk="1" fontAlgn="auto" latinLnBrk="0" hangingPunct="1">
              <a:lnSpc>
                <a:spcPct val="100000"/>
              </a:lnSpc>
              <a:spcBef>
                <a:spcPts val="600"/>
              </a:spcBef>
              <a:spcAft>
                <a:spcPts val="1200"/>
              </a:spcAft>
              <a:buClr>
                <a:schemeClr val="accent1"/>
              </a:buClr>
              <a:buSzPct val="120000"/>
              <a:buFont typeface="Verdana" panose="020B0604030504040204" pitchFamily="34" charset="0"/>
              <a:buNone/>
              <a:tabLst/>
              <a:defRPr/>
            </a:pPr>
            <a:r>
              <a:rPr lang="sv-SE" dirty="0"/>
              <a:t>Klicka på ikonen för att lägga till en bild. Hämta bilder från </a:t>
            </a:r>
            <a:br>
              <a:rPr lang="sv-SE" dirty="0"/>
            </a:br>
            <a:r>
              <a:rPr lang="sv-SE" dirty="0"/>
              <a:t>Folkhälsomyndighetens </a:t>
            </a:r>
            <a:r>
              <a:rPr lang="sv-SE" dirty="0" err="1"/>
              <a:t>bildbank</a:t>
            </a:r>
            <a:r>
              <a:rPr lang="sv-SE" dirty="0"/>
              <a:t>.</a:t>
            </a:r>
          </a:p>
        </p:txBody>
      </p:sp>
      <p:sp>
        <p:nvSpPr>
          <p:cNvPr id="3" name="Platshållare för text 13">
            <a:extLst>
              <a:ext uri="{FF2B5EF4-FFF2-40B4-BE49-F238E27FC236}">
                <a16:creationId xmlns:a16="http://schemas.microsoft.com/office/drawing/2014/main" id="{90A9B7F8-3C75-D998-AF00-405B1ADE6005}"/>
              </a:ext>
            </a:extLst>
          </p:cNvPr>
          <p:cNvSpPr>
            <a:spLocks noGrp="1"/>
          </p:cNvSpPr>
          <p:nvPr>
            <p:ph type="body" sz="quarter" idx="15" hasCustomPrompt="1"/>
          </p:nvPr>
        </p:nvSpPr>
        <p:spPr>
          <a:xfrm>
            <a:off x="7705725" y="6327030"/>
            <a:ext cx="4114800" cy="260349"/>
          </a:xfrm>
        </p:spPr>
        <p:txBody>
          <a:bodyPr/>
          <a:lstStyle>
            <a:lvl1pPr marL="0" indent="0" algn="r">
              <a:buNone/>
              <a:defRPr sz="1000">
                <a:solidFill>
                  <a:schemeClr val="bg1"/>
                </a:solidFill>
              </a:defRPr>
            </a:lvl1pPr>
          </a:lstStyle>
          <a:p>
            <a:pPr lvl="0"/>
            <a:r>
              <a:rPr lang="sv-SE" dirty="0"/>
              <a:t>Skriv bildbyline här</a:t>
            </a:r>
          </a:p>
        </p:txBody>
      </p:sp>
      <p:sp>
        <p:nvSpPr>
          <p:cNvPr id="4" name="Rubrik 3">
            <a:extLst>
              <a:ext uri="{FF2B5EF4-FFF2-40B4-BE49-F238E27FC236}">
                <a16:creationId xmlns:a16="http://schemas.microsoft.com/office/drawing/2014/main" id="{DFD17887-7D34-CFA6-83F2-0A8AF7955D89}"/>
              </a:ext>
            </a:extLst>
          </p:cNvPr>
          <p:cNvSpPr>
            <a:spLocks noGrp="1"/>
          </p:cNvSpPr>
          <p:nvPr>
            <p:ph type="title"/>
          </p:nvPr>
        </p:nvSpPr>
        <p:spPr>
          <a:xfrm>
            <a:off x="1092201" y="1235040"/>
            <a:ext cx="4948238" cy="774734"/>
          </a:xfrm>
        </p:spPr>
        <p:txBody>
          <a:bodyPr/>
          <a:lstStyle>
            <a:lvl1pPr>
              <a:defRPr>
                <a:solidFill>
                  <a:schemeClr val="bg1"/>
                </a:solidFill>
              </a:defRPr>
            </a:lvl1pPr>
          </a:lstStyle>
          <a:p>
            <a:r>
              <a:rPr lang="sv-SE"/>
              <a:t>Klicka här för att ändra mall för rubrikformat</a:t>
            </a:r>
            <a:endParaRPr lang="sv-SE" dirty="0"/>
          </a:p>
        </p:txBody>
      </p:sp>
      <p:pic>
        <p:nvPicPr>
          <p:cNvPr id="9" name="Bild 8">
            <a:extLst>
              <a:ext uri="{FF2B5EF4-FFF2-40B4-BE49-F238E27FC236}">
                <a16:creationId xmlns:a16="http://schemas.microsoft.com/office/drawing/2014/main" id="{4701521D-AD71-F469-175A-22FD71092CD7}"/>
              </a:ext>
            </a:extLst>
          </p:cNvPr>
          <p:cNvPicPr>
            <a:picLocks noChangeAspect="1"/>
          </p:cNvPicPr>
          <p:nvPr userDrawn="1"/>
        </p:nvPicPr>
        <p:blipFill>
          <a:blip>
            <a:extLst>
              <a:ext uri="{96DAC541-7B7A-43D3-8B79-37D633B846F1}">
                <asvg:svgBlip xmlns:asvg="http://schemas.microsoft.com/office/drawing/2016/SVG/main" r:embed="rId2"/>
              </a:ext>
            </a:extLst>
          </a:blip>
          <a:srcRect l="19528" t="20811" r="18800" b="20967"/>
          <a:stretch/>
        </p:blipFill>
        <p:spPr bwMode="black">
          <a:xfrm>
            <a:off x="376236" y="363103"/>
            <a:ext cx="922793" cy="615591"/>
          </a:xfrm>
          <a:prstGeom prst="rect">
            <a:avLst/>
          </a:prstGeom>
        </p:spPr>
      </p:pic>
    </p:spTree>
    <p:extLst>
      <p:ext uri="{BB962C8B-B14F-4D97-AF65-F5344CB8AC3E}">
        <p14:creationId xmlns:p14="http://schemas.microsoft.com/office/powerpoint/2010/main" val="3526477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Avslutningssida">
    <p:bg>
      <p:bgPr>
        <a:solidFill>
          <a:schemeClr val="accent1"/>
        </a:solidFill>
        <a:effectLst/>
      </p:bgPr>
    </p:bg>
    <p:spTree>
      <p:nvGrpSpPr>
        <p:cNvPr id="1" name=""/>
        <p:cNvGrpSpPr/>
        <p:nvPr/>
      </p:nvGrpSpPr>
      <p:grpSpPr>
        <a:xfrm>
          <a:off x="0" y="0"/>
          <a:ext cx="0" cy="0"/>
          <a:chOff x="0" y="0"/>
          <a:chExt cx="0" cy="0"/>
        </a:xfrm>
      </p:grpSpPr>
      <p:pic>
        <p:nvPicPr>
          <p:cNvPr id="6" name="Bild 5">
            <a:extLst>
              <a:ext uri="{FF2B5EF4-FFF2-40B4-BE49-F238E27FC236}">
                <a16:creationId xmlns:a16="http://schemas.microsoft.com/office/drawing/2014/main" id="{5AD990BE-737D-A857-5378-5EE181F52475}"/>
              </a:ext>
            </a:extLst>
          </p:cNvPr>
          <p:cNvPicPr>
            <a:picLocks noChangeAspect="1"/>
          </p:cNvPicPr>
          <p:nvPr userDrawn="1"/>
        </p:nvPicPr>
        <p:blipFill>
          <a:blip>
            <a:extLst>
              <a:ext uri="{96DAC541-7B7A-43D3-8B79-37D633B846F1}">
                <asvg:svgBlip xmlns:asvg="http://schemas.microsoft.com/office/drawing/2016/SVG/main" r:embed="rId2"/>
              </a:ext>
            </a:extLst>
          </a:blip>
          <a:srcRect l="16520" t="15874" r="14710" b="18478"/>
          <a:stretch/>
        </p:blipFill>
        <p:spPr bwMode="black">
          <a:xfrm>
            <a:off x="4042910" y="1206233"/>
            <a:ext cx="4249056" cy="2866241"/>
          </a:xfrm>
          <a:prstGeom prst="rect">
            <a:avLst/>
          </a:prstGeom>
        </p:spPr>
      </p:pic>
      <p:sp>
        <p:nvSpPr>
          <p:cNvPr id="7" name="textruta 6">
            <a:extLst>
              <a:ext uri="{FF2B5EF4-FFF2-40B4-BE49-F238E27FC236}">
                <a16:creationId xmlns:a16="http://schemas.microsoft.com/office/drawing/2014/main" id="{2FFB8DB0-3186-37B4-389D-96BB677C2AE7}"/>
              </a:ext>
            </a:extLst>
          </p:cNvPr>
          <p:cNvSpPr txBox="1"/>
          <p:nvPr userDrawn="1"/>
        </p:nvSpPr>
        <p:spPr>
          <a:xfrm>
            <a:off x="1706880" y="5632325"/>
            <a:ext cx="8559800" cy="541302"/>
          </a:xfrm>
          <a:prstGeom prst="rect">
            <a:avLst/>
          </a:prstGeom>
          <a:noFill/>
        </p:spPr>
        <p:txBody>
          <a:bodyPr wrap="square" lIns="0" tIns="0" rIns="0" bIns="0" rtlCol="0">
            <a:spAutoFit/>
          </a:bodyPr>
          <a:lstStyle/>
          <a:p>
            <a:pPr algn="ctr">
              <a:lnSpc>
                <a:spcPct val="110000"/>
              </a:lnSpc>
            </a:pPr>
            <a:r>
              <a:rPr lang="sv-SE" sz="1100" dirty="0">
                <a:solidFill>
                  <a:schemeClr val="bg1"/>
                </a:solidFill>
                <a:cs typeface="Arial" panose="020B0604020202020204" pitchFamily="34" charset="0"/>
              </a:rPr>
              <a:t>Fritidskortet är ett uppdrag mellan Folkhälsomyndigheten, E-hälsomyndigheten, Försäkringskassan,</a:t>
            </a:r>
          </a:p>
          <a:p>
            <a:pPr algn="ctr">
              <a:lnSpc>
                <a:spcPct val="110000"/>
              </a:lnSpc>
            </a:pPr>
            <a:r>
              <a:rPr lang="sv-SE" sz="1100" dirty="0">
                <a:solidFill>
                  <a:schemeClr val="bg1"/>
                </a:solidFill>
                <a:cs typeface="Arial" panose="020B0604020202020204" pitchFamily="34" charset="0"/>
              </a:rPr>
              <a:t> Myndigheten för ungdoms- och civilsamhällesfrågor (MUCF) och Kulturrådet. Samverkan sker också med </a:t>
            </a:r>
          </a:p>
          <a:p>
            <a:pPr algn="ctr">
              <a:lnSpc>
                <a:spcPct val="110000"/>
              </a:lnSpc>
            </a:pPr>
            <a:r>
              <a:rPr lang="sv-SE" sz="1100" dirty="0">
                <a:solidFill>
                  <a:schemeClr val="bg1"/>
                </a:solidFill>
                <a:cs typeface="Arial" panose="020B0604020202020204" pitchFamily="34" charset="0"/>
              </a:rPr>
              <a:t>bland andra Riksidrottsförbundet, Svenskt Friluftsliv och Sveriges kommuner och regioner (SKR).</a:t>
            </a:r>
            <a:endParaRPr lang="sv-SE" sz="1200" dirty="0">
              <a:solidFill>
                <a:schemeClr val="bg1"/>
              </a:solidFill>
              <a:cs typeface="Arial" panose="020B0604020202020204" pitchFamily="34" charset="0"/>
            </a:endParaRPr>
          </a:p>
        </p:txBody>
      </p:sp>
      <p:pic>
        <p:nvPicPr>
          <p:cNvPr id="9" name="Bild 8">
            <a:extLst>
              <a:ext uri="{FF2B5EF4-FFF2-40B4-BE49-F238E27FC236}">
                <a16:creationId xmlns:a16="http://schemas.microsoft.com/office/drawing/2014/main" id="{0E393938-C666-C722-91EF-FF2F024A06AA}"/>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bwMode="black">
          <a:xfrm>
            <a:off x="6644798" y="4706988"/>
            <a:ext cx="1865313" cy="249633"/>
          </a:xfrm>
          <a:prstGeom prst="rect">
            <a:avLst/>
          </a:prstGeom>
        </p:spPr>
      </p:pic>
      <p:pic>
        <p:nvPicPr>
          <p:cNvPr id="14" name="Bild 13">
            <a:extLst>
              <a:ext uri="{FF2B5EF4-FFF2-40B4-BE49-F238E27FC236}">
                <a16:creationId xmlns:a16="http://schemas.microsoft.com/office/drawing/2014/main" id="{141949D3-2D81-B5AB-8A1C-B1DC0FCA81CF}"/>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bwMode="black">
          <a:xfrm>
            <a:off x="3659381" y="4282957"/>
            <a:ext cx="2514407" cy="841686"/>
          </a:xfrm>
          <a:prstGeom prst="rect">
            <a:avLst/>
          </a:prstGeom>
        </p:spPr>
      </p:pic>
      <p:sp>
        <p:nvSpPr>
          <p:cNvPr id="3" name="Rubrik 1">
            <a:extLst>
              <a:ext uri="{FF2B5EF4-FFF2-40B4-BE49-F238E27FC236}">
                <a16:creationId xmlns:a16="http://schemas.microsoft.com/office/drawing/2014/main" id="{3F9337D9-631F-5C59-9A2E-FF2F66345F5A}"/>
              </a:ext>
            </a:extLst>
          </p:cNvPr>
          <p:cNvSpPr>
            <a:spLocks noGrp="1"/>
          </p:cNvSpPr>
          <p:nvPr>
            <p:ph type="title" hasCustomPrompt="1"/>
          </p:nvPr>
        </p:nvSpPr>
        <p:spPr>
          <a:xfrm>
            <a:off x="911425" y="-607078"/>
            <a:ext cx="10007600" cy="436797"/>
          </a:xfrm>
        </p:spPr>
        <p:txBody>
          <a:bodyPr anchor="b"/>
          <a:lstStyle>
            <a:lvl1pPr>
              <a:defRPr sz="1400"/>
            </a:lvl1pPr>
          </a:lstStyle>
          <a:p>
            <a:r>
              <a:rPr lang="sv-SE" dirty="0"/>
              <a:t>Här måste du skriva en kort beskrivande rubrik för tillgänglighetsanpassning.</a:t>
            </a:r>
          </a:p>
        </p:txBody>
      </p:sp>
      <p:sp>
        <p:nvSpPr>
          <p:cNvPr id="5" name="Platshållare för text 4">
            <a:extLst>
              <a:ext uri="{FF2B5EF4-FFF2-40B4-BE49-F238E27FC236}">
                <a16:creationId xmlns:a16="http://schemas.microsoft.com/office/drawing/2014/main" id="{76B0285E-591C-7E09-B567-E241453EEB85}"/>
              </a:ext>
            </a:extLst>
          </p:cNvPr>
          <p:cNvSpPr>
            <a:spLocks noGrp="1"/>
          </p:cNvSpPr>
          <p:nvPr>
            <p:ph type="body" sz="quarter" idx="10" hasCustomPrompt="1"/>
          </p:nvPr>
        </p:nvSpPr>
        <p:spPr>
          <a:xfrm>
            <a:off x="911225" y="7124700"/>
            <a:ext cx="10007600" cy="1295400"/>
          </a:xfrm>
        </p:spPr>
        <p:txBody>
          <a:bodyPr/>
          <a:lstStyle>
            <a:lvl1pPr marL="0" indent="0">
              <a:buNone/>
              <a:defRPr sz="1400"/>
            </a:lvl1pPr>
          </a:lstStyle>
          <a:p>
            <a:pPr lvl="0"/>
            <a:r>
              <a:rPr lang="sv-SE" dirty="0"/>
              <a:t>Skriv in det som står ovan och lägg det här för att det ska läsas upp av uppläsningsverktyg för tillgängligsanpassning.</a:t>
            </a:r>
          </a:p>
        </p:txBody>
      </p:sp>
      <p:sp>
        <p:nvSpPr>
          <p:cNvPr id="8" name="textruta 7">
            <a:extLst>
              <a:ext uri="{FF2B5EF4-FFF2-40B4-BE49-F238E27FC236}">
                <a16:creationId xmlns:a16="http://schemas.microsoft.com/office/drawing/2014/main" id="{12531E36-AB75-1BEF-1E9E-713BCE527E46}"/>
              </a:ext>
              <a:ext uri="{C183D7F6-B498-43B3-948B-1728B52AA6E4}">
                <adec:decorative xmlns:adec="http://schemas.microsoft.com/office/drawing/2017/decorative" val="1"/>
              </a:ext>
            </a:extLst>
          </p:cNvPr>
          <p:cNvSpPr txBox="1"/>
          <p:nvPr userDrawn="1"/>
        </p:nvSpPr>
        <p:spPr>
          <a:xfrm>
            <a:off x="-2442258" y="-1189548"/>
            <a:ext cx="2558005" cy="923330"/>
          </a:xfrm>
          <a:prstGeom prst="rect">
            <a:avLst/>
          </a:prstGeom>
          <a:noFill/>
        </p:spPr>
        <p:txBody>
          <a:bodyPr wrap="square" lIns="0" tIns="0" rIns="0" bIns="0" rtlCol="0">
            <a:spAutoFit/>
          </a:bodyPr>
          <a:lstStyle/>
          <a:p>
            <a:pPr algn="l"/>
            <a:r>
              <a:rPr lang="sv-SE" sz="1500" dirty="0">
                <a:cs typeface="Arial" panose="020B0604020202020204" pitchFamily="34" charset="0"/>
              </a:rPr>
              <a:t>Det här är en rubrik som krävs på denna layout </a:t>
            </a:r>
            <a:r>
              <a:rPr lang="sv-SE" sz="1500" dirty="0" err="1">
                <a:cs typeface="Arial" panose="020B0604020202020204" pitchFamily="34" charset="0"/>
              </a:rPr>
              <a:t>pga</a:t>
            </a:r>
            <a:r>
              <a:rPr lang="sv-SE" sz="1500" dirty="0">
                <a:cs typeface="Arial" panose="020B0604020202020204" pitchFamily="34" charset="0"/>
              </a:rPr>
              <a:t> tillgänglighetsanpassning </a:t>
            </a:r>
            <a:r>
              <a:rPr lang="sv-SE" sz="1500" b="1" dirty="0">
                <a:cs typeface="Arial" panose="020B0604020202020204" pitchFamily="34" charset="0"/>
              </a:rPr>
              <a:t>Ta ej bort </a:t>
            </a:r>
            <a:r>
              <a:rPr lang="sv-SE" sz="1500" dirty="0">
                <a:cs typeface="Arial" panose="020B0604020202020204" pitchFamily="34" charset="0"/>
              </a:rPr>
              <a:t>-&gt;</a:t>
            </a:r>
          </a:p>
        </p:txBody>
      </p:sp>
    </p:spTree>
    <p:extLst>
      <p:ext uri="{BB962C8B-B14F-4D97-AF65-F5344CB8AC3E}">
        <p14:creationId xmlns:p14="http://schemas.microsoft.com/office/powerpoint/2010/main" val="3623632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Avslutningssida - Alla logotyper">
    <p:spTree>
      <p:nvGrpSpPr>
        <p:cNvPr id="1" name=""/>
        <p:cNvGrpSpPr/>
        <p:nvPr/>
      </p:nvGrpSpPr>
      <p:grpSpPr>
        <a:xfrm>
          <a:off x="0" y="0"/>
          <a:ext cx="0" cy="0"/>
          <a:chOff x="0" y="0"/>
          <a:chExt cx="0" cy="0"/>
        </a:xfrm>
      </p:grpSpPr>
      <p:pic>
        <p:nvPicPr>
          <p:cNvPr id="6" name="Bild 5">
            <a:extLst>
              <a:ext uri="{FF2B5EF4-FFF2-40B4-BE49-F238E27FC236}">
                <a16:creationId xmlns:a16="http://schemas.microsoft.com/office/drawing/2014/main" id="{5AD990BE-737D-A857-5378-5EE181F52475}"/>
              </a:ext>
            </a:extLst>
          </p:cNvPr>
          <p:cNvPicPr>
            <a:picLocks noChangeAspect="1"/>
          </p:cNvPicPr>
          <p:nvPr userDrawn="1"/>
        </p:nvPicPr>
        <p:blipFill>
          <a:blip>
            <a:extLst>
              <a:ext uri="{96DAC541-7B7A-43D3-8B79-37D633B846F1}">
                <asvg:svgBlip xmlns:asvg="http://schemas.microsoft.com/office/drawing/2016/SVG/main" r:embed="rId2"/>
              </a:ext>
            </a:extLst>
          </a:blip>
          <a:srcRect l="16520" t="15874" r="14710" b="18478"/>
          <a:stretch/>
        </p:blipFill>
        <p:spPr>
          <a:xfrm>
            <a:off x="856649" y="1667986"/>
            <a:ext cx="4658031" cy="3142120"/>
          </a:xfrm>
          <a:prstGeom prst="rect">
            <a:avLst/>
          </a:prstGeom>
        </p:spPr>
      </p:pic>
      <p:pic>
        <p:nvPicPr>
          <p:cNvPr id="9" name="Bild 8">
            <a:extLst>
              <a:ext uri="{FF2B5EF4-FFF2-40B4-BE49-F238E27FC236}">
                <a16:creationId xmlns:a16="http://schemas.microsoft.com/office/drawing/2014/main" id="{0E393938-C666-C722-91EF-FF2F024A06AA}"/>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6644798" y="5037188"/>
            <a:ext cx="1865313" cy="249633"/>
          </a:xfrm>
          <a:prstGeom prst="rect">
            <a:avLst/>
          </a:prstGeom>
        </p:spPr>
      </p:pic>
      <p:pic>
        <p:nvPicPr>
          <p:cNvPr id="14" name="Bild 13">
            <a:extLst>
              <a:ext uri="{FF2B5EF4-FFF2-40B4-BE49-F238E27FC236}">
                <a16:creationId xmlns:a16="http://schemas.microsoft.com/office/drawing/2014/main" id="{141949D3-2D81-B5AB-8A1C-B1DC0FCA81CF}"/>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3659381" y="4613157"/>
            <a:ext cx="2514407" cy="841686"/>
          </a:xfrm>
          <a:prstGeom prst="rect">
            <a:avLst/>
          </a:prstGeom>
        </p:spPr>
      </p:pic>
      <p:pic>
        <p:nvPicPr>
          <p:cNvPr id="5" name="Bildobjekt 4" descr="En bild som visar Teckensnitt, Grafik, grafisk design, typografi&#10;&#10;Automatiskt genererad beskrivning">
            <a:extLst>
              <a:ext uri="{FF2B5EF4-FFF2-40B4-BE49-F238E27FC236}">
                <a16:creationId xmlns:a16="http://schemas.microsoft.com/office/drawing/2014/main" id="{C7F0AE9E-C71D-89EF-9D06-A16CC7B682EE}"/>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9134572" y="2554836"/>
            <a:ext cx="1755170" cy="233607"/>
          </a:xfrm>
          <a:prstGeom prst="rect">
            <a:avLst/>
          </a:prstGeom>
        </p:spPr>
      </p:pic>
      <p:pic>
        <p:nvPicPr>
          <p:cNvPr id="10" name="Bildobjekt 9" descr="En bild som visar text, Teckensnitt, Grafik, logotyp&#10;&#10;Automatiskt genererad beskrivning">
            <a:extLst>
              <a:ext uri="{FF2B5EF4-FFF2-40B4-BE49-F238E27FC236}">
                <a16:creationId xmlns:a16="http://schemas.microsoft.com/office/drawing/2014/main" id="{66E5DD8A-9E76-7212-0E1E-6A07A27D625D}"/>
              </a:ext>
            </a:extLst>
          </p:cNvPr>
          <p:cNvPicPr>
            <a:picLocks noChangeAspect="1"/>
          </p:cNvPicPr>
          <p:nvPr userDrawn="1"/>
        </p:nvPicPr>
        <p:blipFill>
          <a:blip r:embed="rId6">
            <a:extLst>
              <a:ext uri="{28A0092B-C50C-407E-A947-70E740481C1C}">
                <a14:useLocalDpi xmlns:a14="http://schemas.microsoft.com/office/drawing/2010/main" val="0"/>
              </a:ext>
            </a:extLst>
          </a:blip>
          <a:srcRect l="15404" t="22910" r="12358" b="21925"/>
          <a:stretch/>
        </p:blipFill>
        <p:spPr>
          <a:xfrm>
            <a:off x="8294901" y="3165263"/>
            <a:ext cx="1132468" cy="605182"/>
          </a:xfrm>
          <a:prstGeom prst="rect">
            <a:avLst/>
          </a:prstGeom>
        </p:spPr>
      </p:pic>
      <p:pic>
        <p:nvPicPr>
          <p:cNvPr id="12" name="Bild 11">
            <a:extLst>
              <a:ext uri="{FF2B5EF4-FFF2-40B4-BE49-F238E27FC236}">
                <a16:creationId xmlns:a16="http://schemas.microsoft.com/office/drawing/2014/main" id="{831CC7AB-FB68-3A8B-2C27-232BE8C9F64B}"/>
              </a:ext>
            </a:extLst>
          </p:cNvPr>
          <p:cNvPicPr>
            <a:picLocks noChangeAspect="1"/>
          </p:cNvPicPr>
          <p:nvPr userDrawn="1"/>
        </p:nvPicPr>
        <p:blipFill>
          <a:blip>
            <a:extLst>
              <a:ext uri="{96DAC541-7B7A-43D3-8B79-37D633B846F1}">
                <asvg:svgBlip xmlns:asvg="http://schemas.microsoft.com/office/drawing/2016/SVG/main" r:embed="rId7"/>
              </a:ext>
            </a:extLst>
          </a:blip>
          <a:stretch>
            <a:fillRect/>
          </a:stretch>
        </p:blipFill>
        <p:spPr>
          <a:xfrm>
            <a:off x="6191544" y="3977065"/>
            <a:ext cx="2247115" cy="424370"/>
          </a:xfrm>
          <a:prstGeom prst="rect">
            <a:avLst/>
          </a:prstGeom>
        </p:spPr>
      </p:pic>
      <p:pic>
        <p:nvPicPr>
          <p:cNvPr id="15" name="Bildobjekt 14" descr="En bild som visar symbol, logotyp, Teckensnitt, design&#10;&#10;Automatiskt genererad beskrivning">
            <a:extLst>
              <a:ext uri="{FF2B5EF4-FFF2-40B4-BE49-F238E27FC236}">
                <a16:creationId xmlns:a16="http://schemas.microsoft.com/office/drawing/2014/main" id="{FBB31431-ED1A-E971-E3A8-682A156B4ECB}"/>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6173787" y="2160490"/>
            <a:ext cx="2247115" cy="754372"/>
          </a:xfrm>
          <a:prstGeom prst="rect">
            <a:avLst/>
          </a:prstGeom>
        </p:spPr>
      </p:pic>
      <p:pic>
        <p:nvPicPr>
          <p:cNvPr id="17" name="Bildobjekt 16" descr="En bild som visar text, Teckensnitt, Grafik, logotyp&#10;&#10;Automatiskt genererad beskrivning">
            <a:extLst>
              <a:ext uri="{FF2B5EF4-FFF2-40B4-BE49-F238E27FC236}">
                <a16:creationId xmlns:a16="http://schemas.microsoft.com/office/drawing/2014/main" id="{E056CD92-2015-42D5-0BD6-73C6BD4FE01F}"/>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5915225" y="3244028"/>
            <a:ext cx="1996702" cy="261172"/>
          </a:xfrm>
          <a:prstGeom prst="rect">
            <a:avLst/>
          </a:prstGeom>
        </p:spPr>
      </p:pic>
      <p:pic>
        <p:nvPicPr>
          <p:cNvPr id="19" name="Bildobjekt 18">
            <a:extLst>
              <a:ext uri="{FF2B5EF4-FFF2-40B4-BE49-F238E27FC236}">
                <a16:creationId xmlns:a16="http://schemas.microsoft.com/office/drawing/2014/main" id="{9C3B9D6B-10A3-54C9-92E5-D8ADB4BF167E}"/>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9725917" y="3296126"/>
            <a:ext cx="1647871" cy="168021"/>
          </a:xfrm>
          <a:prstGeom prst="rect">
            <a:avLst/>
          </a:prstGeom>
        </p:spPr>
      </p:pic>
      <p:pic>
        <p:nvPicPr>
          <p:cNvPr id="21" name="Bildobjekt 20">
            <a:extLst>
              <a:ext uri="{FF2B5EF4-FFF2-40B4-BE49-F238E27FC236}">
                <a16:creationId xmlns:a16="http://schemas.microsoft.com/office/drawing/2014/main" id="{51652122-570A-BA30-9B03-0D56EF80F46F}"/>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9568647" y="3963327"/>
            <a:ext cx="1321095" cy="386715"/>
          </a:xfrm>
          <a:prstGeom prst="rect">
            <a:avLst/>
          </a:prstGeom>
        </p:spPr>
      </p:pic>
      <p:sp>
        <p:nvSpPr>
          <p:cNvPr id="2" name="Rubrik 1">
            <a:extLst>
              <a:ext uri="{FF2B5EF4-FFF2-40B4-BE49-F238E27FC236}">
                <a16:creationId xmlns:a16="http://schemas.microsoft.com/office/drawing/2014/main" id="{917000AA-08B7-171B-BC45-2659C59A59F8}"/>
              </a:ext>
            </a:extLst>
          </p:cNvPr>
          <p:cNvSpPr>
            <a:spLocks noGrp="1"/>
          </p:cNvSpPr>
          <p:nvPr>
            <p:ph type="title" hasCustomPrompt="1"/>
          </p:nvPr>
        </p:nvSpPr>
        <p:spPr>
          <a:xfrm>
            <a:off x="911425" y="-607078"/>
            <a:ext cx="10007600" cy="436797"/>
          </a:xfrm>
        </p:spPr>
        <p:txBody>
          <a:bodyPr anchor="b"/>
          <a:lstStyle>
            <a:lvl1pPr>
              <a:defRPr sz="1400"/>
            </a:lvl1pPr>
          </a:lstStyle>
          <a:p>
            <a:r>
              <a:rPr lang="sv-SE" dirty="0"/>
              <a:t>Här måste du skriva en kort beskrivande rubrik för tillgänglighetsanpassning.</a:t>
            </a:r>
          </a:p>
        </p:txBody>
      </p:sp>
      <p:sp>
        <p:nvSpPr>
          <p:cNvPr id="3" name="textruta 2">
            <a:extLst>
              <a:ext uri="{FF2B5EF4-FFF2-40B4-BE49-F238E27FC236}">
                <a16:creationId xmlns:a16="http://schemas.microsoft.com/office/drawing/2014/main" id="{8B35DB1D-51B1-A975-1762-C37209876326}"/>
              </a:ext>
              <a:ext uri="{C183D7F6-B498-43B3-948B-1728B52AA6E4}">
                <adec:decorative xmlns:adec="http://schemas.microsoft.com/office/drawing/2017/decorative" val="1"/>
              </a:ext>
            </a:extLst>
          </p:cNvPr>
          <p:cNvSpPr txBox="1"/>
          <p:nvPr userDrawn="1"/>
        </p:nvSpPr>
        <p:spPr>
          <a:xfrm>
            <a:off x="-2442258" y="-1189548"/>
            <a:ext cx="2558005" cy="923330"/>
          </a:xfrm>
          <a:prstGeom prst="rect">
            <a:avLst/>
          </a:prstGeom>
          <a:noFill/>
        </p:spPr>
        <p:txBody>
          <a:bodyPr wrap="square" lIns="0" tIns="0" rIns="0" bIns="0" rtlCol="0">
            <a:spAutoFit/>
          </a:bodyPr>
          <a:lstStyle/>
          <a:p>
            <a:pPr algn="l"/>
            <a:r>
              <a:rPr lang="sv-SE" sz="1500" dirty="0">
                <a:cs typeface="Arial" panose="020B0604020202020204" pitchFamily="34" charset="0"/>
              </a:rPr>
              <a:t>Det här är en rubrik som krävs på denna layout </a:t>
            </a:r>
            <a:r>
              <a:rPr lang="sv-SE" sz="1500" dirty="0" err="1">
                <a:cs typeface="Arial" panose="020B0604020202020204" pitchFamily="34" charset="0"/>
              </a:rPr>
              <a:t>pga</a:t>
            </a:r>
            <a:r>
              <a:rPr lang="sv-SE" sz="1500" dirty="0">
                <a:cs typeface="Arial" panose="020B0604020202020204" pitchFamily="34" charset="0"/>
              </a:rPr>
              <a:t> tillgänglighetsanpassning </a:t>
            </a:r>
            <a:r>
              <a:rPr lang="sv-SE" sz="1500" b="1" dirty="0">
                <a:cs typeface="Arial" panose="020B0604020202020204" pitchFamily="34" charset="0"/>
              </a:rPr>
              <a:t>Ta ej bort </a:t>
            </a:r>
            <a:r>
              <a:rPr lang="sv-SE" sz="1500" dirty="0">
                <a:cs typeface="Arial" panose="020B0604020202020204" pitchFamily="34" charset="0"/>
              </a:rPr>
              <a:t>-&gt;</a:t>
            </a:r>
          </a:p>
        </p:txBody>
      </p:sp>
    </p:spTree>
    <p:extLst>
      <p:ext uri="{BB962C8B-B14F-4D97-AF65-F5344CB8AC3E}">
        <p14:creationId xmlns:p14="http://schemas.microsoft.com/office/powerpoint/2010/main" val="22954363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5571902-9019-4326-9DA4-70B9743B49ED}"/>
              </a:ext>
            </a:extLst>
          </p:cNvPr>
          <p:cNvSpPr>
            <a:spLocks noGrp="1"/>
          </p:cNvSpPr>
          <p:nvPr>
            <p:ph type="title"/>
          </p:nvPr>
        </p:nvSpPr>
        <p:spPr/>
        <p:txBody>
          <a:bodyPr/>
          <a:lstStyle/>
          <a:p>
            <a:r>
              <a:rPr lang="sv-SE"/>
              <a:t>Klicka här för att ändra mall för rubrikformat</a:t>
            </a:r>
            <a:endParaRPr lang="sv-SE" dirty="0"/>
          </a:p>
        </p:txBody>
      </p:sp>
      <p:sp>
        <p:nvSpPr>
          <p:cNvPr id="3" name="Platshållare för datum 2">
            <a:extLst>
              <a:ext uri="{FF2B5EF4-FFF2-40B4-BE49-F238E27FC236}">
                <a16:creationId xmlns:a16="http://schemas.microsoft.com/office/drawing/2014/main" id="{4B906970-3E04-4D0D-B628-981C4A918A6F}"/>
              </a:ext>
            </a:extLst>
          </p:cNvPr>
          <p:cNvSpPr>
            <a:spLocks noGrp="1"/>
          </p:cNvSpPr>
          <p:nvPr>
            <p:ph type="dt" sz="half" idx="10"/>
          </p:nvPr>
        </p:nvSpPr>
        <p:spPr/>
        <p:txBody>
          <a:bodyPr/>
          <a:lstStyle/>
          <a:p>
            <a:fld id="{FD403CD0-842C-4BCD-83D3-BB78B185EE38}" type="datetimeFigureOut">
              <a:rPr lang="sv-SE" smtClean="0"/>
              <a:t>2026-10-12</a:t>
            </a:fld>
            <a:endParaRPr lang="sv-SE" dirty="0"/>
          </a:p>
        </p:txBody>
      </p:sp>
      <p:sp>
        <p:nvSpPr>
          <p:cNvPr id="4" name="Platshållare för sidfot 3">
            <a:extLst>
              <a:ext uri="{FF2B5EF4-FFF2-40B4-BE49-F238E27FC236}">
                <a16:creationId xmlns:a16="http://schemas.microsoft.com/office/drawing/2014/main" id="{86059243-015F-4404-ADE1-14E49E0315F6}"/>
              </a:ext>
            </a:extLst>
          </p:cNvPr>
          <p:cNvSpPr>
            <a:spLocks noGrp="1"/>
          </p:cNvSpPr>
          <p:nvPr>
            <p:ph type="ftr" sz="quarter" idx="11"/>
          </p:nvPr>
        </p:nvSpPr>
        <p:spPr/>
        <p:txBody>
          <a:bodyPr/>
          <a:lstStyle/>
          <a:p>
            <a:endParaRPr lang="sv-SE" dirty="0"/>
          </a:p>
        </p:txBody>
      </p:sp>
      <p:sp>
        <p:nvSpPr>
          <p:cNvPr id="5" name="Platshållare för bildnummer 4">
            <a:extLst>
              <a:ext uri="{FF2B5EF4-FFF2-40B4-BE49-F238E27FC236}">
                <a16:creationId xmlns:a16="http://schemas.microsoft.com/office/drawing/2014/main" id="{3F1E028D-3B14-4181-8E8B-87D9D42D9C5D}"/>
              </a:ext>
            </a:extLst>
          </p:cNvPr>
          <p:cNvSpPr>
            <a:spLocks noGrp="1"/>
          </p:cNvSpPr>
          <p:nvPr>
            <p:ph type="sldNum" sz="quarter" idx="12"/>
          </p:nvPr>
        </p:nvSpPr>
        <p:spPr/>
        <p:txBody>
          <a:bodyPr/>
          <a:lstStyle/>
          <a:p>
            <a:fld id="{AE086683-F536-42AB-ABBC-F4803DFE8DBC}" type="slidenum">
              <a:rPr lang="sv-SE" smtClean="0"/>
              <a:t>‹#›</a:t>
            </a:fld>
            <a:endParaRPr lang="sv-SE" dirty="0"/>
          </a:p>
        </p:txBody>
      </p:sp>
    </p:spTree>
    <p:extLst>
      <p:ext uri="{BB962C8B-B14F-4D97-AF65-F5344CB8AC3E}">
        <p14:creationId xmlns:p14="http://schemas.microsoft.com/office/powerpoint/2010/main" val="2193212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om">
    <p:spTree>
      <p:nvGrpSpPr>
        <p:cNvPr id="1" name=""/>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EF0C26C3-B13E-495A-A6E4-2EC4E724A264}"/>
              </a:ext>
            </a:extLst>
          </p:cNvPr>
          <p:cNvSpPr>
            <a:spLocks noGrp="1"/>
          </p:cNvSpPr>
          <p:nvPr>
            <p:ph type="dt" sz="half" idx="10"/>
          </p:nvPr>
        </p:nvSpPr>
        <p:spPr/>
        <p:txBody>
          <a:bodyPr/>
          <a:lstStyle/>
          <a:p>
            <a:fld id="{FD403CD0-842C-4BCD-83D3-BB78B185EE38}" type="datetimeFigureOut">
              <a:rPr lang="sv-SE" smtClean="0"/>
              <a:t>2026-10-12</a:t>
            </a:fld>
            <a:endParaRPr lang="sv-SE" dirty="0"/>
          </a:p>
        </p:txBody>
      </p:sp>
      <p:sp>
        <p:nvSpPr>
          <p:cNvPr id="3" name="Platshållare för sidfot 2">
            <a:extLst>
              <a:ext uri="{FF2B5EF4-FFF2-40B4-BE49-F238E27FC236}">
                <a16:creationId xmlns:a16="http://schemas.microsoft.com/office/drawing/2014/main" id="{BF95847E-A091-4B48-90CC-8498D25ED01A}"/>
              </a:ext>
            </a:extLst>
          </p:cNvPr>
          <p:cNvSpPr>
            <a:spLocks noGrp="1"/>
          </p:cNvSpPr>
          <p:nvPr>
            <p:ph type="ftr" sz="quarter" idx="11"/>
          </p:nvPr>
        </p:nvSpPr>
        <p:spPr/>
        <p:txBody>
          <a:bodyPr/>
          <a:lstStyle/>
          <a:p>
            <a:endParaRPr lang="sv-SE" dirty="0"/>
          </a:p>
        </p:txBody>
      </p:sp>
      <p:sp>
        <p:nvSpPr>
          <p:cNvPr id="4" name="Platshållare för bildnummer 3">
            <a:extLst>
              <a:ext uri="{FF2B5EF4-FFF2-40B4-BE49-F238E27FC236}">
                <a16:creationId xmlns:a16="http://schemas.microsoft.com/office/drawing/2014/main" id="{81B4C505-33E4-4681-8C5B-77BB1E17C2CB}"/>
              </a:ext>
            </a:extLst>
          </p:cNvPr>
          <p:cNvSpPr>
            <a:spLocks noGrp="1"/>
          </p:cNvSpPr>
          <p:nvPr>
            <p:ph type="sldNum" sz="quarter" idx="12"/>
          </p:nvPr>
        </p:nvSpPr>
        <p:spPr/>
        <p:txBody>
          <a:bodyPr/>
          <a:lstStyle/>
          <a:p>
            <a:fld id="{AE086683-F536-42AB-ABBC-F4803DFE8DBC}" type="slidenum">
              <a:rPr lang="sv-SE" smtClean="0"/>
              <a:t>‹#›</a:t>
            </a:fld>
            <a:endParaRPr lang="sv-SE" dirty="0"/>
          </a:p>
        </p:txBody>
      </p:sp>
      <p:sp>
        <p:nvSpPr>
          <p:cNvPr id="6" name="Rubrik 1">
            <a:extLst>
              <a:ext uri="{FF2B5EF4-FFF2-40B4-BE49-F238E27FC236}">
                <a16:creationId xmlns:a16="http://schemas.microsoft.com/office/drawing/2014/main" id="{F6BA145E-2BEE-3B2E-C242-AACC58FA1981}"/>
              </a:ext>
            </a:extLst>
          </p:cNvPr>
          <p:cNvSpPr>
            <a:spLocks noGrp="1"/>
          </p:cNvSpPr>
          <p:nvPr>
            <p:ph type="title" hasCustomPrompt="1"/>
          </p:nvPr>
        </p:nvSpPr>
        <p:spPr>
          <a:xfrm>
            <a:off x="911425" y="-607078"/>
            <a:ext cx="10007600" cy="436797"/>
          </a:xfrm>
        </p:spPr>
        <p:txBody>
          <a:bodyPr anchor="b"/>
          <a:lstStyle>
            <a:lvl1pPr>
              <a:defRPr sz="1400"/>
            </a:lvl1pPr>
          </a:lstStyle>
          <a:p>
            <a:r>
              <a:rPr lang="sv-SE" dirty="0"/>
              <a:t>Här måste du skriva en kort beskrivande rubrik för tillgänglighetsanpassning.</a:t>
            </a:r>
          </a:p>
        </p:txBody>
      </p:sp>
    </p:spTree>
    <p:extLst>
      <p:ext uri="{BB962C8B-B14F-4D97-AF65-F5344CB8AC3E}">
        <p14:creationId xmlns:p14="http://schemas.microsoft.com/office/powerpoint/2010/main" val="1800422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Sidor efter denna sida tillhör ej mallen">
    <p:spTree>
      <p:nvGrpSpPr>
        <p:cNvPr id="1" name=""/>
        <p:cNvGrpSpPr/>
        <p:nvPr/>
      </p:nvGrpSpPr>
      <p:grpSpPr>
        <a:xfrm>
          <a:off x="0" y="0"/>
          <a:ext cx="0" cy="0"/>
          <a:chOff x="0" y="0"/>
          <a:chExt cx="0" cy="0"/>
        </a:xfrm>
      </p:grpSpPr>
      <p:sp>
        <p:nvSpPr>
          <p:cNvPr id="5" name="textruta 4">
            <a:extLst>
              <a:ext uri="{FF2B5EF4-FFF2-40B4-BE49-F238E27FC236}">
                <a16:creationId xmlns:a16="http://schemas.microsoft.com/office/drawing/2014/main" id="{4405A5C8-297E-E3EB-142A-5DE16BD606D2}"/>
              </a:ext>
            </a:extLst>
          </p:cNvPr>
          <p:cNvSpPr txBox="1"/>
          <p:nvPr userDrawn="1"/>
        </p:nvSpPr>
        <p:spPr>
          <a:xfrm>
            <a:off x="1676400" y="2344087"/>
            <a:ext cx="8839200" cy="2862322"/>
          </a:xfrm>
          <a:prstGeom prst="rect">
            <a:avLst/>
          </a:prstGeom>
          <a:noFill/>
        </p:spPr>
        <p:txBody>
          <a:bodyPr wrap="square" rtlCol="0">
            <a:spAutoFit/>
          </a:bodyPr>
          <a:lstStyle/>
          <a:p>
            <a:pPr algn="ctr">
              <a:lnSpc>
                <a:spcPct val="90000"/>
              </a:lnSpc>
            </a:pPr>
            <a:r>
              <a:rPr lang="sv-SE" sz="5000" b="1" kern="1200" dirty="0">
                <a:solidFill>
                  <a:schemeClr val="tx1"/>
                </a:solidFill>
                <a:latin typeface="+mj-lt"/>
                <a:ea typeface="+mj-ea"/>
                <a:cs typeface="+mj-cs"/>
              </a:rPr>
              <a:t>Sidor efter denna sida tillhör ej mallen. Byt istället till en layout innan denna sida.</a:t>
            </a:r>
          </a:p>
        </p:txBody>
      </p:sp>
    </p:spTree>
    <p:extLst>
      <p:ext uri="{BB962C8B-B14F-4D97-AF65-F5344CB8AC3E}">
        <p14:creationId xmlns:p14="http://schemas.microsoft.com/office/powerpoint/2010/main" val="794899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152683E2-9A31-4B47-ACFE-390B6E0AF714}"/>
              </a:ext>
            </a:extLst>
          </p:cNvPr>
          <p:cNvSpPr>
            <a:spLocks noGrp="1"/>
          </p:cNvSpPr>
          <p:nvPr>
            <p:ph type="title"/>
          </p:nvPr>
        </p:nvSpPr>
        <p:spPr>
          <a:xfrm>
            <a:off x="1092201" y="1235041"/>
            <a:ext cx="10007600" cy="649321"/>
          </a:xfrm>
          <a:prstGeom prst="rect">
            <a:avLst/>
          </a:prstGeom>
        </p:spPr>
        <p:txBody>
          <a:bodyPr vert="horz" lIns="0" tIns="0" rIns="0" bIns="0" rtlCol="0" anchor="t">
            <a:noAutofit/>
          </a:bodyPr>
          <a:lstStyle/>
          <a:p>
            <a:endParaRPr lang="sv-SE" dirty="0"/>
          </a:p>
        </p:txBody>
      </p:sp>
      <p:sp>
        <p:nvSpPr>
          <p:cNvPr id="3" name="Platshållare för text 2">
            <a:extLst>
              <a:ext uri="{FF2B5EF4-FFF2-40B4-BE49-F238E27FC236}">
                <a16:creationId xmlns:a16="http://schemas.microsoft.com/office/drawing/2014/main" id="{81C0710F-3CB3-4F01-9977-A1A69928F1E2}"/>
              </a:ext>
            </a:extLst>
          </p:cNvPr>
          <p:cNvSpPr>
            <a:spLocks noGrp="1"/>
          </p:cNvSpPr>
          <p:nvPr>
            <p:ph type="body" idx="1"/>
          </p:nvPr>
        </p:nvSpPr>
        <p:spPr>
          <a:xfrm>
            <a:off x="1103312" y="2133600"/>
            <a:ext cx="9985375" cy="4000903"/>
          </a:xfrm>
          <a:prstGeom prst="rect">
            <a:avLst/>
          </a:prstGeom>
        </p:spPr>
        <p:txBody>
          <a:bodyPr vert="horz" lIns="0" tIns="0" rIns="0" bIns="0" rtlCol="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p:txBody>
      </p:sp>
      <p:sp>
        <p:nvSpPr>
          <p:cNvPr id="4" name="Platshållare för datum 3">
            <a:extLst>
              <a:ext uri="{FF2B5EF4-FFF2-40B4-BE49-F238E27FC236}">
                <a16:creationId xmlns:a16="http://schemas.microsoft.com/office/drawing/2014/main" id="{907D54BB-8EC7-458A-A082-8AF4306364DF}"/>
              </a:ext>
            </a:extLst>
          </p:cNvPr>
          <p:cNvSpPr>
            <a:spLocks noGrp="1"/>
          </p:cNvSpPr>
          <p:nvPr>
            <p:ph type="dt" sz="half" idx="2"/>
          </p:nvPr>
        </p:nvSpPr>
        <p:spPr>
          <a:xfrm>
            <a:off x="371475" y="6479380"/>
            <a:ext cx="942973" cy="260349"/>
          </a:xfrm>
          <a:prstGeom prst="rect">
            <a:avLst/>
          </a:prstGeom>
        </p:spPr>
        <p:txBody>
          <a:bodyPr vert="horz" lIns="0" tIns="0" rIns="0" bIns="0" rtlCol="0" anchor="t">
            <a:noAutofit/>
          </a:bodyPr>
          <a:lstStyle>
            <a:lvl1pPr algn="l">
              <a:defRPr sz="1000">
                <a:solidFill>
                  <a:schemeClr val="accent1"/>
                </a:solidFill>
              </a:defRPr>
            </a:lvl1pPr>
          </a:lstStyle>
          <a:p>
            <a:fld id="{FD403CD0-842C-4BCD-83D3-BB78B185EE38}" type="datetimeFigureOut">
              <a:rPr lang="sv-SE" smtClean="0"/>
              <a:pPr/>
              <a:t>2026-10-12</a:t>
            </a:fld>
            <a:endParaRPr lang="sv-SE" dirty="0"/>
          </a:p>
        </p:txBody>
      </p:sp>
      <p:sp>
        <p:nvSpPr>
          <p:cNvPr id="5" name="Platshållare för sidfot 4">
            <a:extLst>
              <a:ext uri="{FF2B5EF4-FFF2-40B4-BE49-F238E27FC236}">
                <a16:creationId xmlns:a16="http://schemas.microsoft.com/office/drawing/2014/main" id="{5C0A3ABB-C906-40E9-AF35-0DB0B3403226}"/>
              </a:ext>
            </a:extLst>
          </p:cNvPr>
          <p:cNvSpPr>
            <a:spLocks noGrp="1"/>
          </p:cNvSpPr>
          <p:nvPr>
            <p:ph type="ftr" sz="quarter" idx="3"/>
          </p:nvPr>
        </p:nvSpPr>
        <p:spPr>
          <a:xfrm>
            <a:off x="1466850" y="6479381"/>
            <a:ext cx="4114800" cy="260349"/>
          </a:xfrm>
          <a:prstGeom prst="rect">
            <a:avLst/>
          </a:prstGeom>
        </p:spPr>
        <p:txBody>
          <a:bodyPr vert="horz" lIns="0" tIns="0" rIns="0" bIns="0" rtlCol="0" anchor="t">
            <a:noAutofit/>
          </a:bodyPr>
          <a:lstStyle>
            <a:lvl1pPr algn="l">
              <a:defRPr sz="1000">
                <a:solidFill>
                  <a:schemeClr val="accent1"/>
                </a:solidFill>
              </a:defRPr>
            </a:lvl1pPr>
          </a:lstStyle>
          <a:p>
            <a:endParaRPr lang="sv-SE" dirty="0"/>
          </a:p>
        </p:txBody>
      </p:sp>
      <p:sp>
        <p:nvSpPr>
          <p:cNvPr id="6" name="Platshållare för bildnummer 5">
            <a:extLst>
              <a:ext uri="{FF2B5EF4-FFF2-40B4-BE49-F238E27FC236}">
                <a16:creationId xmlns:a16="http://schemas.microsoft.com/office/drawing/2014/main" id="{37249AA9-CC7D-40E0-9894-3652F2EE8CF5}"/>
              </a:ext>
            </a:extLst>
          </p:cNvPr>
          <p:cNvSpPr>
            <a:spLocks noGrp="1"/>
          </p:cNvSpPr>
          <p:nvPr>
            <p:ph type="sldNum" sz="quarter" idx="4"/>
          </p:nvPr>
        </p:nvSpPr>
        <p:spPr>
          <a:xfrm>
            <a:off x="11601450" y="6479381"/>
            <a:ext cx="219075" cy="260349"/>
          </a:xfrm>
          <a:prstGeom prst="rect">
            <a:avLst/>
          </a:prstGeom>
        </p:spPr>
        <p:txBody>
          <a:bodyPr vert="horz" lIns="0" tIns="0" rIns="0" bIns="0" rtlCol="0" anchor="t">
            <a:noAutofit/>
          </a:bodyPr>
          <a:lstStyle>
            <a:lvl1pPr algn="r">
              <a:defRPr sz="1000">
                <a:solidFill>
                  <a:schemeClr val="accent1"/>
                </a:solidFill>
              </a:defRPr>
            </a:lvl1pPr>
          </a:lstStyle>
          <a:p>
            <a:fld id="{AE086683-F536-42AB-ABBC-F4803DFE8DBC}" type="slidenum">
              <a:rPr lang="sv-SE" smtClean="0"/>
              <a:pPr/>
              <a:t>‹#›</a:t>
            </a:fld>
            <a:endParaRPr lang="sv-SE" dirty="0"/>
          </a:p>
        </p:txBody>
      </p:sp>
      <p:pic>
        <p:nvPicPr>
          <p:cNvPr id="8" name="Bild 7">
            <a:extLst>
              <a:ext uri="{FF2B5EF4-FFF2-40B4-BE49-F238E27FC236}">
                <a16:creationId xmlns:a16="http://schemas.microsoft.com/office/drawing/2014/main" id="{E450509F-87ED-4AC0-A642-ADE152A77FD6}"/>
              </a:ext>
            </a:extLst>
          </p:cNvPr>
          <p:cNvPicPr>
            <a:picLocks noChangeAspect="1"/>
          </p:cNvPicPr>
          <p:nvPr userDrawn="1"/>
        </p:nvPicPr>
        <p:blipFill>
          <a:blip>
            <a:extLst>
              <a:ext uri="{96DAC541-7B7A-43D3-8B79-37D633B846F1}">
                <asvg:svgBlip xmlns:asvg="http://schemas.microsoft.com/office/drawing/2016/SVG/main" r:embed="rId13"/>
              </a:ext>
            </a:extLst>
          </a:blip>
          <a:srcRect l="18467" t="19703" r="18723" b="20950"/>
          <a:stretch/>
        </p:blipFill>
        <p:spPr>
          <a:xfrm>
            <a:off x="381000" y="368300"/>
            <a:ext cx="948027" cy="632989"/>
          </a:xfrm>
          <a:prstGeom prst="rect">
            <a:avLst/>
          </a:prstGeom>
        </p:spPr>
      </p:pic>
    </p:spTree>
    <p:extLst>
      <p:ext uri="{BB962C8B-B14F-4D97-AF65-F5344CB8AC3E}">
        <p14:creationId xmlns:p14="http://schemas.microsoft.com/office/powerpoint/2010/main" val="149138282"/>
      </p:ext>
    </p:extLst>
  </p:cSld>
  <p:clrMap bg1="lt1" tx1="dk1" bg2="lt2" tx2="dk2" accent1="accent1" accent2="accent2" accent3="accent3" accent4="accent4" accent5="accent5" accent6="accent6" hlink="hlink" folHlink="folHlink"/>
  <p:sldLayoutIdLst>
    <p:sldLayoutId id="2147483649" r:id="rId1"/>
    <p:sldLayoutId id="2147483667" r:id="rId2"/>
    <p:sldLayoutId id="2147483650" r:id="rId3"/>
    <p:sldLayoutId id="2147483652" r:id="rId4"/>
    <p:sldLayoutId id="2147483657" r:id="rId5"/>
    <p:sldLayoutId id="2147483663" r:id="rId6"/>
    <p:sldLayoutId id="2147483664" r:id="rId7"/>
    <p:sldLayoutId id="2147483666" r:id="rId8"/>
    <p:sldLayoutId id="2147483654" r:id="rId9"/>
    <p:sldLayoutId id="2147483655" r:id="rId10"/>
    <p:sldLayoutId id="2147483658" r:id="rId11"/>
  </p:sldLayoutIdLst>
  <p:txStyles>
    <p:titleStyle>
      <a:lvl1pPr algn="l" defTabSz="914400" rtl="0" eaLnBrk="1" latinLnBrk="0" hangingPunct="1">
        <a:lnSpc>
          <a:spcPct val="100000"/>
        </a:lnSpc>
        <a:spcBef>
          <a:spcPct val="0"/>
        </a:spcBef>
        <a:buNone/>
        <a:defRPr sz="2800" b="1" kern="1200" spc="-70" baseline="0">
          <a:solidFill>
            <a:schemeClr val="tx1"/>
          </a:solidFill>
          <a:latin typeface="+mj-lt"/>
          <a:ea typeface="+mj-ea"/>
          <a:cs typeface="+mj-cs"/>
        </a:defRPr>
      </a:lvl1pPr>
    </p:titleStyle>
    <p:bodyStyle>
      <a:lvl1pPr marL="355600" indent="-355600" algn="l" defTabSz="914400" rtl="0" eaLnBrk="1" latinLnBrk="0" hangingPunct="1">
        <a:lnSpc>
          <a:spcPct val="100000"/>
        </a:lnSpc>
        <a:spcBef>
          <a:spcPts val="600"/>
        </a:spcBef>
        <a:spcAft>
          <a:spcPts val="1200"/>
        </a:spcAft>
        <a:buClr>
          <a:schemeClr val="accent1"/>
        </a:buClr>
        <a:buSzPct val="120000"/>
        <a:buFont typeface="Verdana" panose="020B0604030504040204" pitchFamily="34" charset="0"/>
        <a:buChar char="●"/>
        <a:defRPr sz="2400" kern="1200" spc="-70" baseline="0">
          <a:solidFill>
            <a:schemeClr val="tx1"/>
          </a:solidFill>
          <a:latin typeface="+mn-lt"/>
          <a:ea typeface="+mn-ea"/>
          <a:cs typeface="+mn-cs"/>
        </a:defRPr>
      </a:lvl1pPr>
      <a:lvl2pPr marL="622300" indent="-276225" algn="l" defTabSz="914400" rtl="0" eaLnBrk="1" latinLnBrk="0" hangingPunct="1">
        <a:lnSpc>
          <a:spcPct val="100000"/>
        </a:lnSpc>
        <a:spcBef>
          <a:spcPts val="0"/>
        </a:spcBef>
        <a:spcAft>
          <a:spcPts val="1200"/>
        </a:spcAft>
        <a:buFont typeface="Verdana" panose="020B0604030504040204" pitchFamily="34" charset="0"/>
        <a:buChar char="‒"/>
        <a:defRPr sz="2000" kern="1200" spc="-70" baseline="0">
          <a:solidFill>
            <a:schemeClr val="tx1"/>
          </a:solidFill>
          <a:latin typeface="+mn-lt"/>
          <a:ea typeface="+mn-ea"/>
          <a:cs typeface="+mn-cs"/>
        </a:defRPr>
      </a:lvl2pPr>
      <a:lvl3pPr marL="812800" indent="-176213" algn="l" defTabSz="914400" rtl="0" eaLnBrk="1" latinLnBrk="0" hangingPunct="1">
        <a:lnSpc>
          <a:spcPct val="100000"/>
        </a:lnSpc>
        <a:spcBef>
          <a:spcPts val="0"/>
        </a:spcBef>
        <a:spcAft>
          <a:spcPts val="1200"/>
        </a:spcAft>
        <a:buFont typeface="Arial" panose="020B0604020202020204" pitchFamily="34" charset="0"/>
        <a:buChar char="•"/>
        <a:defRPr sz="1800" kern="1200" spc="-70" baseline="0">
          <a:solidFill>
            <a:schemeClr val="tx1"/>
          </a:solidFill>
          <a:latin typeface="+mn-lt"/>
          <a:ea typeface="+mn-ea"/>
          <a:cs typeface="+mn-cs"/>
        </a:defRPr>
      </a:lvl3pPr>
      <a:lvl4pPr marL="1079500" indent="-271463" algn="l" defTabSz="990600" rtl="0" eaLnBrk="1" latinLnBrk="0" hangingPunct="1">
        <a:lnSpc>
          <a:spcPct val="100000"/>
        </a:lnSpc>
        <a:spcBef>
          <a:spcPts val="0"/>
        </a:spcBef>
        <a:spcAft>
          <a:spcPts val="600"/>
        </a:spcAft>
        <a:buFont typeface="Verdana" panose="020B0604030504040204" pitchFamily="34" charset="0"/>
        <a:buChar char="‒"/>
        <a:defRPr sz="1600" kern="1200" spc="-70" baseline="0">
          <a:solidFill>
            <a:schemeClr val="tx1"/>
          </a:solidFill>
          <a:latin typeface="+mn-lt"/>
          <a:ea typeface="+mn-ea"/>
          <a:cs typeface="+mn-cs"/>
        </a:defRPr>
      </a:lvl4pPr>
      <a:lvl5pPr marL="895350" indent="-176213" algn="l" defTabSz="914400" rtl="0" eaLnBrk="1" latinLnBrk="0" hangingPunct="1">
        <a:lnSpc>
          <a:spcPct val="90000"/>
        </a:lnSpc>
        <a:spcBef>
          <a:spcPts val="0"/>
        </a:spcBef>
        <a:spcAft>
          <a:spcPts val="600"/>
        </a:spcAft>
        <a:buFont typeface="Arial" panose="020B0604020202020204" pitchFamily="34" charset="0"/>
        <a:buChar char="•"/>
        <a:defRPr sz="1200" kern="1200">
          <a:solidFill>
            <a:schemeClr val="tx1"/>
          </a:solidFill>
          <a:latin typeface="+mn-lt"/>
          <a:ea typeface="+mn-ea"/>
          <a:cs typeface="+mn-cs"/>
        </a:defRPr>
      </a:lvl5pPr>
      <a:lvl6pPr marL="1079500" indent="-184150" algn="l" defTabSz="914400" rtl="0" eaLnBrk="1" latinLnBrk="0" hangingPunct="1">
        <a:lnSpc>
          <a:spcPct val="90000"/>
        </a:lnSpc>
        <a:spcBef>
          <a:spcPts val="0"/>
        </a:spcBef>
        <a:spcAft>
          <a:spcPts val="600"/>
        </a:spcAft>
        <a:buFont typeface="Arial" panose="020B0604020202020204" pitchFamily="34" charset="0"/>
        <a:buChar char="•"/>
        <a:defRPr sz="1100" kern="1200">
          <a:solidFill>
            <a:schemeClr val="tx1"/>
          </a:solidFill>
          <a:latin typeface="+mn-lt"/>
          <a:ea typeface="+mn-ea"/>
          <a:cs typeface="+mn-cs"/>
        </a:defRPr>
      </a:lvl6pPr>
      <a:lvl7pPr marL="1255713" indent="-176213" algn="l" defTabSz="914400" rtl="0" eaLnBrk="1" latinLnBrk="0" hangingPunct="1">
        <a:lnSpc>
          <a:spcPct val="90000"/>
        </a:lnSpc>
        <a:spcBef>
          <a:spcPts val="0"/>
        </a:spcBef>
        <a:spcAft>
          <a:spcPts val="600"/>
        </a:spcAft>
        <a:buFont typeface="Arial" panose="020B0604020202020204" pitchFamily="34" charset="0"/>
        <a:buChar char="•"/>
        <a:defRPr sz="1100" kern="1200">
          <a:solidFill>
            <a:schemeClr val="tx1"/>
          </a:solidFill>
          <a:latin typeface="+mn-lt"/>
          <a:ea typeface="+mn-ea"/>
          <a:cs typeface="+mn-cs"/>
        </a:defRPr>
      </a:lvl7pPr>
      <a:lvl8pPr marL="1431925" indent="-176213" algn="l" defTabSz="914400" rtl="0" eaLnBrk="1" latinLnBrk="0" hangingPunct="1">
        <a:lnSpc>
          <a:spcPct val="90000"/>
        </a:lnSpc>
        <a:spcBef>
          <a:spcPts val="0"/>
        </a:spcBef>
        <a:spcAft>
          <a:spcPts val="600"/>
        </a:spcAft>
        <a:buFont typeface="Arial" panose="020B0604020202020204" pitchFamily="34" charset="0"/>
        <a:buChar char="•"/>
        <a:defRPr sz="1100" kern="1200">
          <a:solidFill>
            <a:schemeClr val="tx1"/>
          </a:solidFill>
          <a:latin typeface="+mn-lt"/>
          <a:ea typeface="+mn-ea"/>
          <a:cs typeface="+mn-cs"/>
        </a:defRPr>
      </a:lvl8pPr>
      <a:lvl9pPr marL="1616075" indent="-184150" algn="l" defTabSz="914400" rtl="0" eaLnBrk="1" latinLnBrk="0" hangingPunct="1">
        <a:lnSpc>
          <a:spcPct val="90000"/>
        </a:lnSpc>
        <a:spcBef>
          <a:spcPts val="0"/>
        </a:spcBef>
        <a:spcAft>
          <a:spcPts val="600"/>
        </a:spcAft>
        <a:buFont typeface="Arial" panose="020B0604020202020204" pitchFamily="34" charset="0"/>
        <a:buChar char="•"/>
        <a:defRPr sz="11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40" userDrawn="1">
          <p15:clr>
            <a:srgbClr val="0000FF"/>
          </p15:clr>
        </p15:guide>
        <p15:guide id="12" pos="3772" userDrawn="1">
          <p15:clr>
            <a:srgbClr val="0000FF"/>
          </p15:clr>
        </p15:guide>
        <p15:guide id="13" pos="3908" userDrawn="1">
          <p15:clr>
            <a:srgbClr val="0000FF"/>
          </p15:clr>
        </p15:guide>
        <p15:guide id="24" pos="7446" userDrawn="1">
          <p15:clr>
            <a:srgbClr val="0000FF"/>
          </p15:clr>
        </p15:guide>
        <p15:guide id="25" orient="horz" pos="232" userDrawn="1">
          <p15:clr>
            <a:srgbClr val="0000FF"/>
          </p15:clr>
        </p15:guide>
        <p15:guide id="36" orient="horz" pos="4098" userDrawn="1">
          <p15:clr>
            <a:srgbClr val="0000FF"/>
          </p15:clr>
        </p15:guide>
        <p15:guide id="37" orient="horz" pos="777" userDrawn="1">
          <p15:clr>
            <a:srgbClr val="0000FF"/>
          </p15:clr>
        </p15:guide>
        <p15:guide id="38" orient="horz" pos="1344" userDrawn="1">
          <p15:clr>
            <a:srgbClr val="0000FF"/>
          </p15:clr>
        </p15:guide>
        <p15:guide id="39" pos="688" userDrawn="1">
          <p15:clr>
            <a:srgbClr val="A4A3A4"/>
          </p15:clr>
        </p15:guide>
        <p15:guide id="40" pos="6992" userDrawn="1">
          <p15:clr>
            <a:srgbClr val="A4A3A4"/>
          </p15:clr>
        </p15:guide>
        <p15:guide id="41" orient="horz" pos="3884" userDrawn="1">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4.jfif"/><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4.jfif"/><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fritidskortet.se/material"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https://www.fritidskortet.se/"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hyperlink" Target="http://www.fritidskortet.se/" TargetMode="External"/><Relationship Id="rId2" Type="http://schemas.openxmlformats.org/officeDocument/2006/relationships/notesSlide" Target="../notesSlides/notesSlide8.xml"/><Relationship Id="rId1" Type="http://schemas.openxmlformats.org/officeDocument/2006/relationships/slideLayout" Target="../slideLayouts/slideLayout5.xml"/><Relationship Id="rId5" Type="http://schemas.openxmlformats.org/officeDocument/2006/relationships/image" Target="../media/image20.png"/><Relationship Id="rId4" Type="http://schemas.openxmlformats.org/officeDocument/2006/relationships/hyperlink" Target="mailto:fritidskortet@ehalsomyndigheten.se"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B15A49-DF23-CDC5-9A4D-113628B5A5DF}"/>
            </a:ext>
          </a:extLst>
        </p:cNvPr>
        <p:cNvGrpSpPr/>
        <p:nvPr/>
      </p:nvGrpSpPr>
      <p:grpSpPr>
        <a:xfrm>
          <a:off x="0" y="0"/>
          <a:ext cx="0" cy="0"/>
          <a:chOff x="0" y="0"/>
          <a:chExt cx="0" cy="0"/>
        </a:xfrm>
      </p:grpSpPr>
      <p:sp>
        <p:nvSpPr>
          <p:cNvPr id="3" name="Underrubrik 2">
            <a:extLst>
              <a:ext uri="{FF2B5EF4-FFF2-40B4-BE49-F238E27FC236}">
                <a16:creationId xmlns:a16="http://schemas.microsoft.com/office/drawing/2014/main" id="{DD30E872-2E10-3BAB-29BB-E17984FB0432}"/>
              </a:ext>
            </a:extLst>
          </p:cNvPr>
          <p:cNvSpPr>
            <a:spLocks noGrp="1"/>
          </p:cNvSpPr>
          <p:nvPr>
            <p:ph type="subTitle" idx="1"/>
          </p:nvPr>
        </p:nvSpPr>
        <p:spPr>
          <a:xfrm>
            <a:off x="2476234" y="5216134"/>
            <a:ext cx="7419974" cy="791010"/>
          </a:xfrm>
        </p:spPr>
        <p:txBody>
          <a:bodyPr>
            <a:normAutofit/>
          </a:bodyPr>
          <a:lstStyle/>
          <a:p>
            <a:r>
              <a:rPr lang="sv-SE" sz="3200" dirty="0"/>
              <a:t>16 oktober</a:t>
            </a:r>
          </a:p>
        </p:txBody>
      </p:sp>
    </p:spTree>
    <p:extLst>
      <p:ext uri="{BB962C8B-B14F-4D97-AF65-F5344CB8AC3E}">
        <p14:creationId xmlns:p14="http://schemas.microsoft.com/office/powerpoint/2010/main" val="13827738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ubrik 8">
            <a:extLst>
              <a:ext uri="{FF2B5EF4-FFF2-40B4-BE49-F238E27FC236}">
                <a16:creationId xmlns:a16="http://schemas.microsoft.com/office/drawing/2014/main" id="{9E49C29E-23EB-D9C7-3A92-909E86C27479}"/>
              </a:ext>
            </a:extLst>
          </p:cNvPr>
          <p:cNvSpPr>
            <a:spLocks noGrp="1"/>
          </p:cNvSpPr>
          <p:nvPr>
            <p:ph type="title"/>
          </p:nvPr>
        </p:nvSpPr>
        <p:spPr>
          <a:xfrm>
            <a:off x="1092201" y="1235041"/>
            <a:ext cx="5447144" cy="774734"/>
          </a:xfrm>
        </p:spPr>
        <p:txBody>
          <a:bodyPr/>
          <a:lstStyle/>
          <a:p>
            <a:r>
              <a:rPr lang="sv-SE" dirty="0"/>
              <a:t>Vad är Fritidskortet?</a:t>
            </a:r>
          </a:p>
        </p:txBody>
      </p:sp>
      <p:sp>
        <p:nvSpPr>
          <p:cNvPr id="10" name="Platshållare för text 9">
            <a:extLst>
              <a:ext uri="{FF2B5EF4-FFF2-40B4-BE49-F238E27FC236}">
                <a16:creationId xmlns:a16="http://schemas.microsoft.com/office/drawing/2014/main" id="{88127689-DC60-650B-F5F6-C9AFC04251B6}"/>
              </a:ext>
            </a:extLst>
          </p:cNvPr>
          <p:cNvSpPr>
            <a:spLocks noGrp="1"/>
          </p:cNvSpPr>
          <p:nvPr>
            <p:ph type="body" sz="quarter" idx="13"/>
          </p:nvPr>
        </p:nvSpPr>
        <p:spPr>
          <a:xfrm>
            <a:off x="1092201" y="2340046"/>
            <a:ext cx="5594349" cy="3788409"/>
          </a:xfrm>
        </p:spPr>
        <p:txBody>
          <a:bodyPr/>
          <a:lstStyle/>
          <a:p>
            <a:pPr lvl="0"/>
            <a:r>
              <a:rPr lang="sv-SE" dirty="0"/>
              <a:t>För en meningsfull fritid</a:t>
            </a:r>
          </a:p>
          <a:p>
            <a:r>
              <a:rPr lang="sv-SE" dirty="0"/>
              <a:t>Ett ekonomisk stöd för organiserade fritidsaktiviteter på 550 kr/ 2500 kr</a:t>
            </a:r>
          </a:p>
          <a:p>
            <a:r>
              <a:rPr lang="sv-SE" dirty="0"/>
              <a:t>Folkbokförda barn och ungdomar 6-16 år</a:t>
            </a:r>
          </a:p>
          <a:p>
            <a:r>
              <a:rPr lang="sv-SE" dirty="0"/>
              <a:t>Mottagare är föreningar och kulturskolor i Fritidskortets register</a:t>
            </a:r>
          </a:p>
          <a:p>
            <a:pPr marL="0" indent="0">
              <a:buNone/>
            </a:pPr>
            <a:endParaRPr lang="sv-SE" dirty="0">
              <a:latin typeface="+mj-lt"/>
            </a:endParaRPr>
          </a:p>
        </p:txBody>
      </p:sp>
      <p:pic>
        <p:nvPicPr>
          <p:cNvPr id="2" name="Platshållare för bild 6">
            <a:extLst>
              <a:ext uri="{FF2B5EF4-FFF2-40B4-BE49-F238E27FC236}">
                <a16:creationId xmlns:a16="http://schemas.microsoft.com/office/drawing/2014/main" id="{ECBCAD48-DC43-C297-8AD5-1886F2FDB0A2}"/>
              </a:ext>
            </a:extLst>
          </p:cNvPr>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l="18289" r="18289"/>
          <a:stretch>
            <a:fillRect/>
          </a:stretch>
        </p:blipFill>
        <p:spPr>
          <a:xfrm>
            <a:off x="6894033" y="594982"/>
            <a:ext cx="5332413" cy="5534025"/>
          </a:xfrm>
        </p:spPr>
      </p:pic>
    </p:spTree>
    <p:extLst>
      <p:ext uri="{BB962C8B-B14F-4D97-AF65-F5344CB8AC3E}">
        <p14:creationId xmlns:p14="http://schemas.microsoft.com/office/powerpoint/2010/main" val="664531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text 1">
            <a:extLst>
              <a:ext uri="{FF2B5EF4-FFF2-40B4-BE49-F238E27FC236}">
                <a16:creationId xmlns:a16="http://schemas.microsoft.com/office/drawing/2014/main" id="{FB775B8B-74B4-478B-80EE-28DE9B9CB695}"/>
              </a:ext>
            </a:extLst>
          </p:cNvPr>
          <p:cNvSpPr>
            <a:spLocks noGrp="1"/>
          </p:cNvSpPr>
          <p:nvPr>
            <p:ph type="body" sz="quarter" idx="13"/>
          </p:nvPr>
        </p:nvSpPr>
        <p:spPr/>
        <p:txBody>
          <a:bodyPr/>
          <a:lstStyle/>
          <a:p>
            <a:r>
              <a:rPr lang="sv-SE" sz="1600" dirty="0"/>
              <a:t>Som betalning för avgifter hos förening/kulturskola som finns i Fritidskortets register:</a:t>
            </a:r>
          </a:p>
          <a:p>
            <a:pPr lvl="1"/>
            <a:r>
              <a:rPr lang="sv-SE" sz="1600" b="0" i="0" dirty="0">
                <a:effectLst/>
              </a:rPr>
              <a:t>Du kan betala med Fritidskortet för aktiviteter som:</a:t>
            </a:r>
            <a:br>
              <a:rPr lang="sv-SE" sz="1600" b="0" i="0" dirty="0">
                <a:effectLst/>
              </a:rPr>
            </a:br>
            <a:r>
              <a:rPr lang="sv-SE" sz="1600" b="0" i="0" dirty="0">
                <a:effectLst/>
              </a:rPr>
              <a:t>🔹har avslutats under året</a:t>
            </a:r>
            <a:br>
              <a:rPr lang="sv-SE" sz="1600" b="0" i="0" dirty="0">
                <a:effectLst/>
              </a:rPr>
            </a:br>
            <a:r>
              <a:rPr lang="sv-SE" sz="1600" b="0" i="0" dirty="0">
                <a:effectLst/>
              </a:rPr>
              <a:t>🔹pågår nu</a:t>
            </a:r>
            <a:br>
              <a:rPr lang="sv-SE" sz="1600" b="0" i="0" dirty="0">
                <a:effectLst/>
              </a:rPr>
            </a:br>
            <a:r>
              <a:rPr lang="sv-SE" sz="1600" b="0" i="0" dirty="0">
                <a:effectLst/>
              </a:rPr>
              <a:t>🔹startar senare i år eller under nästa år</a:t>
            </a:r>
            <a:br>
              <a:rPr lang="sv-SE" sz="1600" b="0" i="0" dirty="0">
                <a:effectLst/>
              </a:rPr>
            </a:br>
            <a:r>
              <a:rPr lang="sv-SE" sz="1600" b="0" i="0" dirty="0">
                <a:effectLst/>
              </a:rPr>
              <a:t>🔹finns hos föreningar och kulturskolor som </a:t>
            </a:r>
            <a:r>
              <a:rPr lang="sv-SE" sz="1600" dirty="0"/>
              <a:t>      	</a:t>
            </a:r>
            <a:r>
              <a:rPr lang="sv-SE" sz="1600" b="0" i="0" dirty="0">
                <a:effectLst/>
              </a:rPr>
              <a:t>är anslutna till Fritidskortets register och 	som skickat ut betalningsunderlag.</a:t>
            </a:r>
          </a:p>
          <a:p>
            <a:pPr lvl="1"/>
            <a:r>
              <a:rPr lang="sv-SE" sz="1600" dirty="0"/>
              <a:t>Som betalning för hyra av utrustning av en förening/kulturskola i Fritidskortets register</a:t>
            </a:r>
          </a:p>
        </p:txBody>
      </p:sp>
      <p:sp>
        <p:nvSpPr>
          <p:cNvPr id="5" name="Rubrik 4">
            <a:extLst>
              <a:ext uri="{FF2B5EF4-FFF2-40B4-BE49-F238E27FC236}">
                <a16:creationId xmlns:a16="http://schemas.microsoft.com/office/drawing/2014/main" id="{847B4167-46DB-4A76-96BB-585E3F67AD31}"/>
              </a:ext>
            </a:extLst>
          </p:cNvPr>
          <p:cNvSpPr>
            <a:spLocks noGrp="1"/>
          </p:cNvSpPr>
          <p:nvPr>
            <p:ph type="title"/>
          </p:nvPr>
        </p:nvSpPr>
        <p:spPr/>
        <p:txBody>
          <a:bodyPr/>
          <a:lstStyle/>
          <a:p>
            <a:r>
              <a:rPr lang="sv-SE" dirty="0"/>
              <a:t>För vad kan Fritidskortet användas?</a:t>
            </a:r>
          </a:p>
        </p:txBody>
      </p:sp>
      <p:pic>
        <p:nvPicPr>
          <p:cNvPr id="3" name="Platshållare för bild 6">
            <a:extLst>
              <a:ext uri="{FF2B5EF4-FFF2-40B4-BE49-F238E27FC236}">
                <a16:creationId xmlns:a16="http://schemas.microsoft.com/office/drawing/2014/main" id="{EE440CB7-4002-DC28-7FBA-54425C9A8263}"/>
              </a:ext>
            </a:extLst>
          </p:cNvPr>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l="18289" r="18289"/>
          <a:stretch>
            <a:fillRect/>
          </a:stretch>
        </p:blipFill>
        <p:spPr>
          <a:xfrm>
            <a:off x="6883400" y="584349"/>
            <a:ext cx="5332413" cy="5534025"/>
          </a:xfrm>
        </p:spPr>
      </p:pic>
    </p:spTree>
    <p:extLst>
      <p:ext uri="{BB962C8B-B14F-4D97-AF65-F5344CB8AC3E}">
        <p14:creationId xmlns:p14="http://schemas.microsoft.com/office/powerpoint/2010/main" val="25275993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ubrik 4">
            <a:extLst>
              <a:ext uri="{FF2B5EF4-FFF2-40B4-BE49-F238E27FC236}">
                <a16:creationId xmlns:a16="http://schemas.microsoft.com/office/drawing/2014/main" id="{54CEB373-09A5-F7A3-6BE8-3A5EA6A6CEAD}"/>
              </a:ext>
            </a:extLst>
          </p:cNvPr>
          <p:cNvSpPr>
            <a:spLocks noGrp="1"/>
          </p:cNvSpPr>
          <p:nvPr>
            <p:ph type="title"/>
          </p:nvPr>
        </p:nvSpPr>
        <p:spPr>
          <a:xfrm>
            <a:off x="1092201" y="1235040"/>
            <a:ext cx="4948238" cy="482924"/>
          </a:xfrm>
        </p:spPr>
        <p:txBody>
          <a:bodyPr/>
          <a:lstStyle/>
          <a:p>
            <a:r>
              <a:rPr lang="sv-SE" dirty="0"/>
              <a:t>Dagens siffror </a:t>
            </a:r>
          </a:p>
        </p:txBody>
      </p:sp>
      <p:pic>
        <p:nvPicPr>
          <p:cNvPr id="3" name="Platshållare för bild 2">
            <a:extLst>
              <a:ext uri="{FF2B5EF4-FFF2-40B4-BE49-F238E27FC236}">
                <a16:creationId xmlns:a16="http://schemas.microsoft.com/office/drawing/2014/main" id="{36987088-7977-4B29-B8A4-89A65F33BD8B}"/>
              </a:ext>
            </a:extLst>
          </p:cNvPr>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l="15333" r="15333"/>
          <a:stretch>
            <a:fillRect/>
          </a:stretch>
        </p:blipFill>
        <p:spPr/>
      </p:pic>
      <p:sp>
        <p:nvSpPr>
          <p:cNvPr id="17" name="Platshållare för text 16">
            <a:extLst>
              <a:ext uri="{FF2B5EF4-FFF2-40B4-BE49-F238E27FC236}">
                <a16:creationId xmlns:a16="http://schemas.microsoft.com/office/drawing/2014/main" id="{AC873A58-2916-F77B-6897-01A6385EB25B}"/>
              </a:ext>
            </a:extLst>
          </p:cNvPr>
          <p:cNvSpPr>
            <a:spLocks noGrp="1"/>
          </p:cNvSpPr>
          <p:nvPr>
            <p:ph type="body" sz="quarter" idx="15"/>
          </p:nvPr>
        </p:nvSpPr>
        <p:spPr/>
        <p:txBody>
          <a:bodyPr/>
          <a:lstStyle/>
          <a:p>
            <a:endParaRPr lang="sv-SE" dirty="0"/>
          </a:p>
        </p:txBody>
      </p:sp>
      <p:sp>
        <p:nvSpPr>
          <p:cNvPr id="7" name="textruta 6">
            <a:extLst>
              <a:ext uri="{FF2B5EF4-FFF2-40B4-BE49-F238E27FC236}">
                <a16:creationId xmlns:a16="http://schemas.microsoft.com/office/drawing/2014/main" id="{5C5443CE-D7DC-49EF-8B95-CC6DA8AFB42A}"/>
              </a:ext>
            </a:extLst>
          </p:cNvPr>
          <p:cNvSpPr txBox="1"/>
          <p:nvPr/>
        </p:nvSpPr>
        <p:spPr>
          <a:xfrm>
            <a:off x="625670" y="1717964"/>
            <a:ext cx="7302123" cy="4893647"/>
          </a:xfrm>
          <a:prstGeom prst="rect">
            <a:avLst/>
          </a:prstGeom>
          <a:noFill/>
        </p:spPr>
        <p:txBody>
          <a:bodyPr wrap="square">
            <a:spAutoFit/>
          </a:bodyPr>
          <a:lstStyle/>
          <a:p>
            <a:r>
              <a:rPr lang="sv-SE" sz="1800" b="1" dirty="0">
                <a:solidFill>
                  <a:schemeClr val="bg1"/>
                </a:solidFill>
                <a:effectLst/>
                <a:latin typeface="Calibri" panose="020F0502020204030204" pitchFamily="34" charset="0"/>
                <a:ea typeface="Calibri" panose="020F0502020204030204" pitchFamily="34" charset="0"/>
              </a:rPr>
              <a:t> </a:t>
            </a:r>
            <a:endParaRPr lang="sv-SE" sz="1800" dirty="0">
              <a:solidFill>
                <a:schemeClr val="bg1"/>
              </a:solidFill>
              <a:effectLst/>
              <a:latin typeface="Calibri" panose="020F0502020204030204" pitchFamily="34" charset="0"/>
              <a:ea typeface="Calibri" panose="020F0502020204030204" pitchFamily="34" charset="0"/>
            </a:endParaRPr>
          </a:p>
          <a:p>
            <a:r>
              <a:rPr lang="sv-SE" sz="2000" dirty="0">
                <a:solidFill>
                  <a:schemeClr val="bg1"/>
                </a:solidFill>
                <a:effectLst/>
                <a:latin typeface="Calibri" panose="020F0502020204030204" pitchFamily="34" charset="0"/>
                <a:ea typeface="Calibri" panose="020F0502020204030204" pitchFamily="34" charset="0"/>
              </a:rPr>
              <a:t>20260101 – 20261004</a:t>
            </a:r>
          </a:p>
          <a:p>
            <a:endParaRPr lang="sv-SE" sz="2000" dirty="0">
              <a:solidFill>
                <a:schemeClr val="bg1"/>
              </a:solidFill>
              <a:effectLst/>
              <a:latin typeface="Calibri" panose="020F0502020204030204" pitchFamily="34" charset="0"/>
              <a:ea typeface="Calibri" panose="020F0502020204030204" pitchFamily="34" charset="0"/>
            </a:endParaRPr>
          </a:p>
          <a:p>
            <a:pPr marL="285750" indent="-285750">
              <a:buFont typeface="Arial" panose="020B0604020202020204" pitchFamily="34" charset="0"/>
              <a:buChar char="•"/>
            </a:pPr>
            <a:r>
              <a:rPr lang="sv-SE" sz="2000" dirty="0">
                <a:solidFill>
                  <a:schemeClr val="bg1"/>
                </a:solidFill>
                <a:effectLst/>
                <a:latin typeface="Calibri" panose="020F0502020204030204" pitchFamily="34" charset="0"/>
                <a:ea typeface="Calibri" panose="020F0502020204030204" pitchFamily="34" charset="0"/>
              </a:rPr>
              <a:t>Totalt antal hämtade Fritidskoret: ca </a:t>
            </a:r>
            <a:r>
              <a:rPr lang="sv-SE" sz="2000" b="1" dirty="0">
                <a:solidFill>
                  <a:schemeClr val="bg1"/>
                </a:solidFill>
                <a:latin typeface="Calibri" panose="020F0502020204030204" pitchFamily="34" charset="0"/>
                <a:ea typeface="Calibri" panose="020F0502020204030204" pitchFamily="34" charset="0"/>
              </a:rPr>
              <a:t>565</a:t>
            </a:r>
            <a:r>
              <a:rPr lang="sv-SE" sz="2000" b="1" dirty="0">
                <a:solidFill>
                  <a:schemeClr val="bg1"/>
                </a:solidFill>
                <a:effectLst/>
                <a:latin typeface="Calibri" panose="020F0502020204030204" pitchFamily="34" charset="0"/>
                <a:ea typeface="Calibri" panose="020F0502020204030204" pitchFamily="34" charset="0"/>
              </a:rPr>
              <a:t> 000 </a:t>
            </a:r>
            <a:r>
              <a:rPr lang="sv-SE" sz="2000" b="1" dirty="0" err="1">
                <a:solidFill>
                  <a:schemeClr val="bg1"/>
                </a:solidFill>
                <a:effectLst/>
                <a:latin typeface="Calibri" panose="020F0502020204030204" pitchFamily="34" charset="0"/>
                <a:ea typeface="Calibri" panose="020F0502020204030204" pitchFamily="34" charset="0"/>
              </a:rPr>
              <a:t>st</a:t>
            </a:r>
            <a:r>
              <a:rPr lang="sv-SE" sz="2000" b="1" dirty="0">
                <a:solidFill>
                  <a:schemeClr val="bg1"/>
                </a:solidFill>
                <a:effectLst/>
                <a:latin typeface="Calibri" panose="020F0502020204030204" pitchFamily="34" charset="0"/>
                <a:ea typeface="Calibri" panose="020F0502020204030204" pitchFamily="34" charset="0"/>
              </a:rPr>
              <a:t> </a:t>
            </a:r>
          </a:p>
          <a:p>
            <a:r>
              <a:rPr lang="sv-SE" sz="2000" dirty="0">
                <a:solidFill>
                  <a:schemeClr val="bg1"/>
                </a:solidFill>
                <a:effectLst/>
                <a:latin typeface="Calibri" panose="020F0502020204030204" pitchFamily="34" charset="0"/>
                <a:ea typeface="Calibri" panose="020F0502020204030204" pitchFamily="34" charset="0"/>
              </a:rPr>
              <a:t>varav</a:t>
            </a:r>
            <a:r>
              <a:rPr lang="sv-SE" sz="2000" b="1" dirty="0">
                <a:solidFill>
                  <a:schemeClr val="bg1"/>
                </a:solidFill>
                <a:effectLst/>
                <a:latin typeface="Calibri" panose="020F0502020204030204" pitchFamily="34" charset="0"/>
                <a:ea typeface="Calibri" panose="020F0502020204030204" pitchFamily="34" charset="0"/>
              </a:rPr>
              <a:t> 51 000 </a:t>
            </a:r>
            <a:r>
              <a:rPr lang="sv-SE" sz="2000" b="1" dirty="0" err="1">
                <a:solidFill>
                  <a:schemeClr val="bg1"/>
                </a:solidFill>
                <a:effectLst/>
                <a:latin typeface="Calibri" panose="020F0502020204030204" pitchFamily="34" charset="0"/>
                <a:ea typeface="Calibri" panose="020F0502020204030204" pitchFamily="34" charset="0"/>
              </a:rPr>
              <a:t>st</a:t>
            </a:r>
            <a:r>
              <a:rPr lang="sv-SE" sz="2000" b="1" dirty="0">
                <a:solidFill>
                  <a:schemeClr val="bg1"/>
                </a:solidFill>
                <a:effectLst/>
                <a:latin typeface="Calibri" panose="020F0502020204030204" pitchFamily="34" charset="0"/>
                <a:ea typeface="Calibri" panose="020F0502020204030204" pitchFamily="34" charset="0"/>
              </a:rPr>
              <a:t> </a:t>
            </a:r>
            <a:r>
              <a:rPr lang="sv-SE" sz="2000" dirty="0">
                <a:solidFill>
                  <a:schemeClr val="bg1"/>
                </a:solidFill>
                <a:effectLst/>
                <a:latin typeface="Calibri" panose="020F0502020204030204" pitchFamily="34" charset="0"/>
                <a:ea typeface="Calibri" panose="020F0502020204030204" pitchFamily="34" charset="0"/>
              </a:rPr>
              <a:t>särskilda kort.</a:t>
            </a:r>
          </a:p>
          <a:p>
            <a:pPr marL="285750" indent="-285750">
              <a:buFont typeface="Arial" panose="020B0604020202020204" pitchFamily="34" charset="0"/>
              <a:buChar char="•"/>
            </a:pPr>
            <a:r>
              <a:rPr lang="sv-SE" sz="2000" dirty="0">
                <a:solidFill>
                  <a:schemeClr val="bg1"/>
                </a:solidFill>
                <a:effectLst/>
                <a:latin typeface="Calibri" panose="020F0502020204030204" pitchFamily="34" charset="0"/>
                <a:ea typeface="Calibri" panose="020F0502020204030204" pitchFamily="34" charset="0"/>
              </a:rPr>
              <a:t>Totalt belopp utbetalat till utförare: </a:t>
            </a:r>
            <a:r>
              <a:rPr lang="sv-SE" sz="2000" b="1" dirty="0">
                <a:solidFill>
                  <a:schemeClr val="bg1"/>
                </a:solidFill>
                <a:latin typeface="Calibri" panose="020F0502020204030204" pitchFamily="34" charset="0"/>
                <a:ea typeface="Calibri" panose="020F0502020204030204" pitchFamily="34" charset="0"/>
              </a:rPr>
              <a:t>276 </a:t>
            </a:r>
            <a:r>
              <a:rPr lang="sv-SE" sz="2000" b="1" dirty="0">
                <a:solidFill>
                  <a:schemeClr val="bg1"/>
                </a:solidFill>
                <a:effectLst/>
                <a:latin typeface="Calibri" panose="020F0502020204030204" pitchFamily="34" charset="0"/>
                <a:ea typeface="Calibri" panose="020F0502020204030204" pitchFamily="34" charset="0"/>
              </a:rPr>
              <a:t>miljoner </a:t>
            </a:r>
            <a:r>
              <a:rPr lang="sv-SE" sz="2000" dirty="0">
                <a:solidFill>
                  <a:schemeClr val="bg1"/>
                </a:solidFill>
                <a:effectLst/>
                <a:latin typeface="Calibri" panose="020F0502020204030204" pitchFamily="34" charset="0"/>
                <a:ea typeface="Calibri" panose="020F0502020204030204" pitchFamily="34" charset="0"/>
              </a:rPr>
              <a:t>kr</a:t>
            </a:r>
          </a:p>
          <a:p>
            <a:pPr marL="285750" indent="-285750">
              <a:buFont typeface="Arial" panose="020B0604020202020204" pitchFamily="34" charset="0"/>
              <a:buChar char="•"/>
            </a:pPr>
            <a:r>
              <a:rPr lang="sv-SE" sz="2000" dirty="0">
                <a:solidFill>
                  <a:schemeClr val="bg1"/>
                </a:solidFill>
                <a:effectLst/>
                <a:latin typeface="Calibri" panose="020F0502020204030204" pitchFamily="34" charset="0"/>
                <a:ea typeface="Calibri" panose="020F0502020204030204" pitchFamily="34" charset="0"/>
              </a:rPr>
              <a:t>Antal fritidskort som har använts för minst en betalning:</a:t>
            </a:r>
          </a:p>
          <a:p>
            <a:r>
              <a:rPr lang="sv-SE" sz="2000" b="1" dirty="0">
                <a:solidFill>
                  <a:schemeClr val="bg1"/>
                </a:solidFill>
                <a:effectLst/>
                <a:latin typeface="Calibri" panose="020F0502020204030204" pitchFamily="34" charset="0"/>
                <a:ea typeface="Aptos"/>
              </a:rPr>
              <a:t>456 000 st</a:t>
            </a:r>
            <a:r>
              <a:rPr lang="sv-SE" sz="2000" b="1" dirty="0">
                <a:solidFill>
                  <a:schemeClr val="bg1"/>
                </a:solidFill>
                <a:effectLst/>
                <a:latin typeface="Calibri" panose="020F0502020204030204" pitchFamily="34" charset="0"/>
                <a:ea typeface="Calibri" panose="020F0502020204030204" pitchFamily="34" charset="0"/>
              </a:rPr>
              <a:t>. </a:t>
            </a:r>
            <a:r>
              <a:rPr lang="sv-SE" sz="2000" dirty="0">
                <a:solidFill>
                  <a:schemeClr val="bg1"/>
                </a:solidFill>
                <a:latin typeface="Calibri" panose="020F0502020204030204" pitchFamily="34" charset="0"/>
                <a:ea typeface="Calibri" panose="020F0502020204030204" pitchFamily="34" charset="0"/>
              </a:rPr>
              <a:t>Varav </a:t>
            </a:r>
            <a:r>
              <a:rPr lang="sv-SE" sz="2000" b="1" dirty="0">
                <a:solidFill>
                  <a:schemeClr val="bg1"/>
                </a:solidFill>
                <a:latin typeface="Calibri" panose="020F0502020204030204" pitchFamily="34" charset="0"/>
                <a:ea typeface="Calibri" panose="020F0502020204030204" pitchFamily="34" charset="0"/>
              </a:rPr>
              <a:t>30 000 </a:t>
            </a:r>
            <a:r>
              <a:rPr lang="sv-SE" sz="2000" dirty="0" err="1">
                <a:solidFill>
                  <a:schemeClr val="bg1"/>
                </a:solidFill>
                <a:latin typeface="Calibri" panose="020F0502020204030204" pitchFamily="34" charset="0"/>
                <a:ea typeface="Calibri" panose="020F0502020204030204" pitchFamily="34" charset="0"/>
              </a:rPr>
              <a:t>st</a:t>
            </a:r>
            <a:r>
              <a:rPr lang="sv-SE" sz="2000" dirty="0">
                <a:solidFill>
                  <a:schemeClr val="bg1"/>
                </a:solidFill>
                <a:latin typeface="Calibri" panose="020F0502020204030204" pitchFamily="34" charset="0"/>
                <a:ea typeface="Calibri" panose="020F0502020204030204" pitchFamily="34" charset="0"/>
              </a:rPr>
              <a:t> är 2500 kr kort </a:t>
            </a:r>
          </a:p>
          <a:p>
            <a:endParaRPr lang="sv-SE" sz="2000" dirty="0">
              <a:solidFill>
                <a:schemeClr val="bg1"/>
              </a:solidFill>
              <a:effectLst/>
              <a:latin typeface="Calibri" panose="020F0502020204030204" pitchFamily="34" charset="0"/>
              <a:ea typeface="Calibri" panose="020F0502020204030204" pitchFamily="34" charset="0"/>
            </a:endParaRPr>
          </a:p>
          <a:p>
            <a:r>
              <a:rPr lang="sv-SE" sz="2000" dirty="0">
                <a:solidFill>
                  <a:schemeClr val="bg1"/>
                </a:solidFill>
                <a:latin typeface="Calibri" panose="020F0502020204030204" pitchFamily="34" charset="0"/>
                <a:ea typeface="Calibri" panose="020F0502020204030204" pitchFamily="34" charset="0"/>
              </a:rPr>
              <a:t>Fritidskortets register: </a:t>
            </a:r>
            <a:r>
              <a:rPr lang="sv-SE" sz="2000" b="1" dirty="0">
                <a:solidFill>
                  <a:schemeClr val="bg1"/>
                </a:solidFill>
                <a:latin typeface="Calibri" panose="020F0502020204030204" pitchFamily="34" charset="0"/>
                <a:ea typeface="Calibri" panose="020F0502020204030204" pitchFamily="34" charset="0"/>
              </a:rPr>
              <a:t>7 361 </a:t>
            </a:r>
            <a:r>
              <a:rPr lang="sv-SE" sz="2000" b="1" dirty="0" err="1">
                <a:solidFill>
                  <a:schemeClr val="bg1"/>
                </a:solidFill>
                <a:latin typeface="Calibri" panose="020F0502020204030204" pitchFamily="34" charset="0"/>
                <a:ea typeface="Calibri" panose="020F0502020204030204" pitchFamily="34" charset="0"/>
              </a:rPr>
              <a:t>st</a:t>
            </a:r>
            <a:endParaRPr lang="sv-SE" sz="2000" b="1" dirty="0">
              <a:solidFill>
                <a:schemeClr val="bg1"/>
              </a:solidFill>
              <a:effectLst/>
              <a:latin typeface="Calibri" panose="020F0502020204030204" pitchFamily="34" charset="0"/>
              <a:ea typeface="Calibri" panose="020F0502020204030204" pitchFamily="34" charset="0"/>
            </a:endParaRPr>
          </a:p>
          <a:p>
            <a:pPr marL="285750" indent="-285750">
              <a:buFont typeface="Arial" panose="020B0604020202020204" pitchFamily="34" charset="0"/>
              <a:buChar char="•"/>
            </a:pPr>
            <a:endParaRPr lang="sv-SE" dirty="0">
              <a:solidFill>
                <a:schemeClr val="bg1"/>
              </a:solidFill>
              <a:latin typeface="Calibri" panose="020F0502020204030204" pitchFamily="34" charset="0"/>
              <a:ea typeface="Calibri" panose="020F0502020204030204" pitchFamily="34" charset="0"/>
            </a:endParaRPr>
          </a:p>
          <a:p>
            <a:pPr marL="285750" indent="-285750">
              <a:buFont typeface="Arial" panose="020B0604020202020204" pitchFamily="34" charset="0"/>
              <a:buChar char="•"/>
            </a:pPr>
            <a:endParaRPr lang="sv-SE" sz="2400" b="1" dirty="0">
              <a:solidFill>
                <a:schemeClr val="bg1"/>
              </a:solidFill>
              <a:effectLst/>
              <a:latin typeface="Calibri" panose="020F0502020204030204" pitchFamily="34" charset="0"/>
              <a:ea typeface="Calibri" panose="020F0502020204030204" pitchFamily="34" charset="0"/>
            </a:endParaRPr>
          </a:p>
          <a:p>
            <a:pPr marL="285750" indent="-285750">
              <a:buFont typeface="Arial" panose="020B0604020202020204" pitchFamily="34" charset="0"/>
              <a:buChar char="•"/>
            </a:pPr>
            <a:endParaRPr lang="sv-SE" sz="2400" b="1" dirty="0">
              <a:solidFill>
                <a:schemeClr val="bg1"/>
              </a:solidFill>
              <a:latin typeface="Calibri" panose="020F0502020204030204" pitchFamily="34" charset="0"/>
              <a:ea typeface="Calibri" panose="020F0502020204030204" pitchFamily="34" charset="0"/>
            </a:endParaRPr>
          </a:p>
          <a:p>
            <a:pPr marL="285750" indent="-285750">
              <a:buFont typeface="Arial" panose="020B0604020202020204" pitchFamily="34" charset="0"/>
              <a:buChar char="•"/>
            </a:pPr>
            <a:endParaRPr lang="sv-SE" sz="2400" b="1" dirty="0">
              <a:solidFill>
                <a:schemeClr val="bg1"/>
              </a:solidFill>
              <a:effectLst/>
              <a:latin typeface="Calibri" panose="020F0502020204030204" pitchFamily="34" charset="0"/>
              <a:ea typeface="Calibri" panose="020F0502020204030204" pitchFamily="34" charset="0"/>
            </a:endParaRPr>
          </a:p>
          <a:p>
            <a:pPr marL="285750" indent="-285750">
              <a:buFont typeface="Arial" panose="020B0604020202020204" pitchFamily="34" charset="0"/>
              <a:buChar char="•"/>
            </a:pPr>
            <a:endParaRPr lang="sv-SE" sz="2400" b="1" dirty="0">
              <a:solidFill>
                <a:schemeClr val="bg1"/>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408139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dobjekt 3">
            <a:extLst>
              <a:ext uri="{FF2B5EF4-FFF2-40B4-BE49-F238E27FC236}">
                <a16:creationId xmlns:a16="http://schemas.microsoft.com/office/drawing/2014/main" id="{A1C077DA-895A-49BD-8FEB-00B51A76E1B8}"/>
              </a:ext>
            </a:extLst>
          </p:cNvPr>
          <p:cNvPicPr>
            <a:picLocks noChangeAspect="1"/>
          </p:cNvPicPr>
          <p:nvPr/>
        </p:nvPicPr>
        <p:blipFill rotWithShape="1">
          <a:blip r:embed="rId3"/>
          <a:srcRect t="7469" r="1456"/>
          <a:stretch/>
        </p:blipFill>
        <p:spPr>
          <a:xfrm>
            <a:off x="9114924" y="2020614"/>
            <a:ext cx="2370777" cy="3319670"/>
          </a:xfrm>
          <a:prstGeom prst="rect">
            <a:avLst/>
          </a:prstGeom>
        </p:spPr>
      </p:pic>
      <p:sp>
        <p:nvSpPr>
          <p:cNvPr id="3" name="Rubrik 2">
            <a:extLst>
              <a:ext uri="{FF2B5EF4-FFF2-40B4-BE49-F238E27FC236}">
                <a16:creationId xmlns:a16="http://schemas.microsoft.com/office/drawing/2014/main" id="{8078E095-EA48-4CFA-B0D6-844BCDEEFD6E}"/>
              </a:ext>
            </a:extLst>
          </p:cNvPr>
          <p:cNvSpPr>
            <a:spLocks noGrp="1"/>
          </p:cNvSpPr>
          <p:nvPr>
            <p:ph type="title"/>
          </p:nvPr>
        </p:nvSpPr>
        <p:spPr>
          <a:xfrm>
            <a:off x="1242326" y="1862838"/>
            <a:ext cx="7975246" cy="4019347"/>
          </a:xfrm>
        </p:spPr>
        <p:txBody>
          <a:bodyPr/>
          <a:lstStyle/>
          <a:p>
            <a:r>
              <a:rPr lang="sv-SE" dirty="0"/>
              <a:t>Vi förklarar….</a:t>
            </a:r>
            <a:br>
              <a:rPr lang="sv-SE" dirty="0"/>
            </a:br>
            <a:br>
              <a:rPr lang="sv-SE" dirty="0"/>
            </a:br>
            <a:r>
              <a:rPr lang="sv-SE" sz="2400" b="0" dirty="0"/>
              <a:t>Fritidskortets register?</a:t>
            </a:r>
            <a:br>
              <a:rPr lang="sv-SE" sz="2400" b="0" dirty="0"/>
            </a:br>
            <a:br>
              <a:rPr lang="sv-SE" sz="2400" b="0" dirty="0"/>
            </a:br>
            <a:r>
              <a:rPr lang="sv-SE" sz="2400" b="0" dirty="0"/>
              <a:t>Hämta hem kortet som vårdnadshavare</a:t>
            </a:r>
            <a:br>
              <a:rPr lang="sv-SE" dirty="0"/>
            </a:br>
            <a:br>
              <a:rPr lang="sv-SE" sz="2400" dirty="0"/>
            </a:br>
            <a:r>
              <a:rPr lang="sv-SE" sz="2400" b="0" dirty="0"/>
              <a:t>Så fungerar betalning via Fritidskortet till föreningen</a:t>
            </a:r>
            <a:br>
              <a:rPr lang="sv-SE" sz="2400" b="0" dirty="0"/>
            </a:br>
            <a:br>
              <a:rPr lang="sv-SE" sz="2400" b="0" dirty="0"/>
            </a:br>
            <a:r>
              <a:rPr lang="sv-SE" sz="2400" b="0" dirty="0"/>
              <a:t>Så fungerar betalningen via ett föreningssystem/betaltjänst?</a:t>
            </a:r>
            <a:br>
              <a:rPr lang="sv-SE" sz="2400" dirty="0"/>
            </a:br>
            <a:endParaRPr lang="sv-SE" sz="2400" dirty="0"/>
          </a:p>
        </p:txBody>
      </p:sp>
    </p:spTree>
    <p:extLst>
      <p:ext uri="{BB962C8B-B14F-4D97-AF65-F5344CB8AC3E}">
        <p14:creationId xmlns:p14="http://schemas.microsoft.com/office/powerpoint/2010/main" val="2744450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text 2">
            <a:extLst>
              <a:ext uri="{FF2B5EF4-FFF2-40B4-BE49-F238E27FC236}">
                <a16:creationId xmlns:a16="http://schemas.microsoft.com/office/drawing/2014/main" id="{B3FB033E-11E7-406F-AD89-DDCFAF8C5F32}"/>
              </a:ext>
            </a:extLst>
          </p:cNvPr>
          <p:cNvSpPr>
            <a:spLocks noGrp="1"/>
          </p:cNvSpPr>
          <p:nvPr>
            <p:ph type="body" sz="quarter" idx="13"/>
          </p:nvPr>
        </p:nvSpPr>
        <p:spPr>
          <a:xfrm>
            <a:off x="1092200" y="2377441"/>
            <a:ext cx="5132754" cy="3788409"/>
          </a:xfrm>
        </p:spPr>
        <p:txBody>
          <a:bodyPr/>
          <a:lstStyle/>
          <a:p>
            <a:r>
              <a:rPr lang="sv-SE" sz="2400" b="0" i="0" dirty="0">
                <a:effectLst/>
              </a:rPr>
              <a:t>Bidra till att fler barn och unga hittar till och känner sig välkomna i idrottsrörelsen, friluftslivet eller kulturen. </a:t>
            </a:r>
          </a:p>
          <a:p>
            <a:r>
              <a:rPr lang="sv-SE" sz="2400" b="0" i="0" dirty="0">
                <a:effectLst/>
              </a:rPr>
              <a:t>Sänkta trösklar in i föreningslivet </a:t>
            </a:r>
          </a:p>
          <a:p>
            <a:r>
              <a:rPr lang="sv-SE" sz="2400" dirty="0"/>
              <a:t>F</a:t>
            </a:r>
            <a:r>
              <a:rPr lang="sv-SE" sz="2400" b="0" i="0" dirty="0">
                <a:effectLst/>
              </a:rPr>
              <a:t>å fler att stanna kvar inom föreningen längre</a:t>
            </a:r>
            <a:endParaRPr lang="sv-SE" sz="2400" dirty="0"/>
          </a:p>
          <a:p>
            <a:endParaRPr lang="sv-SE" dirty="0"/>
          </a:p>
        </p:txBody>
      </p:sp>
      <p:sp>
        <p:nvSpPr>
          <p:cNvPr id="5" name="Platshållare för text 4">
            <a:extLst>
              <a:ext uri="{FF2B5EF4-FFF2-40B4-BE49-F238E27FC236}">
                <a16:creationId xmlns:a16="http://schemas.microsoft.com/office/drawing/2014/main" id="{60B1290E-F133-4111-8B99-4D3602BD81B4}"/>
              </a:ext>
            </a:extLst>
          </p:cNvPr>
          <p:cNvSpPr>
            <a:spLocks noGrp="1"/>
          </p:cNvSpPr>
          <p:nvPr>
            <p:ph type="body" sz="quarter" idx="15"/>
          </p:nvPr>
        </p:nvSpPr>
        <p:spPr/>
        <p:txBody>
          <a:bodyPr/>
          <a:lstStyle/>
          <a:p>
            <a:endParaRPr lang="sv-SE"/>
          </a:p>
        </p:txBody>
      </p:sp>
      <p:sp>
        <p:nvSpPr>
          <p:cNvPr id="2" name="Rubrik 1">
            <a:extLst>
              <a:ext uri="{FF2B5EF4-FFF2-40B4-BE49-F238E27FC236}">
                <a16:creationId xmlns:a16="http://schemas.microsoft.com/office/drawing/2014/main" id="{C4891B6C-977C-45D0-B809-BC31F28655EF}"/>
              </a:ext>
            </a:extLst>
          </p:cNvPr>
          <p:cNvSpPr>
            <a:spLocks noGrp="1"/>
          </p:cNvSpPr>
          <p:nvPr>
            <p:ph type="title"/>
          </p:nvPr>
        </p:nvSpPr>
        <p:spPr/>
        <p:txBody>
          <a:bodyPr/>
          <a:lstStyle/>
          <a:p>
            <a:r>
              <a:rPr lang="sv-SE" dirty="0"/>
              <a:t>Varför vara en del av Fritidskortets register?</a:t>
            </a:r>
          </a:p>
        </p:txBody>
      </p:sp>
      <p:pic>
        <p:nvPicPr>
          <p:cNvPr id="9" name="Platshållare för bild 8">
            <a:extLst>
              <a:ext uri="{FF2B5EF4-FFF2-40B4-BE49-F238E27FC236}">
                <a16:creationId xmlns:a16="http://schemas.microsoft.com/office/drawing/2014/main" id="{E8384472-950C-4742-8D7A-DE3E125E9991}"/>
              </a:ext>
            </a:extLst>
          </p:cNvPr>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l="15320" r="15320"/>
          <a:stretch>
            <a:fillRect/>
          </a:stretch>
        </p:blipFill>
        <p:spPr/>
      </p:pic>
    </p:spTree>
    <p:extLst>
      <p:ext uri="{BB962C8B-B14F-4D97-AF65-F5344CB8AC3E}">
        <p14:creationId xmlns:p14="http://schemas.microsoft.com/office/powerpoint/2010/main" val="2595293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innehåll 1">
            <a:extLst>
              <a:ext uri="{FF2B5EF4-FFF2-40B4-BE49-F238E27FC236}">
                <a16:creationId xmlns:a16="http://schemas.microsoft.com/office/drawing/2014/main" id="{4330801A-6EBB-4DAC-10A9-6DEF61436FC2}"/>
              </a:ext>
            </a:extLst>
          </p:cNvPr>
          <p:cNvSpPr>
            <a:spLocks noGrp="1"/>
          </p:cNvSpPr>
          <p:nvPr>
            <p:ph idx="1"/>
          </p:nvPr>
        </p:nvSpPr>
        <p:spPr/>
        <p:txBody>
          <a:bodyPr/>
          <a:lstStyle/>
          <a:p>
            <a:pPr algn="l"/>
            <a:r>
              <a:rPr lang="sv-SE" sz="1600" b="0" i="0" dirty="0">
                <a:solidFill>
                  <a:srgbClr val="000000"/>
                </a:solidFill>
                <a:effectLst/>
                <a:latin typeface="+mj-lt"/>
                <a:ea typeface="Calibri" panose="020F0502020204030204" pitchFamily="34" charset="0"/>
                <a:cs typeface="Calibri" panose="020F0502020204030204" pitchFamily="34" charset="0"/>
              </a:rPr>
              <a:t>När ni har fått besked från Försäkringskassan att er ansökan är godkänd, är ni med i Fritidskortet.</a:t>
            </a:r>
          </a:p>
          <a:p>
            <a:pPr algn="l"/>
            <a:r>
              <a:rPr lang="sv-SE" sz="1600" b="0" i="0" dirty="0">
                <a:solidFill>
                  <a:srgbClr val="000000"/>
                </a:solidFill>
                <a:effectLst/>
                <a:latin typeface="+mj-lt"/>
                <a:ea typeface="Calibri" panose="020F0502020204030204" pitchFamily="34" charset="0"/>
                <a:cs typeface="Calibri" panose="020F0502020204030204" pitchFamily="34" charset="0"/>
              </a:rPr>
              <a:t>Berätta för era medlemmar när och hur de kan betala med Fritidskortet – utifrån hur det fungerar hos er.</a:t>
            </a:r>
          </a:p>
          <a:p>
            <a:pPr marL="0" indent="0" algn="l">
              <a:buNone/>
            </a:pPr>
            <a:r>
              <a:rPr lang="sv-SE" sz="1600" b="1" i="0" dirty="0">
                <a:solidFill>
                  <a:srgbClr val="000000"/>
                </a:solidFill>
                <a:effectLst/>
                <a:latin typeface="+mj-lt"/>
                <a:ea typeface="Calibri" panose="020F0502020204030204" pitchFamily="34" charset="0"/>
                <a:cs typeface="Calibri" panose="020F0502020204030204" pitchFamily="34" charset="0"/>
              </a:rPr>
              <a:t>Gör så här:</a:t>
            </a:r>
          </a:p>
          <a:p>
            <a:pPr algn="l">
              <a:buFont typeface="+mj-lt"/>
              <a:buAutoNum type="arabicPeriod"/>
            </a:pPr>
            <a:r>
              <a:rPr lang="sv-SE" sz="1600" b="1" i="0" dirty="0">
                <a:solidFill>
                  <a:srgbClr val="000000"/>
                </a:solidFill>
                <a:effectLst/>
                <a:latin typeface="+mj-lt"/>
                <a:ea typeface="Calibri" panose="020F0502020204030204" pitchFamily="34" charset="0"/>
                <a:cs typeface="Calibri" panose="020F0502020204030204" pitchFamily="34" charset="0"/>
              </a:rPr>
              <a:t>Lyft Fritidskortet på er webbplats</a:t>
            </a:r>
            <a:br>
              <a:rPr lang="sv-SE" sz="1600" b="0" i="0" dirty="0">
                <a:solidFill>
                  <a:srgbClr val="000000"/>
                </a:solidFill>
                <a:effectLst/>
                <a:latin typeface="+mj-lt"/>
                <a:ea typeface="Calibri" panose="020F0502020204030204" pitchFamily="34" charset="0"/>
                <a:cs typeface="Calibri" panose="020F0502020204030204" pitchFamily="34" charset="0"/>
              </a:rPr>
            </a:br>
            <a:r>
              <a:rPr lang="sv-SE" sz="1600" b="0" i="0" dirty="0">
                <a:solidFill>
                  <a:srgbClr val="000000"/>
                </a:solidFill>
                <a:effectLst/>
                <a:latin typeface="+mj-lt"/>
                <a:ea typeface="Calibri" panose="020F0502020204030204" pitchFamily="34" charset="0"/>
                <a:cs typeface="Calibri" panose="020F0502020204030204" pitchFamily="34" charset="0"/>
              </a:rPr>
              <a:t>Använd logotypen och skriv ”Vi är en del av Fritidskortet”. Länka till fritidskortet.se.</a:t>
            </a:r>
          </a:p>
          <a:p>
            <a:pPr algn="l">
              <a:buFont typeface="+mj-lt"/>
              <a:buAutoNum type="arabicPeriod"/>
            </a:pPr>
            <a:r>
              <a:rPr lang="sv-SE" sz="1600" b="1" i="0" dirty="0">
                <a:solidFill>
                  <a:srgbClr val="000000"/>
                </a:solidFill>
                <a:effectLst/>
                <a:latin typeface="+mj-lt"/>
                <a:ea typeface="Calibri" panose="020F0502020204030204" pitchFamily="34" charset="0"/>
                <a:cs typeface="Calibri" panose="020F0502020204030204" pitchFamily="34" charset="0"/>
              </a:rPr>
              <a:t>Skicka information till nya medlemmar</a:t>
            </a:r>
            <a:br>
              <a:rPr lang="sv-SE" sz="1600" b="0" i="0" dirty="0">
                <a:solidFill>
                  <a:srgbClr val="000000"/>
                </a:solidFill>
                <a:effectLst/>
                <a:latin typeface="+mj-lt"/>
                <a:ea typeface="Calibri" panose="020F0502020204030204" pitchFamily="34" charset="0"/>
                <a:cs typeface="Calibri" panose="020F0502020204030204" pitchFamily="34" charset="0"/>
              </a:rPr>
            </a:br>
            <a:r>
              <a:rPr lang="sv-SE" sz="1600" b="0" i="0" u="sng" dirty="0">
                <a:solidFill>
                  <a:srgbClr val="000000"/>
                </a:solidFill>
                <a:effectLst/>
                <a:latin typeface="+mj-lt"/>
                <a:ea typeface="Calibri" panose="020F0502020204030204" pitchFamily="34" charset="0"/>
                <a:cs typeface="Calibri" panose="020F0502020204030204" pitchFamily="34" charset="0"/>
                <a:hlinkClick r:id="rId2"/>
              </a:rPr>
              <a:t>Använd gärna vårt stödmaterial för kommunikation</a:t>
            </a:r>
            <a:endParaRPr lang="sv-SE" sz="1600" b="0" i="0" dirty="0">
              <a:solidFill>
                <a:srgbClr val="000000"/>
              </a:solidFill>
              <a:effectLst/>
              <a:latin typeface="+mj-lt"/>
              <a:ea typeface="Calibri" panose="020F0502020204030204" pitchFamily="34" charset="0"/>
              <a:cs typeface="Calibri" panose="020F0502020204030204" pitchFamily="34" charset="0"/>
            </a:endParaRPr>
          </a:p>
          <a:p>
            <a:pPr algn="l">
              <a:buFont typeface="+mj-lt"/>
              <a:buAutoNum type="arabicPeriod"/>
            </a:pPr>
            <a:r>
              <a:rPr lang="sv-SE" sz="1600" b="1" i="0" dirty="0">
                <a:solidFill>
                  <a:srgbClr val="000000"/>
                </a:solidFill>
                <a:effectLst/>
                <a:latin typeface="+mj-lt"/>
                <a:ea typeface="Calibri" panose="020F0502020204030204" pitchFamily="34" charset="0"/>
                <a:cs typeface="Calibri" panose="020F0502020204030204" pitchFamily="34" charset="0"/>
              </a:rPr>
              <a:t>Sätt upp en affisch i era lokaler</a:t>
            </a:r>
            <a:endParaRPr lang="sv-SE" sz="1600" b="0" i="0" dirty="0">
              <a:solidFill>
                <a:srgbClr val="000000"/>
              </a:solidFill>
              <a:effectLst/>
              <a:latin typeface="+mj-lt"/>
              <a:ea typeface="Calibri" panose="020F0502020204030204" pitchFamily="34" charset="0"/>
              <a:cs typeface="Calibri" panose="020F0502020204030204" pitchFamily="34" charset="0"/>
            </a:endParaRPr>
          </a:p>
          <a:p>
            <a:pPr algn="l">
              <a:buFont typeface="+mj-lt"/>
              <a:buAutoNum type="arabicPeriod"/>
            </a:pPr>
            <a:r>
              <a:rPr lang="sv-SE" sz="1600" b="1" i="0" dirty="0">
                <a:solidFill>
                  <a:srgbClr val="000000"/>
                </a:solidFill>
                <a:effectLst/>
                <a:latin typeface="+mj-lt"/>
                <a:ea typeface="Calibri" panose="020F0502020204030204" pitchFamily="34" charset="0"/>
                <a:cs typeface="Calibri" panose="020F0502020204030204" pitchFamily="34" charset="0"/>
              </a:rPr>
              <a:t>Lägg en påminnelse i fakturan</a:t>
            </a:r>
            <a:br>
              <a:rPr lang="sv-SE" sz="1600" b="0" i="0" dirty="0">
                <a:solidFill>
                  <a:srgbClr val="000000"/>
                </a:solidFill>
                <a:effectLst/>
                <a:latin typeface="+mj-lt"/>
                <a:ea typeface="Calibri" panose="020F0502020204030204" pitchFamily="34" charset="0"/>
                <a:cs typeface="Calibri" panose="020F0502020204030204" pitchFamily="34" charset="0"/>
              </a:rPr>
            </a:br>
            <a:r>
              <a:rPr lang="sv-SE" sz="1600" b="0" i="0" dirty="0">
                <a:solidFill>
                  <a:srgbClr val="000000"/>
                </a:solidFill>
                <a:effectLst/>
                <a:latin typeface="+mj-lt"/>
                <a:ea typeface="Calibri" panose="020F0502020204030204" pitchFamily="34" charset="0"/>
                <a:cs typeface="Calibri" panose="020F0502020204030204" pitchFamily="34" charset="0"/>
              </a:rPr>
              <a:t>Lägg till en mening i fakturan om att man kan betala hela eller delar av fakturan med Fritidskortet.</a:t>
            </a:r>
          </a:p>
          <a:p>
            <a:endParaRPr lang="sv-SE" dirty="0"/>
          </a:p>
        </p:txBody>
      </p:sp>
      <p:sp>
        <p:nvSpPr>
          <p:cNvPr id="3" name="Rubrik 2">
            <a:extLst>
              <a:ext uri="{FF2B5EF4-FFF2-40B4-BE49-F238E27FC236}">
                <a16:creationId xmlns:a16="http://schemas.microsoft.com/office/drawing/2014/main" id="{11F37DDB-8323-930C-63AD-3991900A7770}"/>
              </a:ext>
            </a:extLst>
          </p:cNvPr>
          <p:cNvSpPr>
            <a:spLocks noGrp="1"/>
          </p:cNvSpPr>
          <p:nvPr>
            <p:ph type="title"/>
          </p:nvPr>
        </p:nvSpPr>
        <p:spPr/>
        <p:txBody>
          <a:bodyPr/>
          <a:lstStyle/>
          <a:p>
            <a:r>
              <a:rPr lang="sv-SE" b="1" i="0" dirty="0">
                <a:solidFill>
                  <a:srgbClr val="000000"/>
                </a:solidFill>
                <a:effectLst/>
                <a:ea typeface="Calibri" panose="020F0502020204030204" pitchFamily="34" charset="0"/>
                <a:cs typeface="Calibri" panose="020F0502020204030204" pitchFamily="34" charset="0"/>
              </a:rPr>
              <a:t>Visa att ni är en del av Fritidskortet</a:t>
            </a:r>
            <a:br>
              <a:rPr lang="sv-SE" b="1" i="0" dirty="0">
                <a:solidFill>
                  <a:srgbClr val="000000"/>
                </a:solidFill>
                <a:effectLst/>
                <a:latin typeface="Work Sans" panose="020F0502020204030204" pitchFamily="2" charset="0"/>
              </a:rPr>
            </a:br>
            <a:endParaRPr lang="sv-SE" dirty="0"/>
          </a:p>
        </p:txBody>
      </p:sp>
      <p:pic>
        <p:nvPicPr>
          <p:cNvPr id="4" name="Picture 2">
            <a:extLst>
              <a:ext uri="{FF2B5EF4-FFF2-40B4-BE49-F238E27FC236}">
                <a16:creationId xmlns:a16="http://schemas.microsoft.com/office/drawing/2014/main" id="{E474BF09-7F09-62A5-7172-B08013C677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4440" y="3391079"/>
            <a:ext cx="3813218" cy="2231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18004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innehåll 1">
            <a:extLst>
              <a:ext uri="{FF2B5EF4-FFF2-40B4-BE49-F238E27FC236}">
                <a16:creationId xmlns:a16="http://schemas.microsoft.com/office/drawing/2014/main" id="{5976FECF-6F52-4452-991E-BBAEAD448A50}"/>
              </a:ext>
            </a:extLst>
          </p:cNvPr>
          <p:cNvSpPr>
            <a:spLocks noGrp="1"/>
          </p:cNvSpPr>
          <p:nvPr>
            <p:ph idx="1"/>
          </p:nvPr>
        </p:nvSpPr>
        <p:spPr/>
        <p:txBody>
          <a:bodyPr/>
          <a:lstStyle/>
          <a:p>
            <a:r>
              <a:rPr lang="sv-SE" dirty="0"/>
              <a:t>”NYA WEBBEN” </a:t>
            </a:r>
            <a:br>
              <a:rPr lang="sv-SE" dirty="0"/>
            </a:br>
            <a:r>
              <a:rPr lang="sv-SE" b="1" dirty="0">
                <a:hlinkClick r:id="rId3"/>
              </a:rPr>
              <a:t>Fritidskortet.se</a:t>
            </a:r>
            <a:r>
              <a:rPr lang="sv-SE" b="1" dirty="0"/>
              <a:t> </a:t>
            </a:r>
          </a:p>
          <a:p>
            <a:pPr>
              <a:buFont typeface="Wingdings" panose="05000000000000000000" pitchFamily="2" charset="2"/>
              <a:buChar char="Ø"/>
            </a:pPr>
            <a:r>
              <a:rPr lang="sv-SE" dirty="0"/>
              <a:t>Stödmaterial:</a:t>
            </a:r>
            <a:br>
              <a:rPr lang="sv-SE" dirty="0"/>
            </a:br>
            <a:r>
              <a:rPr lang="sv-SE" dirty="0"/>
              <a:t>- Grafisk manual</a:t>
            </a:r>
            <a:br>
              <a:rPr lang="sv-SE" dirty="0"/>
            </a:br>
            <a:r>
              <a:rPr lang="sv-SE" dirty="0"/>
              <a:t>- Symbol, bilder, filmklipp och inspirationsfilmer</a:t>
            </a:r>
            <a:br>
              <a:rPr lang="sv-SE" dirty="0"/>
            </a:br>
            <a:r>
              <a:rPr lang="sv-SE" dirty="0"/>
              <a:t>- Mallar för affischer, roll </a:t>
            </a:r>
            <a:r>
              <a:rPr lang="sv-SE" dirty="0" err="1"/>
              <a:t>ups</a:t>
            </a:r>
            <a:r>
              <a:rPr lang="sv-SE" dirty="0"/>
              <a:t>, filmgrafik, PPT m.m.</a:t>
            </a:r>
            <a:br>
              <a:rPr lang="sv-SE" dirty="0"/>
            </a:br>
            <a:r>
              <a:rPr lang="sv-SE" dirty="0"/>
              <a:t>- Användarguide ”Så här fungerar Fritidskortet”</a:t>
            </a:r>
          </a:p>
          <a:p>
            <a:pPr>
              <a:buFont typeface="Wingdings" panose="05000000000000000000" pitchFamily="2" charset="2"/>
              <a:buChar char="Ø"/>
            </a:pPr>
            <a:r>
              <a:rPr lang="sv-SE" dirty="0"/>
              <a:t>Tipslista föreningar</a:t>
            </a:r>
          </a:p>
          <a:p>
            <a:pPr>
              <a:buFont typeface="Wingdings" panose="05000000000000000000" pitchFamily="2" charset="2"/>
              <a:buChar char="Ø"/>
            </a:pPr>
            <a:r>
              <a:rPr lang="sv-SE" dirty="0"/>
              <a:t>Informationsbrevet ”Aktuellt om Fritidskortet”</a:t>
            </a:r>
          </a:p>
        </p:txBody>
      </p:sp>
      <p:sp>
        <p:nvSpPr>
          <p:cNvPr id="3" name="Rubrik 2">
            <a:extLst>
              <a:ext uri="{FF2B5EF4-FFF2-40B4-BE49-F238E27FC236}">
                <a16:creationId xmlns:a16="http://schemas.microsoft.com/office/drawing/2014/main" id="{2A35F6DC-52AF-416C-B7F6-C378AB8C0CB7}"/>
              </a:ext>
            </a:extLst>
          </p:cNvPr>
          <p:cNvSpPr>
            <a:spLocks noGrp="1"/>
          </p:cNvSpPr>
          <p:nvPr>
            <p:ph type="title"/>
          </p:nvPr>
        </p:nvSpPr>
        <p:spPr/>
        <p:txBody>
          <a:bodyPr/>
          <a:lstStyle/>
          <a:p>
            <a:r>
              <a:rPr lang="sv-SE" dirty="0"/>
              <a:t> Tips kring Fritidskortet</a:t>
            </a:r>
          </a:p>
        </p:txBody>
      </p:sp>
      <p:pic>
        <p:nvPicPr>
          <p:cNvPr id="7" name="Bildobjekt 6">
            <a:extLst>
              <a:ext uri="{FF2B5EF4-FFF2-40B4-BE49-F238E27FC236}">
                <a16:creationId xmlns:a16="http://schemas.microsoft.com/office/drawing/2014/main" id="{2FC1C453-BBEE-0A51-AF16-E25DA866DB41}"/>
              </a:ext>
            </a:extLst>
          </p:cNvPr>
          <p:cNvPicPr>
            <a:picLocks noChangeAspect="1"/>
          </p:cNvPicPr>
          <p:nvPr/>
        </p:nvPicPr>
        <p:blipFill>
          <a:blip r:embed="rId4"/>
          <a:stretch>
            <a:fillRect/>
          </a:stretch>
        </p:blipFill>
        <p:spPr>
          <a:xfrm>
            <a:off x="6949440" y="1611755"/>
            <a:ext cx="4622287" cy="1817245"/>
          </a:xfrm>
          <a:prstGeom prst="rect">
            <a:avLst/>
          </a:prstGeom>
        </p:spPr>
      </p:pic>
    </p:spTree>
    <p:extLst>
      <p:ext uri="{BB962C8B-B14F-4D97-AF65-F5344CB8AC3E}">
        <p14:creationId xmlns:p14="http://schemas.microsoft.com/office/powerpoint/2010/main" val="39696218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text 1">
            <a:extLst>
              <a:ext uri="{FF2B5EF4-FFF2-40B4-BE49-F238E27FC236}">
                <a16:creationId xmlns:a16="http://schemas.microsoft.com/office/drawing/2014/main" id="{E56F974E-9D8F-48F3-B2D7-1CDF24505182}"/>
              </a:ext>
            </a:extLst>
          </p:cNvPr>
          <p:cNvSpPr>
            <a:spLocks noGrp="1"/>
          </p:cNvSpPr>
          <p:nvPr>
            <p:ph type="body" sz="quarter" idx="13"/>
          </p:nvPr>
        </p:nvSpPr>
        <p:spPr>
          <a:xfrm>
            <a:off x="788729" y="2292302"/>
            <a:ext cx="5555179" cy="4565698"/>
          </a:xfrm>
        </p:spPr>
        <p:txBody>
          <a:bodyPr/>
          <a:lstStyle/>
          <a:p>
            <a:pPr marL="0" indent="0" algn="ctr">
              <a:spcBef>
                <a:spcPts val="0"/>
              </a:spcBef>
              <a:spcAft>
                <a:spcPts val="0"/>
              </a:spcAft>
              <a:buNone/>
            </a:pPr>
            <a:r>
              <a:rPr lang="sv-SE" sz="1800" b="0" i="0" dirty="0">
                <a:solidFill>
                  <a:srgbClr val="000000"/>
                </a:solidFill>
                <a:effectLst/>
                <a:latin typeface="+mj-lt"/>
              </a:rPr>
              <a:t>Välkommen att höra av dig till E-hälsomyndigheten </a:t>
            </a:r>
          </a:p>
          <a:p>
            <a:pPr marL="0" indent="0" algn="ctr">
              <a:spcBef>
                <a:spcPts val="0"/>
              </a:spcBef>
              <a:spcAft>
                <a:spcPts val="0"/>
              </a:spcAft>
              <a:buNone/>
            </a:pPr>
            <a:r>
              <a:rPr lang="sv-SE" sz="1800" b="0" i="0" dirty="0">
                <a:solidFill>
                  <a:srgbClr val="000000"/>
                </a:solidFill>
                <a:effectLst/>
                <a:latin typeface="+mj-lt"/>
              </a:rPr>
              <a:t>om du har frågor eller vill veta mer om Fritidskortet.</a:t>
            </a:r>
          </a:p>
          <a:p>
            <a:pPr marL="0" indent="0" algn="l">
              <a:spcBef>
                <a:spcPts val="0"/>
              </a:spcBef>
              <a:spcAft>
                <a:spcPts val="0"/>
              </a:spcAft>
              <a:buNone/>
            </a:pPr>
            <a:endParaRPr lang="sv-SE" sz="1800" dirty="0">
              <a:solidFill>
                <a:srgbClr val="000000"/>
              </a:solidFill>
              <a:latin typeface="+mj-lt"/>
            </a:endParaRPr>
          </a:p>
          <a:p>
            <a:pPr marL="0" indent="0" algn="ctr">
              <a:buNone/>
            </a:pPr>
            <a:r>
              <a:rPr lang="sv-SE" sz="1800" dirty="0">
                <a:solidFill>
                  <a:srgbClr val="000000"/>
                </a:solidFill>
                <a:latin typeface="+mj-lt"/>
              </a:rPr>
              <a:t>Alla kontaktuppgifter hittar du här</a:t>
            </a:r>
          </a:p>
          <a:p>
            <a:pPr marL="0" indent="0" algn="ctr">
              <a:buNone/>
            </a:pPr>
            <a:r>
              <a:rPr lang="sv-SE" sz="1800" dirty="0">
                <a:solidFill>
                  <a:srgbClr val="000000"/>
                </a:solidFill>
                <a:latin typeface="+mj-lt"/>
                <a:hlinkClick r:id="rId3"/>
              </a:rPr>
              <a:t>F</a:t>
            </a:r>
            <a:r>
              <a:rPr lang="sv-SE" sz="1800" b="0" i="0" dirty="0">
                <a:solidFill>
                  <a:srgbClr val="000000"/>
                </a:solidFill>
                <a:effectLst/>
                <a:latin typeface="+mj-lt"/>
                <a:hlinkClick r:id="rId3"/>
              </a:rPr>
              <a:t>ritidskortet.se</a:t>
            </a:r>
            <a:r>
              <a:rPr lang="sv-SE" sz="1800" b="0" i="0" dirty="0">
                <a:solidFill>
                  <a:srgbClr val="000000"/>
                </a:solidFill>
                <a:effectLst/>
                <a:latin typeface="+mj-lt"/>
              </a:rPr>
              <a:t> </a:t>
            </a:r>
            <a:endParaRPr lang="sv-SE" sz="1400" b="0" i="0" dirty="0">
              <a:solidFill>
                <a:srgbClr val="000000"/>
              </a:solidFill>
              <a:effectLst/>
              <a:latin typeface="+mj-lt"/>
            </a:endParaRPr>
          </a:p>
          <a:p>
            <a:pPr marL="0" indent="0" algn="ctr">
              <a:spcBef>
                <a:spcPts val="0"/>
              </a:spcBef>
              <a:spcAft>
                <a:spcPts val="0"/>
              </a:spcAft>
              <a:buNone/>
            </a:pPr>
            <a:r>
              <a:rPr lang="sv-SE" sz="1800" u="sng" dirty="0">
                <a:solidFill>
                  <a:srgbClr val="000000"/>
                </a:solidFill>
                <a:latin typeface="+mj-lt"/>
                <a:hlinkClick r:id="rId4"/>
              </a:rPr>
              <a:t>fritidskortet@ehalsomyndigheten.se</a:t>
            </a:r>
            <a:endParaRPr lang="sv-SE" sz="1800" dirty="0">
              <a:solidFill>
                <a:srgbClr val="000000"/>
              </a:solidFill>
              <a:latin typeface="+mj-lt"/>
            </a:endParaRPr>
          </a:p>
          <a:p>
            <a:pPr marL="0" indent="0" algn="ctr">
              <a:spcBef>
                <a:spcPts val="0"/>
              </a:spcBef>
              <a:spcAft>
                <a:spcPts val="0"/>
              </a:spcAft>
              <a:buNone/>
            </a:pPr>
            <a:r>
              <a:rPr lang="sv-SE" sz="1800" dirty="0">
                <a:solidFill>
                  <a:srgbClr val="000000"/>
                </a:solidFill>
                <a:latin typeface="+mj-lt"/>
              </a:rPr>
              <a:t>Telefonnummer: 0771 - 18 19 18</a:t>
            </a:r>
          </a:p>
          <a:p>
            <a:pPr marL="0" indent="0" algn="ctr">
              <a:spcBef>
                <a:spcPts val="0"/>
              </a:spcBef>
              <a:spcAft>
                <a:spcPts val="0"/>
              </a:spcAft>
              <a:buNone/>
            </a:pPr>
            <a:endParaRPr lang="sv-SE" sz="1800" dirty="0">
              <a:solidFill>
                <a:srgbClr val="000000"/>
              </a:solidFill>
              <a:latin typeface="+mj-lt"/>
            </a:endParaRPr>
          </a:p>
          <a:p>
            <a:pPr marL="0" indent="0" algn="ctr">
              <a:spcBef>
                <a:spcPts val="0"/>
              </a:spcBef>
              <a:spcAft>
                <a:spcPts val="0"/>
              </a:spcAft>
              <a:buNone/>
            </a:pPr>
            <a:endParaRPr lang="sv-SE" sz="1800" dirty="0">
              <a:solidFill>
                <a:srgbClr val="000000"/>
              </a:solidFill>
              <a:latin typeface="+mj-lt"/>
            </a:endParaRPr>
          </a:p>
          <a:p>
            <a:pPr marL="0" indent="0" algn="ctr">
              <a:buNone/>
            </a:pPr>
            <a:endParaRPr lang="sv-SE" sz="1800" dirty="0">
              <a:solidFill>
                <a:srgbClr val="000000"/>
              </a:solidFill>
            </a:endParaRPr>
          </a:p>
          <a:p>
            <a:pPr marL="0" indent="0" algn="l">
              <a:buNone/>
            </a:pPr>
            <a:endParaRPr lang="sv-SE" sz="1800" b="0" i="0" dirty="0">
              <a:solidFill>
                <a:srgbClr val="000000"/>
              </a:solidFill>
              <a:effectLst/>
              <a:latin typeface="+mj-lt"/>
            </a:endParaRPr>
          </a:p>
          <a:p>
            <a:pPr marL="0" indent="0" algn="l">
              <a:buNone/>
            </a:pPr>
            <a:endParaRPr lang="sv-SE" sz="2400" b="0" i="0" dirty="0">
              <a:solidFill>
                <a:srgbClr val="000000"/>
              </a:solidFill>
              <a:effectLst/>
              <a:latin typeface="+mj-lt"/>
            </a:endParaRPr>
          </a:p>
        </p:txBody>
      </p:sp>
      <p:sp>
        <p:nvSpPr>
          <p:cNvPr id="4" name="Platshållare för text 3">
            <a:extLst>
              <a:ext uri="{FF2B5EF4-FFF2-40B4-BE49-F238E27FC236}">
                <a16:creationId xmlns:a16="http://schemas.microsoft.com/office/drawing/2014/main" id="{6F2E782F-C72F-4845-8BFF-52351338A3A2}"/>
              </a:ext>
            </a:extLst>
          </p:cNvPr>
          <p:cNvSpPr>
            <a:spLocks noGrp="1"/>
          </p:cNvSpPr>
          <p:nvPr>
            <p:ph type="body" sz="quarter" idx="15"/>
          </p:nvPr>
        </p:nvSpPr>
        <p:spPr/>
        <p:txBody>
          <a:bodyPr/>
          <a:lstStyle/>
          <a:p>
            <a:r>
              <a:rPr lang="sv-SE" sz="1400" err="1">
                <a:effectLst/>
                <a:latin typeface="Aptos"/>
                <a:ea typeface="Calibri" panose="020F0502020204030204" pitchFamily="34" charset="0"/>
                <a:cs typeface="Calibri" panose="020F0502020204030204" pitchFamily="34" charset="0"/>
              </a:rPr>
              <a:t>Johnér</a:t>
            </a:r>
            <a:r>
              <a:rPr lang="sv-SE" sz="1400">
                <a:effectLst/>
                <a:latin typeface="Aptos"/>
                <a:ea typeface="Calibri" panose="020F0502020204030204" pitchFamily="34" charset="0"/>
                <a:cs typeface="Calibri" panose="020F0502020204030204" pitchFamily="34" charset="0"/>
              </a:rPr>
              <a:t> Bildbyrå</a:t>
            </a:r>
            <a:endParaRPr lang="sv-SE" sz="1400"/>
          </a:p>
          <a:p>
            <a:endParaRPr lang="sv-SE"/>
          </a:p>
        </p:txBody>
      </p:sp>
      <p:sp>
        <p:nvSpPr>
          <p:cNvPr id="5" name="Rubrik 4">
            <a:extLst>
              <a:ext uri="{FF2B5EF4-FFF2-40B4-BE49-F238E27FC236}">
                <a16:creationId xmlns:a16="http://schemas.microsoft.com/office/drawing/2014/main" id="{6785D24B-2D50-4D7E-B5DC-327047B427DA}"/>
              </a:ext>
            </a:extLst>
          </p:cNvPr>
          <p:cNvSpPr>
            <a:spLocks noGrp="1"/>
          </p:cNvSpPr>
          <p:nvPr>
            <p:ph type="title"/>
          </p:nvPr>
        </p:nvSpPr>
        <p:spPr>
          <a:xfrm>
            <a:off x="1092201" y="1197144"/>
            <a:ext cx="4948237" cy="774734"/>
          </a:xfrm>
        </p:spPr>
        <p:txBody>
          <a:bodyPr/>
          <a:lstStyle/>
          <a:p>
            <a:pPr algn="ctr"/>
            <a:r>
              <a:rPr lang="sv-SE" dirty="0"/>
              <a:t>Kontakta oss</a:t>
            </a:r>
          </a:p>
        </p:txBody>
      </p:sp>
      <p:pic>
        <p:nvPicPr>
          <p:cNvPr id="8" name="Picture Placeholder 5">
            <a:extLst>
              <a:ext uri="{FF2B5EF4-FFF2-40B4-BE49-F238E27FC236}">
                <a16:creationId xmlns:a16="http://schemas.microsoft.com/office/drawing/2014/main" id="{371CACA4-4F6B-420C-A78A-BB3AB56AF989}"/>
              </a:ext>
            </a:extLst>
          </p:cNvPr>
          <p:cNvPicPr>
            <a:picLocks noGrp="1" noChangeAspect="1"/>
          </p:cNvPicPr>
          <p:nvPr>
            <p:ph type="pic" sz="quarter" idx="14"/>
          </p:nvPr>
        </p:nvPicPr>
        <p:blipFill rotWithShape="1">
          <a:blip r:embed="rId5"/>
          <a:srcRect l="19" r="19"/>
          <a:stretch/>
        </p:blipFill>
        <p:spPr>
          <a:xfrm>
            <a:off x="6883400" y="595313"/>
            <a:ext cx="5332413" cy="5532437"/>
          </a:xfrm>
        </p:spPr>
      </p:pic>
    </p:spTree>
    <p:extLst>
      <p:ext uri="{BB962C8B-B14F-4D97-AF65-F5344CB8AC3E}">
        <p14:creationId xmlns:p14="http://schemas.microsoft.com/office/powerpoint/2010/main" val="34843719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8403C1D5-1952-D1BA-D9AF-8484715F6C37}"/>
              </a:ext>
            </a:extLst>
          </p:cNvPr>
          <p:cNvSpPr>
            <a:spLocks noGrp="1"/>
          </p:cNvSpPr>
          <p:nvPr>
            <p:ph type="title"/>
          </p:nvPr>
        </p:nvSpPr>
        <p:spPr>
          <a:xfrm>
            <a:off x="911425" y="-607078"/>
            <a:ext cx="10007600" cy="436797"/>
          </a:xfrm>
        </p:spPr>
        <p:txBody>
          <a:bodyPr vert="horz" lIns="0" tIns="0" rIns="0" bIns="0" rtlCol="0" anchor="b">
            <a:noAutofit/>
          </a:bodyPr>
          <a:lstStyle/>
          <a:p>
            <a:r>
              <a:rPr lang="sv-SE" dirty="0"/>
              <a:t>Avslutningssida med två logotyper</a:t>
            </a:r>
          </a:p>
        </p:txBody>
      </p:sp>
      <p:sp>
        <p:nvSpPr>
          <p:cNvPr id="7" name="Platshållare för text 6">
            <a:extLst>
              <a:ext uri="{FF2B5EF4-FFF2-40B4-BE49-F238E27FC236}">
                <a16:creationId xmlns:a16="http://schemas.microsoft.com/office/drawing/2014/main" id="{A9BDF369-6147-B932-0FC1-A3D6D0020635}"/>
              </a:ext>
            </a:extLst>
          </p:cNvPr>
          <p:cNvSpPr>
            <a:spLocks noGrp="1"/>
          </p:cNvSpPr>
          <p:nvPr>
            <p:ph type="body" sz="quarter" idx="10"/>
          </p:nvPr>
        </p:nvSpPr>
        <p:spPr>
          <a:xfrm>
            <a:off x="911225" y="7124700"/>
            <a:ext cx="10007600" cy="1295400"/>
          </a:xfrm>
        </p:spPr>
        <p:txBody>
          <a:bodyPr/>
          <a:lstStyle/>
          <a:p>
            <a:r>
              <a:rPr lang="sv-SE" dirty="0"/>
              <a:t>Fritidskortet är ett uppdrag mellan Folkhälsomyndigheten, E-hälsomyndigheten, Försäkringskassan, Myndigheten för ungdoms- och civilsamhällesfrågor (MUCF) och Kulturrådet. Samverkan sker också med bland andra Riksidrottsförbundet, Svenskt Friluftsliv och Sveriges kommuner och regioner (SKR).</a:t>
            </a:r>
          </a:p>
          <a:p>
            <a:endParaRPr lang="sv-SE" dirty="0"/>
          </a:p>
        </p:txBody>
      </p:sp>
    </p:spTree>
    <p:extLst>
      <p:ext uri="{BB962C8B-B14F-4D97-AF65-F5344CB8AC3E}">
        <p14:creationId xmlns:p14="http://schemas.microsoft.com/office/powerpoint/2010/main" val="3021242375"/>
      </p:ext>
    </p:extLst>
  </p:cSld>
  <p:clrMapOvr>
    <a:masterClrMapping/>
  </p:clrMapOvr>
</p:sld>
</file>

<file path=ppt/theme/theme1.xml><?xml version="1.0" encoding="utf-8"?>
<a:theme xmlns:a="http://schemas.openxmlformats.org/drawingml/2006/main" name="Fritidskortet">
  <a:themeElements>
    <a:clrScheme name="Fritidskortet">
      <a:dk1>
        <a:srgbClr val="151515"/>
      </a:dk1>
      <a:lt1>
        <a:sysClr val="window" lastClr="FFFFFF"/>
      </a:lt1>
      <a:dk2>
        <a:srgbClr val="030303"/>
      </a:dk2>
      <a:lt2>
        <a:srgbClr val="EBEBEB"/>
      </a:lt2>
      <a:accent1>
        <a:srgbClr val="5800FF"/>
      </a:accent1>
      <a:accent2>
        <a:srgbClr val="FEFA82"/>
      </a:accent2>
      <a:accent3>
        <a:srgbClr val="FF957F"/>
      </a:accent3>
      <a:accent4>
        <a:srgbClr val="80FFBF"/>
      </a:accent4>
      <a:accent5>
        <a:srgbClr val="D6D6D6"/>
      </a:accent5>
      <a:accent6>
        <a:srgbClr val="8B4DFF"/>
      </a:accent6>
      <a:hlink>
        <a:srgbClr val="8B4DFF"/>
      </a:hlink>
      <a:folHlink>
        <a:srgbClr val="D6D6D6"/>
      </a:folHlink>
    </a:clrScheme>
    <a:fontScheme name="Fritidskortet">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sz="1500" dirty="0" err="1">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1500" dirty="0" err="1">
            <a:cs typeface="Arial" panose="020B0604020202020204" pitchFamily="34" charset="0"/>
          </a:defRPr>
        </a:defPPr>
      </a:lstStyle>
    </a:txDef>
  </a:objectDefaults>
  <a:extraClrSchemeLst/>
  <a:extLst>
    <a:ext uri="{05A4C25C-085E-4340-85A3-A5531E510DB2}">
      <thm15:themeFamily xmlns:thm15="http://schemas.microsoft.com/office/thememl/2012/main" name="Fritidskortet PowerPointmall.potx" id="{0D25778E-E367-4190-8F9E-F2B2C833D06D}" vid="{CDEE5DA8-A019-47BE-8E4F-ED15F22C3644}"/>
    </a:ext>
  </a:extLst>
</a:theme>
</file>

<file path=ppt/theme/theme2.xml><?xml version="1.0" encoding="utf-8"?>
<a:theme xmlns:a="http://schemas.openxmlformats.org/drawingml/2006/main" name="Office-tema">
  <a:themeElements>
    <a:clrScheme name="Fritiskortet - Färger">
      <a:dk1>
        <a:srgbClr val="151515"/>
      </a:dk1>
      <a:lt1>
        <a:sysClr val="window" lastClr="FFFFFF"/>
      </a:lt1>
      <a:dk2>
        <a:srgbClr val="030303"/>
      </a:dk2>
      <a:lt2>
        <a:srgbClr val="EBEBEB"/>
      </a:lt2>
      <a:accent1>
        <a:srgbClr val="5800FF"/>
      </a:accent1>
      <a:accent2>
        <a:srgbClr val="FEFA82"/>
      </a:accent2>
      <a:accent3>
        <a:srgbClr val="FF957F"/>
      </a:accent3>
      <a:accent4>
        <a:srgbClr val="80FFBF"/>
      </a:accent4>
      <a:accent5>
        <a:srgbClr val="D6D6D6"/>
      </a:accent5>
      <a:accent6>
        <a:srgbClr val="8B4DFF"/>
      </a:accent6>
      <a:hlink>
        <a:srgbClr val="8B4DFF"/>
      </a:hlink>
      <a:folHlink>
        <a:srgbClr val="D6D6D6"/>
      </a:folHlink>
    </a:clrScheme>
    <a:fontScheme name="Fritiskortet - Typsnitt">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ema">
  <a:themeElements>
    <a:clrScheme name="Fritiskortet - Färger">
      <a:dk1>
        <a:srgbClr val="151515"/>
      </a:dk1>
      <a:lt1>
        <a:sysClr val="window" lastClr="FFFFFF"/>
      </a:lt1>
      <a:dk2>
        <a:srgbClr val="030303"/>
      </a:dk2>
      <a:lt2>
        <a:srgbClr val="EBEBEB"/>
      </a:lt2>
      <a:accent1>
        <a:srgbClr val="5800FF"/>
      </a:accent1>
      <a:accent2>
        <a:srgbClr val="FEFA82"/>
      </a:accent2>
      <a:accent3>
        <a:srgbClr val="FF957F"/>
      </a:accent3>
      <a:accent4>
        <a:srgbClr val="80FFBF"/>
      </a:accent4>
      <a:accent5>
        <a:srgbClr val="D6D6D6"/>
      </a:accent5>
      <a:accent6>
        <a:srgbClr val="8B4DFF"/>
      </a:accent6>
      <a:hlink>
        <a:srgbClr val="8B4DFF"/>
      </a:hlink>
      <a:folHlink>
        <a:srgbClr val="D6D6D6"/>
      </a:folHlink>
    </a:clrScheme>
    <a:fontScheme name="Fritiskortet - Typsnitt">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79" row="6">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3B931610-F55B-482F-8719-FC5500382874}">
  <we:reference id="33491e4f-5d38-4c24-85cb-c5144f8a0d2f" version="1.0.0.0" store="EXCatalog" storeType="EXCatalog"/>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40e37fb-df14-4db7-9542-d515a658a16e" xsi:nil="true"/>
    <lcf76f155ced4ddcb4097134ff3c332f xmlns="f0349a7b-4911-4764-a8ef-185bd2293b8a">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1D09162EF8F3AE40AF57DECB295E2C2B" ma:contentTypeVersion="18" ma:contentTypeDescription="Skapa ett nytt dokument." ma:contentTypeScope="" ma:versionID="3e0699405f90d43d37bd66add25f17b7">
  <xsd:schema xmlns:xsd="http://www.w3.org/2001/XMLSchema" xmlns:xs="http://www.w3.org/2001/XMLSchema" xmlns:p="http://schemas.microsoft.com/office/2006/metadata/properties" xmlns:ns2="f0349a7b-4911-4764-a8ef-185bd2293b8a" xmlns:ns3="740e37fb-df14-4db7-9542-d515a658a16e" targetNamespace="http://schemas.microsoft.com/office/2006/metadata/properties" ma:root="true" ma:fieldsID="b385cfb2d7f6df7a15c9a40854536d6d" ns2:_="" ns3:_="">
    <xsd:import namespace="f0349a7b-4911-4764-a8ef-185bd2293b8a"/>
    <xsd:import namespace="740e37fb-df14-4db7-9542-d515a658a16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3:SharedWithUsers" minOccurs="0"/>
                <xsd:element ref="ns3:SharedWithDetails" minOccurs="0"/>
                <xsd:element ref="ns2:MediaServiceDateTaken" minOccurs="0"/>
                <xsd:element ref="ns2:MediaServiceObjectDetectorVersions" minOccurs="0"/>
                <xsd:element ref="ns2:MediaServiceLocation" minOccurs="0"/>
                <xsd:element ref="ns2:MediaServiceSearchPropertie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349a7b-4911-4764-a8ef-185bd2293b8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Bildmarkeringar" ma:readOnly="false" ma:fieldId="{5cf76f15-5ced-4ddc-b409-7134ff3c332f}" ma:taxonomyMulti="true" ma:sspId="ca37313e-4927-4ab4-a71a-4daae34691ef" ma:termSetId="09814cd3-568e-fe90-9814-8d621ff8fb84" ma:anchorId="fba54fb3-c3e1-fe81-a776-ca4b69148c4d" ma:open="true" ma:isKeyword="false">
      <xsd:complexType>
        <xsd:sequence>
          <xsd:element ref="pc:Terms" minOccurs="0" maxOccurs="1"/>
        </xsd:sequence>
      </xsd:complexType>
    </xsd:element>
    <xsd:element name="MediaServiceDateTaken" ma:index="21" nillable="true" ma:displayName="MediaServiceDateTaken" ma:hidden="true" ma:indexed="true" ma:internalName="MediaServiceDateTaken" ma:readOnly="true">
      <xsd:simpleType>
        <xsd:restriction base="dms:Text"/>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LengthInSeconds" ma:index="2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740e37fb-df14-4db7-9542-d515a658a16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524b385-6127-415a-8f4e-5a15164193cb}" ma:internalName="TaxCatchAll" ma:showField="CatchAllData" ma:web="740e37fb-df14-4db7-9542-d515a658a16e">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Delat med informa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4ABDA6A-1F6C-4B42-8544-08E5AE6AC91F}">
  <ds:schemaRefs>
    <ds:schemaRef ds:uri="http://purl.org/dc/elements/1.1/"/>
    <ds:schemaRef ds:uri="http://schemas.microsoft.com/office/2006/metadata/properties"/>
    <ds:schemaRef ds:uri="http://purl.org/dc/terms/"/>
    <ds:schemaRef ds:uri="http://www.w3.org/XML/1998/namespace"/>
    <ds:schemaRef ds:uri="http://schemas.microsoft.com/office/2006/documentManagement/types"/>
    <ds:schemaRef ds:uri="d7532cd0-e888-47d6-8f58-db0210f25002"/>
    <ds:schemaRef ds:uri="http://purl.org/dc/dcmitype/"/>
    <ds:schemaRef ds:uri="http://schemas.microsoft.com/office/infopath/2007/PartnerControls"/>
    <ds:schemaRef ds:uri="http://schemas.openxmlformats.org/package/2006/metadata/core-properties"/>
    <ds:schemaRef ds:uri="10c3a147-0d64-46aa-a281-dc97358e8373"/>
  </ds:schemaRefs>
</ds:datastoreItem>
</file>

<file path=customXml/itemProps2.xml><?xml version="1.0" encoding="utf-8"?>
<ds:datastoreItem xmlns:ds="http://schemas.openxmlformats.org/officeDocument/2006/customXml" ds:itemID="{3790FD0A-70FB-4750-8DF7-9EB399DA235E}"/>
</file>

<file path=customXml/itemProps3.xml><?xml version="1.0" encoding="utf-8"?>
<ds:datastoreItem xmlns:ds="http://schemas.openxmlformats.org/officeDocument/2006/customXml" ds:itemID="{9CEBAD6A-AFE5-46E0-9A90-AF4AB80FFB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Fritidskortet PowerPointmall</Template>
  <TotalTime>33159</TotalTime>
  <Words>1029</Words>
  <Application>Microsoft Office PowerPoint</Application>
  <PresentationFormat>Bredbild</PresentationFormat>
  <Paragraphs>94</Paragraphs>
  <Slides>10</Slides>
  <Notes>9</Notes>
  <HiddenSlides>0</HiddenSlides>
  <MMClips>0</MMClips>
  <ScaleCrop>false</ScaleCrop>
  <HeadingPairs>
    <vt:vector size="6" baseType="variant">
      <vt:variant>
        <vt:lpstr>Använt teckensnitt</vt:lpstr>
      </vt:variant>
      <vt:variant>
        <vt:i4>9</vt:i4>
      </vt:variant>
      <vt:variant>
        <vt:lpstr>Tema</vt:lpstr>
      </vt:variant>
      <vt:variant>
        <vt:i4>1</vt:i4>
      </vt:variant>
      <vt:variant>
        <vt:lpstr>Bildrubriker</vt:lpstr>
      </vt:variant>
      <vt:variant>
        <vt:i4>10</vt:i4>
      </vt:variant>
    </vt:vector>
  </HeadingPairs>
  <TitlesOfParts>
    <vt:vector size="20" baseType="lpstr">
      <vt:lpstr>Aptos</vt:lpstr>
      <vt:lpstr>Arial</vt:lpstr>
      <vt:lpstr>Calibri</vt:lpstr>
      <vt:lpstr>Lexend</vt:lpstr>
      <vt:lpstr>Public Sans</vt:lpstr>
      <vt:lpstr>Times New Roman</vt:lpstr>
      <vt:lpstr>Verdana</vt:lpstr>
      <vt:lpstr>Wingdings</vt:lpstr>
      <vt:lpstr>Work Sans</vt:lpstr>
      <vt:lpstr>Fritidskortet</vt:lpstr>
      <vt:lpstr>PowerPoint-presentation</vt:lpstr>
      <vt:lpstr>Vad är Fritidskortet?</vt:lpstr>
      <vt:lpstr>För vad kan Fritidskortet användas?</vt:lpstr>
      <vt:lpstr>Dagens siffror </vt:lpstr>
      <vt:lpstr>Vi förklarar….  Fritidskortets register?  Hämta hem kortet som vårdnadshavare  Så fungerar betalning via Fritidskortet till föreningen  Så fungerar betalningen via ett föreningssystem/betaltjänst? </vt:lpstr>
      <vt:lpstr>Varför vara en del av Fritidskortets register?</vt:lpstr>
      <vt:lpstr>Visa att ni är en del av Fritidskortet </vt:lpstr>
      <vt:lpstr> Tips kring Fritidskortet</vt:lpstr>
      <vt:lpstr>Kontakta oss</vt:lpstr>
      <vt:lpstr>Avslutningssida med två logotyper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Instruktioner för Fritidskortets PPT</dc:title>
  <dc:creator>Sandra Wåger</dc:creator>
  <cp:lastModifiedBy>Cecilia Ljung</cp:lastModifiedBy>
  <cp:revision>99</cp:revision>
  <cp:lastPrinted>2026-05-04T11:35:15Z</cp:lastPrinted>
  <dcterms:created xsi:type="dcterms:W3CDTF">2025-01-10T13:02:32Z</dcterms:created>
  <dcterms:modified xsi:type="dcterms:W3CDTF">2026-10-12T11:31:15Z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0x0101001D09162EF8F3AE40AF57DECB295E2C2B</vt:lpwstr>
  </property>
  <property fmtid="{D5CDD505-2E9C-101B-9397-08002B2CF9AE}" pid="3" name="Order">
    <vt:r8>32000</vt:r8>
  </property>
  <property fmtid="{D5CDD505-2E9C-101B-9397-08002B2CF9AE}" pid="4" name="MediaServiceImageTags">
    <vt:lpwstr/>
  </property>
</Properties>
</file>